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Playfair Display"/>
      <p:regular r:id="rId17"/>
      <p:bold r:id="rId18"/>
      <p:italic r:id="rId19"/>
      <p:boldItalic r:id="rId20"/>
    </p:embeddedFont>
    <p:embeddedFont>
      <p:font typeface="Montserrat"/>
      <p:regular r:id="rId21"/>
      <p:bold r:id="rId22"/>
      <p:italic r:id="rId23"/>
      <p:boldItalic r:id="rId24"/>
    </p:embeddedFont>
    <p:embeddedFont>
      <p:font typeface="Oswald"/>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boldItalic.fntdata"/><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bold.fntdata"/><Relationship Id="rId25" Type="http://schemas.openxmlformats.org/officeDocument/2006/relationships/font" Target="fonts/Oswal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layfairDisplay-regular.fntdata"/><Relationship Id="rId16" Type="http://schemas.openxmlformats.org/officeDocument/2006/relationships/slide" Target="slides/slide11.xml"/><Relationship Id="rId19" Type="http://schemas.openxmlformats.org/officeDocument/2006/relationships/font" Target="fonts/PlayfairDisplay-italic.fntdata"/><Relationship Id="rId18" Type="http://schemas.openxmlformats.org/officeDocument/2006/relationships/font" Target="fonts/PlayfairDispl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1572076d75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1572076d75e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572076d75e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572076d75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572076d75e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572076d75e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572076d75e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572076d75e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572076d75e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1572076d75e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572076d75e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572076d75e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1572076d75e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1572076d75e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572076d75e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572076d75e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572076d75e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1572076d75e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572076d75e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1572076d75e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rmAutofit/>
          </a:bodyPr>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4"/>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highlight>
                  <a:schemeClr val="lt1"/>
                </a:highlight>
              </a:defRPr>
            </a:lvl1pPr>
            <a:lvl2pPr indent="-317500" lvl="1" marL="914400">
              <a:spcBef>
                <a:spcPts val="0"/>
              </a:spcBef>
              <a:spcAft>
                <a:spcPts val="0"/>
              </a:spcAft>
              <a:buSzPts val="1400"/>
              <a:buChar char="○"/>
              <a:defRPr>
                <a:highlight>
                  <a:schemeClr val="lt1"/>
                </a:highlight>
              </a:defRPr>
            </a:lvl2pPr>
            <a:lvl3pPr indent="-317500" lvl="2" marL="1371600">
              <a:spcBef>
                <a:spcPts val="0"/>
              </a:spcBef>
              <a:spcAft>
                <a:spcPts val="0"/>
              </a:spcAft>
              <a:buSzPts val="1400"/>
              <a:buChar char="■"/>
              <a:defRPr>
                <a:highlight>
                  <a:schemeClr val="lt1"/>
                </a:highlight>
              </a:defRPr>
            </a:lvl3pPr>
            <a:lvl4pPr indent="-317500" lvl="3" marL="1828800">
              <a:spcBef>
                <a:spcPts val="0"/>
              </a:spcBef>
              <a:spcAft>
                <a:spcPts val="0"/>
              </a:spcAft>
              <a:buSzPts val="1400"/>
              <a:buChar char="●"/>
              <a:defRPr>
                <a:highlight>
                  <a:schemeClr val="lt1"/>
                </a:highlight>
              </a:defRPr>
            </a:lvl4pPr>
            <a:lvl5pPr indent="-317500" lvl="4" marL="2286000">
              <a:spcBef>
                <a:spcPts val="0"/>
              </a:spcBef>
              <a:spcAft>
                <a:spcPts val="0"/>
              </a:spcAft>
              <a:buSzPts val="1400"/>
              <a:buChar char="○"/>
              <a:defRPr>
                <a:highlight>
                  <a:schemeClr val="lt1"/>
                </a:highlight>
              </a:defRPr>
            </a:lvl5pPr>
            <a:lvl6pPr indent="-317500" lvl="5" marL="2743200">
              <a:spcBef>
                <a:spcPts val="0"/>
              </a:spcBef>
              <a:spcAft>
                <a:spcPts val="0"/>
              </a:spcAft>
              <a:buSzPts val="1400"/>
              <a:buChar char="■"/>
              <a:defRPr>
                <a:highlight>
                  <a:schemeClr val="lt1"/>
                </a:highlight>
              </a:defRPr>
            </a:lvl6pPr>
            <a:lvl7pPr indent="-317500" lvl="6" marL="3200400">
              <a:spcBef>
                <a:spcPts val="0"/>
              </a:spcBef>
              <a:spcAft>
                <a:spcPts val="0"/>
              </a:spcAft>
              <a:buSzPts val="1400"/>
              <a:buChar char="●"/>
              <a:defRPr>
                <a:highlight>
                  <a:schemeClr val="lt1"/>
                </a:highlight>
              </a:defRPr>
            </a:lvl7pPr>
            <a:lvl8pPr indent="-317500" lvl="7" marL="3657600">
              <a:spcBef>
                <a:spcPts val="0"/>
              </a:spcBef>
              <a:spcAft>
                <a:spcPts val="0"/>
              </a:spcAft>
              <a:buSzPts val="1400"/>
              <a:buChar char="○"/>
              <a:defRPr>
                <a:highlight>
                  <a:schemeClr val="lt1"/>
                </a:highlight>
              </a:defRPr>
            </a:lvl8pPr>
            <a:lvl9pPr indent="-317500" lvl="8" marL="4114800">
              <a:spcBef>
                <a:spcPts val="0"/>
              </a:spcBef>
              <a:spcAft>
                <a:spcPts val="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highlight>
                  <a:schemeClr val="dk1"/>
                </a:highlight>
              </a:defRPr>
            </a:lvl1pPr>
            <a:lvl2pPr indent="-317500" lvl="1" marL="914400" algn="ctr">
              <a:spcBef>
                <a:spcPts val="0"/>
              </a:spcBef>
              <a:spcAft>
                <a:spcPts val="0"/>
              </a:spcAft>
              <a:buSzPts val="1400"/>
              <a:buChar char="○"/>
              <a:defRPr>
                <a:highlight>
                  <a:schemeClr val="dk1"/>
                </a:highlight>
              </a:defRPr>
            </a:lvl2pPr>
            <a:lvl3pPr indent="-317500" lvl="2" marL="1371600" algn="ctr">
              <a:spcBef>
                <a:spcPts val="0"/>
              </a:spcBef>
              <a:spcAft>
                <a:spcPts val="0"/>
              </a:spcAft>
              <a:buSzPts val="1400"/>
              <a:buChar char="■"/>
              <a:defRPr>
                <a:highlight>
                  <a:schemeClr val="dk1"/>
                </a:highlight>
              </a:defRPr>
            </a:lvl3pPr>
            <a:lvl4pPr indent="-317500" lvl="3" marL="1828800" algn="ctr">
              <a:spcBef>
                <a:spcPts val="0"/>
              </a:spcBef>
              <a:spcAft>
                <a:spcPts val="0"/>
              </a:spcAft>
              <a:buSzPts val="1400"/>
              <a:buChar char="●"/>
              <a:defRPr>
                <a:highlight>
                  <a:schemeClr val="dk1"/>
                </a:highlight>
              </a:defRPr>
            </a:lvl4pPr>
            <a:lvl5pPr indent="-317500" lvl="4" marL="2286000" algn="ctr">
              <a:spcBef>
                <a:spcPts val="0"/>
              </a:spcBef>
              <a:spcAft>
                <a:spcPts val="0"/>
              </a:spcAft>
              <a:buSzPts val="1400"/>
              <a:buChar char="○"/>
              <a:defRPr>
                <a:highlight>
                  <a:schemeClr val="dk1"/>
                </a:highlight>
              </a:defRPr>
            </a:lvl5pPr>
            <a:lvl6pPr indent="-317500" lvl="5" marL="2743200" algn="ctr">
              <a:spcBef>
                <a:spcPts val="0"/>
              </a:spcBef>
              <a:spcAft>
                <a:spcPts val="0"/>
              </a:spcAft>
              <a:buSzPts val="1400"/>
              <a:buChar char="■"/>
              <a:defRPr>
                <a:highlight>
                  <a:schemeClr val="dk1"/>
                </a:highlight>
              </a:defRPr>
            </a:lvl6pPr>
            <a:lvl7pPr indent="-317500" lvl="6" marL="3200400" algn="ctr">
              <a:spcBef>
                <a:spcPts val="0"/>
              </a:spcBef>
              <a:spcAft>
                <a:spcPts val="0"/>
              </a:spcAft>
              <a:buSzPts val="1400"/>
              <a:buChar char="●"/>
              <a:defRPr>
                <a:highlight>
                  <a:schemeClr val="dk1"/>
                </a:highlight>
              </a:defRPr>
            </a:lvl7pPr>
            <a:lvl8pPr indent="-317500" lvl="7" marL="3657600" algn="ctr">
              <a:spcBef>
                <a:spcPts val="0"/>
              </a:spcBef>
              <a:spcAft>
                <a:spcPts val="0"/>
              </a:spcAft>
              <a:buSzPts val="1400"/>
              <a:buChar char="○"/>
              <a:defRPr>
                <a:highlight>
                  <a:schemeClr val="dk1"/>
                </a:highlight>
              </a:defRPr>
            </a:lvl8pPr>
            <a:lvl9pPr indent="-317500" lvl="8" marL="4114800" algn="ctr">
              <a:spcBef>
                <a:spcPts val="0"/>
              </a:spcBef>
              <a:spcAft>
                <a:spcPts val="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Eywep5VhCAw" TargetMode="External"/><Relationship Id="rId4" Type="http://schemas.openxmlformats.org/officeDocument/2006/relationships/image" Target="../media/image10.jpg"/><Relationship Id="rId5" Type="http://schemas.openxmlformats.org/officeDocument/2006/relationships/hyperlink" Target="http://www.youtube.com/watch?v=rJV4O0lwpyc" TargetMode="External"/><Relationship Id="rId6"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6.jpg"/><Relationship Id="rId4" Type="http://schemas.openxmlformats.org/officeDocument/2006/relationships/image" Target="../media/image12.jpg"/><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insider.com/stars-who-started-on-neighbours-home-and-away-2017-9"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en.wikipedia.org/wiki/Scott_%26_Charlene%27s_Wedding" TargetMode="External"/><Relationship Id="rId4" Type="http://schemas.openxmlformats.org/officeDocument/2006/relationships/hyperlink" Target="http://www.youtube.com/watch?v=oXNnDofRz-E" TargetMode="External"/><Relationship Id="rId5" Type="http://schemas.openxmlformats.org/officeDocument/2006/relationships/image" Target="../media/image1.jpg"/><Relationship Id="rId6" Type="http://schemas.openxmlformats.org/officeDocument/2006/relationships/hyperlink" Target="http://www.youtube.com/watch?v=yvwKeGceV_o" TargetMode="External"/><Relationship Id="rId7" Type="http://schemas.openxmlformats.org/officeDocument/2006/relationships/image" Target="../media/image15.jpg"/><Relationship Id="rId8"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c18441Eh_WE" TargetMode="External"/><Relationship Id="rId4" Type="http://schemas.openxmlformats.org/officeDocument/2006/relationships/image" Target="../media/image6.jpg"/><Relationship Id="rId9" Type="http://schemas.openxmlformats.org/officeDocument/2006/relationships/hyperlink" Target="https://en.wikipedia.org/wiki/Kylie_Minogue" TargetMode="External"/><Relationship Id="rId5" Type="http://schemas.openxmlformats.org/officeDocument/2006/relationships/hyperlink" Target="http://www.youtube.com/watch?v=3_TvpBwSZDM" TargetMode="External"/><Relationship Id="rId6" Type="http://schemas.openxmlformats.org/officeDocument/2006/relationships/image" Target="../media/image13.jpg"/><Relationship Id="rId7" Type="http://schemas.openxmlformats.org/officeDocument/2006/relationships/hyperlink" Target="http://www.youtube.com/watch?v=yalM-2ih7RU" TargetMode="External"/><Relationship Id="rId8"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en.wikipedia.org/wiki/Ardal_O%27Hanlon" TargetMode="External"/><Relationship Id="rId4" Type="http://schemas.openxmlformats.org/officeDocument/2006/relationships/hyperlink" Target="http://www.youtube.com/watch?v=2eK6HyjpToo" TargetMode="External"/><Relationship Id="rId5" Type="http://schemas.openxmlformats.org/officeDocument/2006/relationships/image" Target="../media/image9.jpg"/><Relationship Id="rId6" Type="http://schemas.openxmlformats.org/officeDocument/2006/relationships/hyperlink" Target="http://www.youtube.com/watch?v=MMiKyfd6hA0" TargetMode="External"/><Relationship Id="rId7" Type="http://schemas.openxmlformats.org/officeDocument/2006/relationships/image" Target="../media/image8.jpg"/><Relationship Id="rId8"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en.wikipedia.org/wiki/Anita_Rani" TargetMode="External"/><Relationship Id="rId4" Type="http://schemas.openxmlformats.org/officeDocument/2006/relationships/hyperlink" Target="http://www.youtube.com/watch?v=Yvj0TwaqIK0" TargetMode="External"/><Relationship Id="rId5"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image" Target="../media/image17.jpg"/><Relationship Id="rId5" Type="http://schemas.openxmlformats.org/officeDocument/2006/relationships/hyperlink" Target="https://www.imdb.com/name/nm0000321/?ref_=nv_sr_srsg_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EJwloBqzxPI" TargetMode="Externa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344250" y="1403850"/>
            <a:ext cx="8455500" cy="2146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GB"/>
              <a:t>Big Issue - set issue 2</a:t>
            </a:r>
            <a:endParaRPr/>
          </a:p>
        </p:txBody>
      </p:sp>
      <p:sp>
        <p:nvSpPr>
          <p:cNvPr id="59" name="Google Shape;59;p13"/>
          <p:cNvSpPr txBox="1"/>
          <p:nvPr>
            <p:ph idx="1" type="subTitle"/>
          </p:nvPr>
        </p:nvSpPr>
        <p:spPr>
          <a:xfrm>
            <a:off x="344250" y="3550650"/>
            <a:ext cx="4910100" cy="577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GB"/>
              <a:t>Neighbours - 25th July 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2775112" y="-12"/>
            <a:ext cx="3593782" cy="50828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Neighbours</a:t>
            </a:r>
            <a:endParaRPr/>
          </a:p>
        </p:txBody>
      </p:sp>
      <p:sp>
        <p:nvSpPr>
          <p:cNvPr id="70" name="Google Shape;70;p15"/>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Neighbours first aired in 1985 and it didn't take long for it to become a household favourite in Australia and around the world! Take a look back at some of the show's best storylines.&#10;Subscribe now for more! https://youtube.com/c/Studio10au&#10;Check out our home on 10play: https://10play.com.au/studio10&#10;&#10;Start your day with a dose of sunshine 🌞 and join the feelgood fun 🙌 with Sarah Harris and Tristan MacManus every weekday from 8am on Network 10 Australia!&#10;&#10;Facebook: https://facebook.com/studio10au&#10;Twitter: https://twitter.com/Studio10au (@studio10au)&#10;Instagram: https://www.instagram.com/studio10au (@studio10au)&#10;&#10;#Studio10 #Neighbours #CelebratingNeighbours" id="71" name="Google Shape;71;p15" title="Rewinding The History Of Neighbours">
            <a:hlinkClick r:id="rId3"/>
          </p:cNvPr>
          <p:cNvPicPr preferRelativeResize="0"/>
          <p:nvPr/>
        </p:nvPicPr>
        <p:blipFill>
          <a:blip r:embed="rId4">
            <a:alphaModFix/>
          </a:blip>
          <a:stretch>
            <a:fillRect/>
          </a:stretch>
        </p:blipFill>
        <p:spPr>
          <a:xfrm>
            <a:off x="4007550" y="356325"/>
            <a:ext cx="4572000" cy="3429000"/>
          </a:xfrm>
          <a:prstGeom prst="rect">
            <a:avLst/>
          </a:prstGeom>
          <a:noFill/>
          <a:ln>
            <a:noFill/>
          </a:ln>
        </p:spPr>
      </p:pic>
      <p:pic>
        <p:nvPicPr>
          <p:cNvPr descr="The television soap 'Neighbours' needs good friends to survive after UK network axes iconic soap. Here are the reasons why and what might be done to save it, as well as some presenters memories. &#10;&#10;#Neighbours&#10;#NeighboursTVshow&#10;#TVsoap" id="72" name="Google Shape;72;p15" title="Television soap 'Neighbours' facing the axe for good (UK/Australia) - BBC News - 6th February 2022">
            <a:hlinkClick r:id="rId5"/>
          </p:cNvPr>
          <p:cNvPicPr preferRelativeResize="0"/>
          <p:nvPr/>
        </p:nvPicPr>
        <p:blipFill>
          <a:blip r:embed="rId6">
            <a:alphaModFix/>
          </a:blip>
          <a:stretch>
            <a:fillRect/>
          </a:stretch>
        </p:blipFill>
        <p:spPr>
          <a:xfrm>
            <a:off x="484475" y="1862675"/>
            <a:ext cx="3523075" cy="2642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gtEl>
                                        <p:attrNameLst>
                                          <p:attrName>style.visibility</p:attrName>
                                        </p:attrNameLst>
                                      </p:cBhvr>
                                      <p:to>
                                        <p:strVal val="visible"/>
                                      </p:to>
                                    </p:set>
                                    <p:animEffect filter="fade" transition="in">
                                      <p:cBhvr>
                                        <p:cTn dur="1000"/>
                                        <p:tgtEl>
                                          <p:spTgt spid="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Font</a:t>
            </a:r>
            <a:endParaRPr/>
          </a:p>
        </p:txBody>
      </p:sp>
      <p:sp>
        <p:nvSpPr>
          <p:cNvPr id="78" name="Google Shape;78;p16"/>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9" name="Google Shape;79;p16"/>
          <p:cNvPicPr preferRelativeResize="0"/>
          <p:nvPr/>
        </p:nvPicPr>
        <p:blipFill>
          <a:blip r:embed="rId3">
            <a:alphaModFix/>
          </a:blip>
          <a:stretch>
            <a:fillRect/>
          </a:stretch>
        </p:blipFill>
        <p:spPr>
          <a:xfrm>
            <a:off x="4328450" y="193400"/>
            <a:ext cx="4396099" cy="2472809"/>
          </a:xfrm>
          <a:prstGeom prst="rect">
            <a:avLst/>
          </a:prstGeom>
          <a:noFill/>
          <a:ln>
            <a:noFill/>
          </a:ln>
        </p:spPr>
      </p:pic>
      <p:pic>
        <p:nvPicPr>
          <p:cNvPr id="80" name="Google Shape;80;p16"/>
          <p:cNvPicPr preferRelativeResize="0"/>
          <p:nvPr/>
        </p:nvPicPr>
        <p:blipFill>
          <a:blip r:embed="rId4">
            <a:alphaModFix/>
          </a:blip>
          <a:stretch>
            <a:fillRect/>
          </a:stretch>
        </p:blipFill>
        <p:spPr>
          <a:xfrm>
            <a:off x="216238" y="1263013"/>
            <a:ext cx="4010025" cy="2257425"/>
          </a:xfrm>
          <a:prstGeom prst="rect">
            <a:avLst/>
          </a:prstGeom>
          <a:noFill/>
          <a:ln>
            <a:noFill/>
          </a:ln>
        </p:spPr>
      </p:pic>
      <p:pic>
        <p:nvPicPr>
          <p:cNvPr id="81" name="Google Shape;81;p16"/>
          <p:cNvPicPr preferRelativeResize="0"/>
          <p:nvPr/>
        </p:nvPicPr>
        <p:blipFill>
          <a:blip r:embed="rId5">
            <a:alphaModFix/>
          </a:blip>
          <a:stretch>
            <a:fillRect/>
          </a:stretch>
        </p:blipFill>
        <p:spPr>
          <a:xfrm>
            <a:off x="4169500" y="2571738"/>
            <a:ext cx="2343150" cy="3190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Cultural impact…</a:t>
            </a:r>
            <a:endParaRPr/>
          </a:p>
        </p:txBody>
      </p:sp>
      <p:sp>
        <p:nvSpPr>
          <p:cNvPr id="87" name="Google Shape;87;p17"/>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u="sng">
                <a:solidFill>
                  <a:schemeClr val="hlink"/>
                </a:solidFill>
                <a:hlinkClick r:id="rId3"/>
              </a:rPr>
              <a:t>https://www.insider.com/stars-who-started-on-neighbours-home-and-away-2017-9</a:t>
            </a:r>
            <a:endParaRPr/>
          </a:p>
          <a:p>
            <a:pPr indent="0" lvl="0" marL="0" rtl="0" algn="l">
              <a:lnSpc>
                <a:spcPct val="100000"/>
              </a:lnSpc>
              <a:spcBef>
                <a:spcPts val="1200"/>
              </a:spcBef>
              <a:spcAft>
                <a:spcPts val="0"/>
              </a:spcAft>
              <a:buNone/>
            </a:pPr>
            <a:r>
              <a:t/>
            </a:r>
            <a:endParaRPr/>
          </a:p>
          <a:p>
            <a:pPr indent="0" lvl="0" marL="0" rtl="0" algn="l">
              <a:spcBef>
                <a:spcPts val="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Scott and Charlene</a:t>
            </a:r>
            <a:endParaRPr/>
          </a:p>
        </p:txBody>
      </p:sp>
      <p:sp>
        <p:nvSpPr>
          <p:cNvPr id="93" name="Google Shape;93;p18"/>
          <p:cNvSpPr txBox="1"/>
          <p:nvPr>
            <p:ph idx="1" type="body"/>
          </p:nvPr>
        </p:nvSpPr>
        <p:spPr>
          <a:xfrm>
            <a:off x="311700" y="1219750"/>
            <a:ext cx="46815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u="sng">
                <a:solidFill>
                  <a:schemeClr val="hlink"/>
                </a:solidFill>
                <a:hlinkClick r:id="rId3"/>
              </a:rPr>
              <a:t>https://en.wikipedia.org/wiki/Scott_%26_Charlene%27s_Wedding</a:t>
            </a:r>
            <a:endParaRPr/>
          </a:p>
          <a:p>
            <a:pPr indent="0" lvl="0" marL="0" rtl="0" algn="l">
              <a:spcBef>
                <a:spcPts val="1200"/>
              </a:spcBef>
              <a:spcAft>
                <a:spcPts val="1200"/>
              </a:spcAft>
              <a:buNone/>
            </a:pPr>
            <a:r>
              <a:t/>
            </a:r>
            <a:endParaRPr/>
          </a:p>
        </p:txBody>
      </p:sp>
      <p:pic>
        <p:nvPicPr>
          <p:cNvPr descr="On the 8th November in 1988 Scott and Charlene’s wedding was broadcast in the U.K. on BBC1. Who bunked off school to watch the 1.30pm Neighbours showing and who watched it twice? If you check out our websites charts section you’ll see that the episode gained 19.6 million viewers and is number 18 in the list of most watched programmes for the whole decade." id="94" name="Google Shape;94;p18" title="Scott &amp; Charlene's Wedding - Neighbours with Kylie Minogue and Jason Donovan">
            <a:hlinkClick r:id="rId4"/>
          </p:cNvPr>
          <p:cNvPicPr preferRelativeResize="0"/>
          <p:nvPr/>
        </p:nvPicPr>
        <p:blipFill>
          <a:blip r:embed="rId5">
            <a:alphaModFix/>
          </a:blip>
          <a:stretch>
            <a:fillRect/>
          </a:stretch>
        </p:blipFill>
        <p:spPr>
          <a:xfrm>
            <a:off x="344650" y="2057900"/>
            <a:ext cx="2133175" cy="1599875"/>
          </a:xfrm>
          <a:prstGeom prst="rect">
            <a:avLst/>
          </a:prstGeom>
          <a:noFill/>
          <a:ln>
            <a:noFill/>
          </a:ln>
        </p:spPr>
      </p:pic>
      <p:pic>
        <p:nvPicPr>
          <p:cNvPr descr="From episode 8903. &#10; &#10;All rights reserved with Neighbours, 10Peach, Network Ten &amp; FremantleMedia." id="95" name="Google Shape;95;p18" title="Scott &amp; Charlene Back on Ramsay Street | Neighbours [2022]">
            <a:hlinkClick r:id="rId6"/>
          </p:cNvPr>
          <p:cNvPicPr preferRelativeResize="0"/>
          <p:nvPr/>
        </p:nvPicPr>
        <p:blipFill>
          <a:blip r:embed="rId7">
            <a:alphaModFix/>
          </a:blip>
          <a:stretch>
            <a:fillRect/>
          </a:stretch>
        </p:blipFill>
        <p:spPr>
          <a:xfrm>
            <a:off x="2606475" y="3102725"/>
            <a:ext cx="2386726" cy="1790050"/>
          </a:xfrm>
          <a:prstGeom prst="rect">
            <a:avLst/>
          </a:prstGeom>
          <a:noFill/>
          <a:ln>
            <a:noFill/>
          </a:ln>
        </p:spPr>
      </p:pic>
      <p:pic>
        <p:nvPicPr>
          <p:cNvPr id="96" name="Google Shape;96;p18"/>
          <p:cNvPicPr preferRelativeResize="0"/>
          <p:nvPr/>
        </p:nvPicPr>
        <p:blipFill>
          <a:blip r:embed="rId8">
            <a:alphaModFix/>
          </a:blip>
          <a:stretch>
            <a:fillRect/>
          </a:stretch>
        </p:blipFill>
        <p:spPr>
          <a:xfrm>
            <a:off x="5754525" y="568375"/>
            <a:ext cx="2539231" cy="38209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Kylie Minogue</a:t>
            </a:r>
            <a:endParaRPr/>
          </a:p>
        </p:txBody>
      </p:sp>
      <p:sp>
        <p:nvSpPr>
          <p:cNvPr id="102" name="Google Shape;102;p19"/>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Music video by Kylie Minogue performing Can't Get You Out Of My Head. Taken from the album 'Fever'&#10;&#10;&#10;Buy Kylie's greatest hits on iTunes here: http://smarturl.it/kyliemusicitunes&#10;Listen to this track on Spotify: http://smarturl.it/tkvx48&#10;Buy the album on Amazon: http://smarturl.it/8dpbta" id="103" name="Google Shape;103;p19" title="Kylie Minogue - Can't Get You Out Of My Head (Official Video)">
            <a:hlinkClick r:id="rId3"/>
          </p:cNvPr>
          <p:cNvPicPr preferRelativeResize="0"/>
          <p:nvPr/>
        </p:nvPicPr>
        <p:blipFill>
          <a:blip r:embed="rId4">
            <a:alphaModFix/>
          </a:blip>
          <a:stretch>
            <a:fillRect/>
          </a:stretch>
        </p:blipFill>
        <p:spPr>
          <a:xfrm>
            <a:off x="2994200" y="2672050"/>
            <a:ext cx="2868625" cy="2151475"/>
          </a:xfrm>
          <a:prstGeom prst="rect">
            <a:avLst/>
          </a:prstGeom>
          <a:noFill/>
          <a:ln>
            <a:noFill/>
          </a:ln>
        </p:spPr>
      </p:pic>
      <p:pic>
        <p:nvPicPr>
          <p:cNvPr descr="“I Should Be So Lucky” was Kylie’s debut single in the UK (her 2nd in Australia) and a global smash reaching the number 1 spot in the UK (for 5 weeks), Australia (6 weeks), Germany and Japan.  The video was filmed in Melbourne at the studios of Channel 7. The song was recorded in less than an hour and written and recorded by the production team of Stock Aitken and Waterman. It features on her 7 x UK platinum debut “Kylie” and also appears on the soundtrack for the Emily Lloyd/Peter Falk 1989 comedy “Cookie”.&#10;&#10;Lyrics:&#10;&#10;In my imagination&#10;There is no complication&#10;I dream about you all the time&#10;In my mind, a celebration&#10;The sweetest of sensation&#10;Thinking you could be mine&#10;In my imagination&#10;There is no hesitation&#10;We walk together hand in hand&#10;I'm dreaming&#10;You fell in love with me&#10;Like I'm in love with you&#10;But dreaming's all I do&#10;If only they'd come true&#10;I should be so lucky&#10;lucky, lucky, lucky&#10;I should be so lucky in love&#10;I should be so lucky&#10;Lucky, lucky, lucky&#10;I should be so lucky in love&#10;It's a crazy situation&#10;You always keep me waiting&#10;Because it's only make believe&#10;And I would come a-running&#10;To give you all my loving&#10;If one day you would notice me&#10;My heart is close to breaking&#10;And I can't go on faking&#10;The fantasy that you'll be mine&#10;I'm dreaming&#10;That you're in love with me&#10;Like I'm in love with you&#10;But dreaming's all I do&#10;If only they'd come true&#10;I should be so lucky&#10;lucky, lucky, lucky&#10;I should be so lucky in love&#10;I should be so lucky&#10;Lucky, lucky, lucky&#10;I should be so lucky in love&#10;I should be so lucky (so lucky, so lucky)&#10;I should be so lucky&#10;I,I (I,I)&#10;I should be so lucky (so lucky, so lucky)&#10;I should be so lucky&#10;I, I, I, I, I, I, I, I, I, I&#10;In my imagination&#10;There is no hesitation&#10;We walk together hand in hand&#10;I'm dreaming&#10;That you're in love with me&#10;Like I'm in love with you&#10;But dreaming's all I do&#10;If only they'd come true&#10;I should be so lucky&#10;lucky, lucky, lucky&#10;I should be so lucky in love&#10;I should be so lucky&#10;Lucky, lucky, lucky&#10;I should be so lucky in love&#10;Songwriters: MIKE STOCK,MATT AITKEN,PETER WATERMAN&#10;© Sony/ATV Music Publishing LLC,Universal Music Publishing Group&#10;&#10;Step Back In Time – The Definitive Collection is out 28th June 2019.&#10;Pre-order here https://kylie.lnk.to/backintimeID&#10;Special editions available here https://kylie.lnk.to/StoreID&#10;&#10;Follow Kylie:&#10;http://www.kylie.com&#10;https://www.facebook.com/kylieminogue&#10;https://www.instagram.com/kylieminogue&#10;https://twitter.com/kylieminogue&#10; &#10;&#10;&#10; https://bmg.lnk.to/rRH7X&#10;&#10;#Kylie #KylieMinogue #IShouldBeSoLucky #PWL #StockAitkenWaterman #SAW #UKNo.1 #1988 #Australia" id="104" name="Google Shape;104;p19" title="Kylie Minogue - I Should Be So Lucky - Official Video">
            <a:hlinkClick r:id="rId5"/>
          </p:cNvPr>
          <p:cNvPicPr preferRelativeResize="0"/>
          <p:nvPr/>
        </p:nvPicPr>
        <p:blipFill>
          <a:blip r:embed="rId6">
            <a:alphaModFix/>
          </a:blip>
          <a:stretch>
            <a:fillRect/>
          </a:stretch>
        </p:blipFill>
        <p:spPr>
          <a:xfrm>
            <a:off x="387650" y="1090800"/>
            <a:ext cx="2505700" cy="1879275"/>
          </a:xfrm>
          <a:prstGeom prst="rect">
            <a:avLst/>
          </a:prstGeom>
          <a:noFill/>
          <a:ln>
            <a:noFill/>
          </a:ln>
        </p:spPr>
      </p:pic>
      <p:pic>
        <p:nvPicPr>
          <p:cNvPr descr="'Especially For You' video now in HD.&#10;Available exclusively, limited edition 7” vinyl single and white tape cassette, featuring the ‘Especially For You’ instrumental. Order now - https://kylieandjason.lnk.to/EspeciallyForYouID&#10;&#10;Kylie Minogue and Jason Donovan’s Christmas 1988 single “Especially For You” actually hit the top spot in the UK on 1st January 1989 and went on to sell a million copies in that territory alone. It remains producers Stock Aitken and Waterman’s biggest seller in Britain and Kylie’s second biggest behind “Can’t Get You Out Of My Head”. The track also made the top 10 in their native Australia, Belgium, Denmark, the Netherlands, Finland, France, Germany, Ireland, New Zealand, Norway and Switzerland. &#10;&#10;Lyrics:&#10;&#10;Especially for you&#10;I want to let you know what I was going through&#10;All the time we were apart&#10;I thought of you&#10;You were in my heart&#10;My love never changed&#10;I still feel the same&#10;Especially for you&#10;I want to tell you I was feeling that way too&#10;And if dreams were wings, you know&#10;I would have flown to you&#10;To be where you are&#10;No matter how far&#10;And now that I'm next to you&#10;No more dreaming about tomorrow&#10;Forget the loneliness and the sorrow&#10;I've got to say&#10;It's all because of you&#10;And now we're back together, together&#10;I want to show you my heart is oh so true&#10;And all the love I have is&#10;Especially for you&#10;Especially for you&#10;I want to tell you, you mean all the world to me&#10;How I'm certain that our love was meant to be&#10;You changed my life&#10;You showed me the way&#10;And now that I'm next to you&#10;I've waited long enough to find you&#10;I want to put all the hurt behind you&#10;Oh,&#10;And I want to bring out all the love inside you&#10;Oh&#10;And now we're back together, together&#10;I want to show you my heart is oh so true&#10;And all the love I have is&#10;Especially for you&#10;You were in my heart&#10;My love never changed&#10;And now we're back together, together&#10;I want to show you my heart is oh so true&#10;And all the love I have is&#10;Especially for you&#10;Songwriters: Mike Stock / Matt Aitken / Peter Waterman&#10;Especially for You lyrics © Sony/ATV Music Publishing LLC, Universal Music Publishing Group&#10;&#10;Step Back In Time – The Definitive Collection is out 28th June 2019.&#10;Pre-order here https://kylie.lnk.to/backintimeID&#10;Special editions available here https://kylie.lnk.to/StoreID&#10;&#10;Follow Kylie:&#10;http://www.kylie.com&#10;https://www.facebook.com/kylieminogue&#10;https://www.instagram.com/kylieminogue&#10;https://twitter.com/kylieminogue&#10;&#10;https://bmg.lnk.to/khpad&#10;&#10;#Kylie #Jason #EspeciallyForYou #KylieMinogue #JasonDonovan #1988 #1989 #PWL #StockAitkenWaterman #TenGoodReasons" id="105" name="Google Shape;105;p19" title="Kylie Minogue and Jason Donovan - Especially For You (Official HD Video)">
            <a:hlinkClick r:id="rId7"/>
          </p:cNvPr>
          <p:cNvPicPr preferRelativeResize="0"/>
          <p:nvPr/>
        </p:nvPicPr>
        <p:blipFill>
          <a:blip r:embed="rId8">
            <a:alphaModFix/>
          </a:blip>
          <a:stretch>
            <a:fillRect/>
          </a:stretch>
        </p:blipFill>
        <p:spPr>
          <a:xfrm>
            <a:off x="2994192" y="420275"/>
            <a:ext cx="2868634" cy="2151475"/>
          </a:xfrm>
          <a:prstGeom prst="rect">
            <a:avLst/>
          </a:prstGeom>
          <a:noFill/>
          <a:ln>
            <a:noFill/>
          </a:ln>
        </p:spPr>
      </p:pic>
      <p:sp>
        <p:nvSpPr>
          <p:cNvPr id="106" name="Google Shape;106;p19"/>
          <p:cNvSpPr txBox="1"/>
          <p:nvPr/>
        </p:nvSpPr>
        <p:spPr>
          <a:xfrm>
            <a:off x="6354150" y="759350"/>
            <a:ext cx="2106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hlink"/>
                </a:solidFill>
                <a:latin typeface="Playfair Display"/>
                <a:ea typeface="Playfair Display"/>
                <a:cs typeface="Playfair Display"/>
                <a:sym typeface="Playfair Display"/>
                <a:hlinkClick r:id="rId9"/>
              </a:rPr>
              <a:t>https://en.wikipedia.org/wiki/Kylie_Minogue</a:t>
            </a:r>
            <a:endParaRPr>
              <a:latin typeface="Playfair Display"/>
              <a:ea typeface="Playfair Display"/>
              <a:cs typeface="Playfair Display"/>
              <a:sym typeface="Playfair Display"/>
            </a:endParaRPr>
          </a:p>
          <a:p>
            <a:pPr indent="0" lvl="0" marL="0" rtl="0" algn="l">
              <a:spcBef>
                <a:spcPts val="0"/>
              </a:spcBef>
              <a:spcAft>
                <a:spcPts val="0"/>
              </a:spcAft>
              <a:buNone/>
            </a:pPr>
            <a:r>
              <a:t/>
            </a:r>
            <a:endParaRPr>
              <a:latin typeface="Playfair Display"/>
              <a:ea typeface="Playfair Display"/>
              <a:cs typeface="Playfair Display"/>
              <a:sym typeface="Playfair Displ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Ardal O’Hanlon</a:t>
            </a:r>
            <a:endParaRPr/>
          </a:p>
        </p:txBody>
      </p:sp>
      <p:sp>
        <p:nvSpPr>
          <p:cNvPr id="112" name="Google Shape;112;p20"/>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u="sng">
                <a:solidFill>
                  <a:schemeClr val="hlink"/>
                </a:solidFill>
                <a:hlinkClick r:id="rId3"/>
              </a:rPr>
              <a:t>https://en.wikipedia.org/wiki/Ardal_O%27Hanlon</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descr="‘I was not expecting to get turned on this early in the show.’&#10;&#10;Chris Ramsey brings in an item for the ‘loveliest thing to hold above your head’ prize task whilst Ardal O’Hanlon aces a task involving the Swedish language. Taken from Series 13, Episode 8 of Taskmaster.&#10;&#10;The comedy game show #Taskmaster, where contestants are challenged by Greg Davies to complete a series of weird and wonderful tasks! Be glad you're not a comedian (or little Alex Horne) facing his wrath. Watch more compilations from series 13 here: https://youtube.com/playlist?list=PLBKfErliSueM7xTW3T1d8iWdXSu2yFHef&#10;&#10;SUBSCRIBE: https://bit.ly/2v2I6SY &#10; &#10;About #Channel4: &#10;Welcome to Channel 4’s YouTube channel – a page jam-packed with clips from much-loved classics like Peep Show and The Great British Bake Off, and new hits like We Are Lady Parts and It’s A Sin. &#10;&#10;Whether you want to investigate the latest Dispatches, laugh your socks off at The Inbetweeners, or snuggle up on the sofa with your favourite Goggleboxers, there’s something for everyone right here. &#10; &#10;Follow Channel 4 on:  &#10;FACEBOOK: https://bit.ly/3g1VMpN  &#10;TWITTER: https://bit.ly/2TckydN  &#10;INSTAGRAM: https://bit.ly/3zdl23Q  &#10;TIKTOK: https://bit.ly/3ingVMH  &#10;&#10;📺 👉WATCH MORE ON #All4: https://bit.ly/3ufmZsY" id="113" name="Google Shape;113;p20" title="Ardal O'Hanlon WOWS Everyone With His SECRET Talent! | Taskmaster | Channel 4">
            <a:hlinkClick r:id="rId4"/>
          </p:cNvPr>
          <p:cNvPicPr preferRelativeResize="0"/>
          <p:nvPr/>
        </p:nvPicPr>
        <p:blipFill>
          <a:blip r:embed="rId5">
            <a:alphaModFix/>
          </a:blip>
          <a:stretch>
            <a:fillRect/>
          </a:stretch>
        </p:blipFill>
        <p:spPr>
          <a:xfrm>
            <a:off x="6053275" y="820825"/>
            <a:ext cx="2681600" cy="2011200"/>
          </a:xfrm>
          <a:prstGeom prst="rect">
            <a:avLst/>
          </a:prstGeom>
          <a:noFill/>
          <a:ln>
            <a:noFill/>
          </a:ln>
        </p:spPr>
      </p:pic>
      <p:pic>
        <p:nvPicPr>
          <p:cNvPr descr="Watch Father Ted on All 4: http://www.channel4.com/programmes/father-ted" id="114" name="Google Shape;114;p20" title="Cows: Small Or Far Away? | Father Ted">
            <a:hlinkClick r:id="rId6"/>
          </p:cNvPr>
          <p:cNvPicPr preferRelativeResize="0"/>
          <p:nvPr/>
        </p:nvPicPr>
        <p:blipFill>
          <a:blip r:embed="rId7">
            <a:alphaModFix/>
          </a:blip>
          <a:stretch>
            <a:fillRect/>
          </a:stretch>
        </p:blipFill>
        <p:spPr>
          <a:xfrm>
            <a:off x="371725" y="2177750"/>
            <a:ext cx="2754000" cy="2065500"/>
          </a:xfrm>
          <a:prstGeom prst="rect">
            <a:avLst/>
          </a:prstGeom>
          <a:noFill/>
          <a:ln>
            <a:noFill/>
          </a:ln>
        </p:spPr>
      </p:pic>
      <p:pic>
        <p:nvPicPr>
          <p:cNvPr id="115" name="Google Shape;115;p20"/>
          <p:cNvPicPr preferRelativeResize="0"/>
          <p:nvPr/>
        </p:nvPicPr>
        <p:blipFill>
          <a:blip r:embed="rId8">
            <a:alphaModFix/>
          </a:blip>
          <a:stretch>
            <a:fillRect/>
          </a:stretch>
        </p:blipFill>
        <p:spPr>
          <a:xfrm>
            <a:off x="3316315" y="2946644"/>
            <a:ext cx="3019234" cy="2011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Anita Rani</a:t>
            </a:r>
            <a:endParaRPr/>
          </a:p>
        </p:txBody>
      </p:sp>
      <p:sp>
        <p:nvSpPr>
          <p:cNvPr id="121" name="Google Shape;121;p21"/>
          <p:cNvSpPr txBox="1"/>
          <p:nvPr>
            <p:ph idx="1" type="body"/>
          </p:nvPr>
        </p:nvSpPr>
        <p:spPr>
          <a:xfrm>
            <a:off x="311700" y="1234075"/>
            <a:ext cx="38289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u="sng">
                <a:solidFill>
                  <a:schemeClr val="hlink"/>
                </a:solidFill>
                <a:hlinkClick r:id="rId3"/>
              </a:rPr>
              <a:t>https://en.wikipedia.org/wiki/Anita_Rani</a:t>
            </a:r>
            <a:endParaRPr/>
          </a:p>
          <a:p>
            <a:pPr indent="0" lvl="0" marL="0" rtl="0" algn="l">
              <a:spcBef>
                <a:spcPts val="1200"/>
              </a:spcBef>
              <a:spcAft>
                <a:spcPts val="1200"/>
              </a:spcAft>
              <a:buNone/>
            </a:pPr>
            <a:r>
              <a:t/>
            </a:r>
            <a:endParaRPr/>
          </a:p>
        </p:txBody>
      </p:sp>
      <p:pic>
        <p:nvPicPr>
          <p:cNvPr descr="Countryfile presenter and former Stricly Come Dancing contestant Anita Rani tells us the hardest thing about her job and what she could learn from her 16-year-old self.&#10;&#10;Enjoyed the video? Subscribe to our channel for new videos every week: https://youtube.com/user/BAFTAGuru&#10;&#10;Stay up to date with the latest news from BAFTA:&#10;&#10;Twitter: &#10;@BAFTAGuru: https://twitter.com/BAFTAGuru &#10;@BAFTA: https://twitter.com/BAFTA &#10;@BAFTAGames: https://twitter.com/BAFTAGames &#10;&#10;Facebook: https://www.facebook.com/bafta&#10;Instagram: http://instagram.com/bafta&#10;&#10;Tumblr: &#10;Film: http://bafta-film.tumblr.com/ &#10;TV: http://bafta-television.tumblr.com/ &#10;Games: http://bafta-games.tumblr.com/&#10;&#10;Pinterest: http://www.pinterest.com/bafta/&#10;Google+ : https://plus.google.com/+BAFTA/posts&#10;&#10;Sign up to receive our emails: http://guru.bafta.org/newsletter &#10;And don't forget you can also subscribe to our podcasts:&#10;&#10;iTunes: http://bit.ly/Vz84HI &#10;Soundcloud: https://soundcloud.com/bafta&#10;&#10;Websites:&#10;http://www.bafta.org/guru&#10;http://www.bafta.org&#10;http://www.bafta.org/ygd" id="122" name="Google Shape;122;p21" title="60 Seconds with... Anita Rani">
            <a:hlinkClick r:id="rId4"/>
          </p:cNvPr>
          <p:cNvPicPr preferRelativeResize="0"/>
          <p:nvPr/>
        </p:nvPicPr>
        <p:blipFill>
          <a:blip r:embed="rId5">
            <a:alphaModFix/>
          </a:blip>
          <a:stretch>
            <a:fillRect/>
          </a:stretch>
        </p:blipFill>
        <p:spPr>
          <a:xfrm>
            <a:off x="4260300" y="1982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10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Gabriel Byrne and Leonard Cohen</a:t>
            </a:r>
            <a:endParaRPr/>
          </a:p>
        </p:txBody>
      </p:sp>
      <p:sp>
        <p:nvSpPr>
          <p:cNvPr id="128" name="Google Shape;128;p22"/>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9" name="Google Shape;129;p22"/>
          <p:cNvPicPr preferRelativeResize="0"/>
          <p:nvPr/>
        </p:nvPicPr>
        <p:blipFill>
          <a:blip r:embed="rId3">
            <a:alphaModFix/>
          </a:blip>
          <a:stretch>
            <a:fillRect/>
          </a:stretch>
        </p:blipFill>
        <p:spPr>
          <a:xfrm>
            <a:off x="686375" y="1097975"/>
            <a:ext cx="3028950" cy="3810000"/>
          </a:xfrm>
          <a:prstGeom prst="rect">
            <a:avLst/>
          </a:prstGeom>
          <a:noFill/>
          <a:ln>
            <a:noFill/>
          </a:ln>
        </p:spPr>
      </p:pic>
      <p:pic>
        <p:nvPicPr>
          <p:cNvPr id="130" name="Google Shape;130;p22"/>
          <p:cNvPicPr preferRelativeResize="0"/>
          <p:nvPr/>
        </p:nvPicPr>
        <p:blipFill>
          <a:blip r:embed="rId4">
            <a:alphaModFix/>
          </a:blip>
          <a:stretch>
            <a:fillRect/>
          </a:stretch>
        </p:blipFill>
        <p:spPr>
          <a:xfrm>
            <a:off x="5288350" y="358175"/>
            <a:ext cx="3273801" cy="3273801"/>
          </a:xfrm>
          <a:prstGeom prst="rect">
            <a:avLst/>
          </a:prstGeom>
          <a:noFill/>
          <a:ln>
            <a:noFill/>
          </a:ln>
        </p:spPr>
      </p:pic>
      <p:sp>
        <p:nvSpPr>
          <p:cNvPr id="131" name="Google Shape;131;p22"/>
          <p:cNvSpPr txBox="1"/>
          <p:nvPr/>
        </p:nvSpPr>
        <p:spPr>
          <a:xfrm>
            <a:off x="4119100" y="3818225"/>
            <a:ext cx="36033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hlink"/>
                </a:solidFill>
                <a:latin typeface="Playfair Display"/>
                <a:ea typeface="Playfair Display"/>
                <a:cs typeface="Playfair Display"/>
                <a:sym typeface="Playfair Display"/>
                <a:hlinkClick r:id="rId5"/>
              </a:rPr>
              <a:t>https://www.imdb.com/name/nm0000321/?ref_=nv_sr_srsg_0</a:t>
            </a:r>
            <a:endParaRPr>
              <a:latin typeface="Playfair Display"/>
              <a:ea typeface="Playfair Display"/>
              <a:cs typeface="Playfair Display"/>
              <a:sym typeface="Playfair Display"/>
            </a:endParaRPr>
          </a:p>
          <a:p>
            <a:pPr indent="0" lvl="0" marL="0" rtl="0" algn="l">
              <a:spcBef>
                <a:spcPts val="0"/>
              </a:spcBef>
              <a:spcAft>
                <a:spcPts val="0"/>
              </a:spcAft>
              <a:buNone/>
            </a:pPr>
            <a:r>
              <a:t/>
            </a:r>
            <a:endParaRPr>
              <a:latin typeface="Playfair Display"/>
              <a:ea typeface="Playfair Display"/>
              <a:cs typeface="Playfair Display"/>
              <a:sym typeface="Playfair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The sound of black holes…</a:t>
            </a:r>
            <a:endParaRPr/>
          </a:p>
        </p:txBody>
      </p:sp>
      <p:sp>
        <p:nvSpPr>
          <p:cNvPr id="137" name="Google Shape;137;p23"/>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Have you ever wondered what a supermassive black hole sounds like? Black holes are powerful cosmic objects that are so monstrous that not even light can escape their grasp. So how could such a thing make any sound? Well, since 2003, the black hole at the heart of the Perseus galaxy cluster has been associated with sound. This is because astronomers discovered that sound waves emitted by the black hole generated ripples in the cluster’s hot gas that could be translated into a note, one that humans cannot hear. Now a new sonification brings more notes to this black hole sound machine. This new sonification, that is, the translation of astronomical data into sound, is being released for NASA’s Black Hole Week 2022. &#10;Now we can listen to the eerie sound of a black hole.&#10;&#10;Remember to like and subscribe for much more to come! Thanks for watching! V &#10;&#10;0:00 Black Hole Sound Explanation&#10;2:49 Real Black Hole Sound Recording&#10;&#10;I'm on PATREON! You can help support my channel and gain added perks! Join the community and become a V101 member or Patron today - &#10;&#10;https://www.youtube.com/channel/UC_MTPqgFSm_8WUWaCHIfUgQ/join&#10;&#10;https://www.patreon.com/V101Science​&#10;&#10;Subscribe - https://www.youtube.com/c/V101Science​&#10;Facebook - https://www.facebook.com/V101Science​&#10;Instagram - https://www.instagram.com/v101__science/&#10;#V101Science #BlackHoleWeek #NASADiscovery" id="138" name="Google Shape;138;p23" title="This Is What a Supermassive Black Hole Sounds Like! Real Sound Recording 2022 (4K)">
            <a:hlinkClick r:id="rId3"/>
          </p:cNvPr>
          <p:cNvPicPr preferRelativeResize="0"/>
          <p:nvPr/>
        </p:nvPicPr>
        <p:blipFill>
          <a:blip r:embed="rId4">
            <a:alphaModFix/>
          </a:blip>
          <a:stretch>
            <a:fillRect/>
          </a:stretch>
        </p:blipFill>
        <p:spPr>
          <a:xfrm>
            <a:off x="2164225" y="11869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000"/>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