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56f45dd80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56f45dd80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56f45dd80d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56f45dd80d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56f45dd80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56f45dd80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56f45dd80d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56f45dd80d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56f45dd80d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56f45dd80d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56f45dd80d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56f45dd80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56f45dd80d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56f45dd80d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56f45dd80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56f45dd80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56f45dd80d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56f45dd80d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0"/>
              </a:spcBef>
              <a:spcAft>
                <a:spcPts val="0"/>
              </a:spcAft>
              <a:buClr>
                <a:schemeClr val="lt1"/>
              </a:buClr>
              <a:buSzPts val="1200"/>
              <a:buChar char="○"/>
              <a:defRPr sz="1200">
                <a:solidFill>
                  <a:schemeClr val="lt1"/>
                </a:solidFill>
              </a:defRPr>
            </a:lvl2pPr>
            <a:lvl3pPr indent="-304800" lvl="2" marL="1371600">
              <a:spcBef>
                <a:spcPts val="0"/>
              </a:spcBef>
              <a:spcAft>
                <a:spcPts val="0"/>
              </a:spcAft>
              <a:buClr>
                <a:schemeClr val="lt1"/>
              </a:buClr>
              <a:buSzPts val="1200"/>
              <a:buChar char="■"/>
              <a:defRPr sz="1200">
                <a:solidFill>
                  <a:schemeClr val="lt1"/>
                </a:solidFill>
              </a:defRPr>
            </a:lvl3pPr>
            <a:lvl4pPr indent="-304800" lvl="3" marL="1828800">
              <a:spcBef>
                <a:spcPts val="0"/>
              </a:spcBef>
              <a:spcAft>
                <a:spcPts val="0"/>
              </a:spcAft>
              <a:buClr>
                <a:schemeClr val="lt1"/>
              </a:buClr>
              <a:buSzPts val="1200"/>
              <a:buChar char="●"/>
              <a:defRPr sz="1200">
                <a:solidFill>
                  <a:schemeClr val="lt1"/>
                </a:solidFill>
              </a:defRPr>
            </a:lvl4pPr>
            <a:lvl5pPr indent="-304800" lvl="4" marL="2286000">
              <a:spcBef>
                <a:spcPts val="0"/>
              </a:spcBef>
              <a:spcAft>
                <a:spcPts val="0"/>
              </a:spcAft>
              <a:buClr>
                <a:schemeClr val="lt1"/>
              </a:buClr>
              <a:buSzPts val="1200"/>
              <a:buChar char="○"/>
              <a:defRPr sz="1200">
                <a:solidFill>
                  <a:schemeClr val="lt1"/>
                </a:solidFill>
              </a:defRPr>
            </a:lvl5pPr>
            <a:lvl6pPr indent="-304800" lvl="5" marL="2743200">
              <a:spcBef>
                <a:spcPts val="0"/>
              </a:spcBef>
              <a:spcAft>
                <a:spcPts val="0"/>
              </a:spcAft>
              <a:buClr>
                <a:schemeClr val="lt1"/>
              </a:buClr>
              <a:buSzPts val="1200"/>
              <a:buChar char="■"/>
              <a:defRPr sz="1200">
                <a:solidFill>
                  <a:schemeClr val="lt1"/>
                </a:solidFill>
              </a:defRPr>
            </a:lvl6pPr>
            <a:lvl7pPr indent="-304800" lvl="6" marL="3200400">
              <a:spcBef>
                <a:spcPts val="0"/>
              </a:spcBef>
              <a:spcAft>
                <a:spcPts val="0"/>
              </a:spcAft>
              <a:buClr>
                <a:schemeClr val="lt1"/>
              </a:buClr>
              <a:buSzPts val="1200"/>
              <a:buChar char="●"/>
              <a:defRPr sz="1200">
                <a:solidFill>
                  <a:schemeClr val="lt1"/>
                </a:solidFill>
              </a:defRPr>
            </a:lvl7pPr>
            <a:lvl8pPr indent="-304800" lvl="7" marL="3657600">
              <a:spcBef>
                <a:spcPts val="0"/>
              </a:spcBef>
              <a:spcAft>
                <a:spcPts val="0"/>
              </a:spcAft>
              <a:buClr>
                <a:schemeClr val="lt1"/>
              </a:buClr>
              <a:buSzPts val="1200"/>
              <a:buChar char="○"/>
              <a:defRPr sz="1200">
                <a:solidFill>
                  <a:schemeClr val="lt1"/>
                </a:solidFill>
              </a:defRPr>
            </a:lvl8pPr>
            <a:lvl9pPr indent="-304800" lvl="8" marL="4114800">
              <a:spcBef>
                <a:spcPts val="0"/>
              </a:spcBef>
              <a:spcAft>
                <a:spcPts val="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15.png"/><Relationship Id="rId5" Type="http://schemas.openxmlformats.org/officeDocument/2006/relationships/hyperlink" Target="https://www.fipp.com/news/big-issue-undergoes-redesign-to-mark-30-years-of-publicatio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en.wikipedia.org/wiki/Michael_Palin" TargetMode="External"/><Relationship Id="rId4" Type="http://schemas.openxmlformats.org/officeDocument/2006/relationships/image" Target="../media/image22.jpg"/><Relationship Id="rId5" Type="http://schemas.openxmlformats.org/officeDocument/2006/relationships/image" Target="../media/image13.jpg"/><Relationship Id="rId6" Type="http://schemas.openxmlformats.org/officeDocument/2006/relationships/image" Target="../media/image7.jpg"/><Relationship Id="rId7" Type="http://schemas.openxmlformats.org/officeDocument/2006/relationships/hyperlink" Target="http://www.youtube.com/watch?v=E1bLjShvZjs" TargetMode="External"/><Relationship Id="rId8"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tvHi3pjD9SM" TargetMode="External"/><Relationship Id="rId4" Type="http://schemas.openxmlformats.org/officeDocument/2006/relationships/image" Target="../media/image3.jpg"/><Relationship Id="rId5" Type="http://schemas.openxmlformats.org/officeDocument/2006/relationships/hyperlink" Target="http://www.youtube.com/watch?v=ry9CNYKEwTU" TargetMode="External"/><Relationship Id="rId6"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8.jpg"/><Relationship Id="rId5" Type="http://schemas.openxmlformats.org/officeDocument/2006/relationships/hyperlink" Target="https://en.wikipedia.org/wiki/Around_the_World_in_Eighty_Days" TargetMode="External"/><Relationship Id="rId6" Type="http://schemas.openxmlformats.org/officeDocument/2006/relationships/image" Target="../media/image25.jpg"/><Relationship Id="rId7"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vjiCO8k6Jhg" TargetMode="External"/><Relationship Id="rId4" Type="http://schemas.openxmlformats.org/officeDocument/2006/relationships/image" Target="../media/image14.jpg"/><Relationship Id="rId11" Type="http://schemas.openxmlformats.org/officeDocument/2006/relationships/image" Target="../media/image11.jpg"/><Relationship Id="rId10" Type="http://schemas.openxmlformats.org/officeDocument/2006/relationships/image" Target="../media/image1.jpg"/><Relationship Id="rId9" Type="http://schemas.openxmlformats.org/officeDocument/2006/relationships/image" Target="../media/image9.jpg"/><Relationship Id="rId5" Type="http://schemas.openxmlformats.org/officeDocument/2006/relationships/hyperlink" Target="http://www.youtube.com/watch?v=ouxJM4Zd5a4" TargetMode="External"/><Relationship Id="rId6" Type="http://schemas.openxmlformats.org/officeDocument/2006/relationships/image" Target="../media/image10.jpg"/><Relationship Id="rId7" Type="http://schemas.openxmlformats.org/officeDocument/2006/relationships/image" Target="../media/image2.jpg"/><Relationship Id="rId8"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en.wikipedia.org/wiki/Lithography" TargetMode="External"/><Relationship Id="rId4" Type="http://schemas.openxmlformats.org/officeDocument/2006/relationships/image" Target="../media/image18.png"/><Relationship Id="rId5" Type="http://schemas.openxmlformats.org/officeDocument/2006/relationships/image" Target="../media/image23.jpg"/><Relationship Id="rId6" Type="http://schemas.openxmlformats.org/officeDocument/2006/relationships/image" Target="../media/image2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Big Issue - set issue 1</a:t>
            </a:r>
            <a:endParaRPr/>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t>Michael Palin  15th August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pic>
        <p:nvPicPr>
          <p:cNvPr id="74" name="Google Shape;74;p14"/>
          <p:cNvPicPr preferRelativeResize="0"/>
          <p:nvPr/>
        </p:nvPicPr>
        <p:blipFill>
          <a:blip r:embed="rId3">
            <a:alphaModFix/>
          </a:blip>
          <a:stretch>
            <a:fillRect/>
          </a:stretch>
        </p:blipFill>
        <p:spPr>
          <a:xfrm>
            <a:off x="2893900" y="0"/>
            <a:ext cx="3618192"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New design…</a:t>
            </a:r>
            <a:endParaRPr/>
          </a:p>
        </p:txBody>
      </p:sp>
      <p:sp>
        <p:nvSpPr>
          <p:cNvPr id="80" name="Google Shape;80;p15"/>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1" name="Google Shape;81;p15"/>
          <p:cNvPicPr preferRelativeResize="0"/>
          <p:nvPr/>
        </p:nvPicPr>
        <p:blipFill>
          <a:blip r:embed="rId3">
            <a:alphaModFix/>
          </a:blip>
          <a:stretch>
            <a:fillRect/>
          </a:stretch>
        </p:blipFill>
        <p:spPr>
          <a:xfrm>
            <a:off x="1739863" y="1919063"/>
            <a:ext cx="1800225" cy="2543175"/>
          </a:xfrm>
          <a:prstGeom prst="rect">
            <a:avLst/>
          </a:prstGeom>
          <a:noFill/>
          <a:ln>
            <a:noFill/>
          </a:ln>
        </p:spPr>
      </p:pic>
      <p:pic>
        <p:nvPicPr>
          <p:cNvPr id="82" name="Google Shape;82;p15"/>
          <p:cNvPicPr preferRelativeResize="0"/>
          <p:nvPr/>
        </p:nvPicPr>
        <p:blipFill>
          <a:blip r:embed="rId4">
            <a:alphaModFix/>
          </a:blip>
          <a:stretch>
            <a:fillRect/>
          </a:stretch>
        </p:blipFill>
        <p:spPr>
          <a:xfrm>
            <a:off x="5448021" y="1904787"/>
            <a:ext cx="1809100" cy="2571751"/>
          </a:xfrm>
          <a:prstGeom prst="rect">
            <a:avLst/>
          </a:prstGeom>
          <a:noFill/>
          <a:ln>
            <a:noFill/>
          </a:ln>
        </p:spPr>
      </p:pic>
      <p:sp>
        <p:nvSpPr>
          <p:cNvPr id="83" name="Google Shape;83;p15"/>
          <p:cNvSpPr/>
          <p:nvPr/>
        </p:nvSpPr>
        <p:spPr>
          <a:xfrm>
            <a:off x="3682125" y="2972925"/>
            <a:ext cx="1726500" cy="487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txBox="1"/>
          <p:nvPr/>
        </p:nvSpPr>
        <p:spPr>
          <a:xfrm>
            <a:off x="3875550" y="601750"/>
            <a:ext cx="4763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latin typeface="Roboto"/>
                <a:ea typeface="Roboto"/>
                <a:cs typeface="Roboto"/>
                <a:sym typeface="Roboto"/>
                <a:hlinkClick r:id="rId5"/>
              </a:rPr>
              <a:t>https://www.fipp.com/news/big-issue-undergoes-redesign-to-mark-30-years-of-publication/</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Sir Michael Palin</a:t>
            </a:r>
            <a:endParaRPr/>
          </a:p>
        </p:txBody>
      </p:sp>
      <p:sp>
        <p:nvSpPr>
          <p:cNvPr id="90" name="Google Shape;90;p16"/>
          <p:cNvSpPr txBox="1"/>
          <p:nvPr>
            <p:ph idx="1" type="body"/>
          </p:nvPr>
        </p:nvSpPr>
        <p:spPr>
          <a:xfrm>
            <a:off x="471900" y="1725650"/>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https://en.wikipedia.org/wiki/Michael_Palin</a:t>
            </a:r>
            <a:endParaRPr/>
          </a:p>
          <a:p>
            <a:pPr indent="0" lvl="0" marL="0" rtl="0" algn="l">
              <a:spcBef>
                <a:spcPts val="1200"/>
              </a:spcBef>
              <a:spcAft>
                <a:spcPts val="1200"/>
              </a:spcAft>
              <a:buNone/>
            </a:pPr>
            <a:r>
              <a:t/>
            </a:r>
            <a:endParaRPr/>
          </a:p>
        </p:txBody>
      </p:sp>
      <p:pic>
        <p:nvPicPr>
          <p:cNvPr id="91" name="Google Shape;91;p16"/>
          <p:cNvPicPr preferRelativeResize="0"/>
          <p:nvPr/>
        </p:nvPicPr>
        <p:blipFill>
          <a:blip r:embed="rId4">
            <a:alphaModFix/>
          </a:blip>
          <a:stretch>
            <a:fillRect/>
          </a:stretch>
        </p:blipFill>
        <p:spPr>
          <a:xfrm>
            <a:off x="5187778" y="123250"/>
            <a:ext cx="2172452" cy="1998648"/>
          </a:xfrm>
          <a:prstGeom prst="rect">
            <a:avLst/>
          </a:prstGeom>
          <a:noFill/>
          <a:ln>
            <a:noFill/>
          </a:ln>
        </p:spPr>
      </p:pic>
      <p:pic>
        <p:nvPicPr>
          <p:cNvPr id="92" name="Google Shape;92;p16"/>
          <p:cNvPicPr preferRelativeResize="0"/>
          <p:nvPr/>
        </p:nvPicPr>
        <p:blipFill>
          <a:blip r:embed="rId5">
            <a:alphaModFix/>
          </a:blip>
          <a:stretch>
            <a:fillRect/>
          </a:stretch>
        </p:blipFill>
        <p:spPr>
          <a:xfrm>
            <a:off x="7129424" y="1626174"/>
            <a:ext cx="1799499" cy="2249374"/>
          </a:xfrm>
          <a:prstGeom prst="rect">
            <a:avLst/>
          </a:prstGeom>
          <a:noFill/>
          <a:ln>
            <a:noFill/>
          </a:ln>
        </p:spPr>
      </p:pic>
      <p:pic>
        <p:nvPicPr>
          <p:cNvPr id="93" name="Google Shape;93;p16"/>
          <p:cNvPicPr preferRelativeResize="0"/>
          <p:nvPr/>
        </p:nvPicPr>
        <p:blipFill>
          <a:blip r:embed="rId6">
            <a:alphaModFix/>
          </a:blip>
          <a:stretch>
            <a:fillRect/>
          </a:stretch>
        </p:blipFill>
        <p:spPr>
          <a:xfrm>
            <a:off x="5229100" y="2599363"/>
            <a:ext cx="1799500" cy="1349625"/>
          </a:xfrm>
          <a:prstGeom prst="rect">
            <a:avLst/>
          </a:prstGeom>
          <a:noFill/>
          <a:ln>
            <a:noFill/>
          </a:ln>
        </p:spPr>
      </p:pic>
      <p:pic>
        <p:nvPicPr>
          <p:cNvPr descr="Has YOUR hovercraft ever been full of eels? For this list, WatchMojoUK counts down iconic moments from the entire catalogue of Britain’s all-time greatest comedy troupe, Monty Python. Featuring the lumberjack song, dead parrot, Black Knight, and much more! Let us know in the comments which “Python” sketch you quote on a daily basis. &#10; &#10;Check out these other brilliantly British videos from WMUK: &#10;Top 10 Things Only Brits Do and Think Its Normal - https://youtu.be/JdpQO-KTVRE &#10;Top 10 Things We Never Thought We'd See On British TV - https://youtu.be/YzMlcXJKH-g &#10; &#10;Have Your Idea Become A Video!  &#10;https://wmojo.com/suggest &#10; &#10;Subscribe for more great content! &#10;https://wmojo.com/watchmojouk-subscribe &#10; &#10;Test your Trivia Power! &#10;https://wmojo.com/trivia &#10; &#10;WatchMojo UK’s ten thousand videos on Top 10 lists, Origins, Biographies, Tips, How To’s, Reviews, Commentary and more on Pop Culture, Celebrity, Movies, Music, TV, Film, Video Games, Politics, News, Comics, Superheroes. Your trusted authority on ranking Pop Culture. &#10; &#10;#BritishComedy #funny #surreal #sitcom #JohnCleese" id="94" name="Google Shape;94;p16" title="Top 10 Funniest Monty Python Sketches">
            <a:hlinkClick r:id="rId7"/>
          </p:cNvPr>
          <p:cNvPicPr preferRelativeResize="0"/>
          <p:nvPr/>
        </p:nvPicPr>
        <p:blipFill>
          <a:blip r:embed="rId8">
            <a:alphaModFix/>
          </a:blip>
          <a:stretch>
            <a:fillRect/>
          </a:stretch>
        </p:blipFill>
        <p:spPr>
          <a:xfrm>
            <a:off x="881150" y="2341350"/>
            <a:ext cx="3531676" cy="2648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Sir Michael Palin - globetrotter</a:t>
            </a:r>
            <a:endParaRPr/>
          </a:p>
        </p:txBody>
      </p:sp>
      <p:sp>
        <p:nvSpPr>
          <p:cNvPr id="100" name="Google Shape;100;p17"/>
          <p:cNvSpPr txBox="1"/>
          <p:nvPr>
            <p:ph idx="1" type="body"/>
          </p:nvPr>
        </p:nvSpPr>
        <p:spPr>
          <a:xfrm>
            <a:off x="471900" y="1919075"/>
            <a:ext cx="8222100" cy="27102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GB"/>
              <a:t>Around the World in 80 Days</a:t>
            </a:r>
            <a:endParaRPr/>
          </a:p>
          <a:p>
            <a:pPr indent="-334327" lvl="0" marL="457200" rtl="0" algn="l">
              <a:spcBef>
                <a:spcPts val="0"/>
              </a:spcBef>
              <a:spcAft>
                <a:spcPts val="0"/>
              </a:spcAft>
              <a:buSzPct val="100000"/>
              <a:buChar char="●"/>
            </a:pPr>
            <a:r>
              <a:rPr lang="en-GB"/>
              <a:t>Pole to Pole</a:t>
            </a:r>
            <a:endParaRPr/>
          </a:p>
          <a:p>
            <a:pPr indent="-334327" lvl="0" marL="457200" rtl="0" algn="l">
              <a:spcBef>
                <a:spcPts val="0"/>
              </a:spcBef>
              <a:spcAft>
                <a:spcPts val="0"/>
              </a:spcAft>
              <a:buSzPct val="100000"/>
              <a:buChar char="●"/>
            </a:pPr>
            <a:r>
              <a:rPr lang="en-GB"/>
              <a:t>Full Circle</a:t>
            </a:r>
            <a:endParaRPr/>
          </a:p>
          <a:p>
            <a:pPr indent="-334327" lvl="0" marL="457200" rtl="0" algn="l">
              <a:spcBef>
                <a:spcPts val="0"/>
              </a:spcBef>
              <a:spcAft>
                <a:spcPts val="0"/>
              </a:spcAft>
              <a:buSzPct val="100000"/>
              <a:buChar char="●"/>
            </a:pPr>
            <a:r>
              <a:rPr lang="en-GB"/>
              <a:t>Hemingway Adventure</a:t>
            </a:r>
            <a:endParaRPr/>
          </a:p>
          <a:p>
            <a:pPr indent="-334327" lvl="0" marL="457200" rtl="0" algn="l">
              <a:spcBef>
                <a:spcPts val="0"/>
              </a:spcBef>
              <a:spcAft>
                <a:spcPts val="0"/>
              </a:spcAft>
              <a:buSzPct val="100000"/>
              <a:buChar char="●"/>
            </a:pPr>
            <a:r>
              <a:rPr lang="en-GB"/>
              <a:t>Sahara</a:t>
            </a:r>
            <a:endParaRPr/>
          </a:p>
          <a:p>
            <a:pPr indent="-334327" lvl="0" marL="457200" rtl="0" algn="l">
              <a:spcBef>
                <a:spcPts val="0"/>
              </a:spcBef>
              <a:spcAft>
                <a:spcPts val="0"/>
              </a:spcAft>
              <a:buSzPct val="100000"/>
              <a:buChar char="●"/>
            </a:pPr>
            <a:r>
              <a:rPr lang="en-GB"/>
              <a:t>Himalaya</a:t>
            </a:r>
            <a:endParaRPr/>
          </a:p>
          <a:p>
            <a:pPr indent="-334327" lvl="0" marL="457200" rtl="0" algn="l">
              <a:spcBef>
                <a:spcPts val="0"/>
              </a:spcBef>
              <a:spcAft>
                <a:spcPts val="0"/>
              </a:spcAft>
              <a:buSzPct val="100000"/>
              <a:buChar char="●"/>
            </a:pPr>
            <a:r>
              <a:rPr lang="en-GB"/>
              <a:t>New Europe</a:t>
            </a:r>
            <a:endParaRPr/>
          </a:p>
          <a:p>
            <a:pPr indent="-334327" lvl="0" marL="457200" rtl="0" algn="l">
              <a:spcBef>
                <a:spcPts val="0"/>
              </a:spcBef>
              <a:spcAft>
                <a:spcPts val="0"/>
              </a:spcAft>
              <a:buSzPct val="100000"/>
              <a:buChar char="●"/>
            </a:pPr>
            <a:r>
              <a:rPr lang="en-GB"/>
              <a:t>Brazil</a:t>
            </a:r>
            <a:endParaRPr/>
          </a:p>
          <a:p>
            <a:pPr indent="-334327" lvl="0" marL="457200" rtl="0" algn="l">
              <a:spcBef>
                <a:spcPts val="0"/>
              </a:spcBef>
              <a:spcAft>
                <a:spcPts val="0"/>
              </a:spcAft>
              <a:buSzPct val="100000"/>
              <a:buChar char="●"/>
            </a:pPr>
            <a:r>
              <a:rPr lang="en-GB"/>
              <a:t>North Korea</a:t>
            </a:r>
            <a:endParaRPr/>
          </a:p>
          <a:p>
            <a:pPr indent="-334327" lvl="0" marL="457200" rtl="0" algn="l">
              <a:spcBef>
                <a:spcPts val="0"/>
              </a:spcBef>
              <a:spcAft>
                <a:spcPts val="0"/>
              </a:spcAft>
              <a:buSzPct val="100000"/>
              <a:buChar char="●"/>
            </a:pPr>
            <a:r>
              <a:rPr lang="en-GB"/>
              <a:t>Iraq</a:t>
            </a:r>
            <a:endParaRPr/>
          </a:p>
        </p:txBody>
      </p:sp>
      <p:pic>
        <p:nvPicPr>
          <p:cNvPr descr="Michael Palin at attempting to travel Around the World in 80 Days without using an airplane. Setting off from Victoria station in London, he gets a fond farewell from friends and family.&#10;&#10;&#10;This is a channel from BBC Studios who help fund new BBC programmes. Service information and feedback: https://www.bbcstudios.com/contact/contact-us/" id="101" name="Google Shape;101;p17" title="Michael Plans His Trip - Around the World in 80 Days - BBC">
            <a:hlinkClick r:id="rId3"/>
          </p:cNvPr>
          <p:cNvPicPr preferRelativeResize="0"/>
          <p:nvPr/>
        </p:nvPicPr>
        <p:blipFill>
          <a:blip r:embed="rId4">
            <a:alphaModFix/>
          </a:blip>
          <a:stretch>
            <a:fillRect/>
          </a:stretch>
        </p:blipFill>
        <p:spPr>
          <a:xfrm>
            <a:off x="4421550" y="1616450"/>
            <a:ext cx="2075875" cy="1556900"/>
          </a:xfrm>
          <a:prstGeom prst="rect">
            <a:avLst/>
          </a:prstGeom>
          <a:noFill/>
          <a:ln>
            <a:noFill/>
          </a:ln>
        </p:spPr>
      </p:pic>
      <p:pic>
        <p:nvPicPr>
          <p:cNvPr descr="Michael Palin embarks on an epic, revelatory journey through Iraq, one of the most dangerous and complex countries in the world. Following the Tigris river for over 1,000 miles, from its source in eastern Turkey to the Persian Gulf, Michael wants to discover what life is like for the 40 million people who live in Iraq. It’s one of the very few parts of the world he hasn’t visited, but he’s been fascinated by it since he was a child. Iraq is often called the ‘cradle of civilisation’ and Michael wants to explore the country’s past as well as its troubled present.&#10;&#10;Subscribe to Channel 5 for more: https://bit.ly/35P9Rz7&#10;&#10;Download the My5 App:&#10;App Store: https://apple.co/2sHmfTx&#10;Google Play: https://bit.ly/2LjieuK&#10;&#10;More from Channel 5:&#10;Like: https://www.facebook.com/channel5uk/&#10;Follow: https://twitter.com/channel5_tv&#10;Instagram: https://www.instagram.com/channel5_tv/&#10;&#10;Channel 5 is home to your favourite TV Shows, Drama, Documentaries, History, Sports and Soaps; everything you are looking for is here!&#10;&#10;You can find whole episodes and box sets on https://www.my5.tv/&#10;&#10;#Channel5 #MichaelPalin" id="102" name="Google Shape;102;p17" title="Michael Palin: Into Iraq | Official Trailer | Channel 5">
            <a:hlinkClick r:id="rId5"/>
          </p:cNvPr>
          <p:cNvPicPr preferRelativeResize="0"/>
          <p:nvPr/>
        </p:nvPicPr>
        <p:blipFill>
          <a:blip r:embed="rId6">
            <a:alphaModFix/>
          </a:blip>
          <a:stretch>
            <a:fillRect/>
          </a:stretch>
        </p:blipFill>
        <p:spPr>
          <a:xfrm>
            <a:off x="6365325" y="2987275"/>
            <a:ext cx="2362400" cy="1771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218050" y="152400"/>
            <a:ext cx="6227100" cy="1854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GB" sz="3500"/>
              <a:t>The novel:</a:t>
            </a:r>
            <a:endParaRPr sz="3500"/>
          </a:p>
          <a:p>
            <a:pPr indent="0" lvl="0" marL="0" rtl="0" algn="l">
              <a:spcBef>
                <a:spcPts val="0"/>
              </a:spcBef>
              <a:spcAft>
                <a:spcPts val="0"/>
              </a:spcAft>
              <a:buNone/>
            </a:pPr>
            <a:r>
              <a:rPr i="1" lang="en-GB" sz="3500"/>
              <a:t>Around the World in 80 Days </a:t>
            </a:r>
            <a:endParaRPr i="1" sz="3500"/>
          </a:p>
          <a:p>
            <a:pPr indent="0" lvl="0" marL="0" rtl="0" algn="l">
              <a:spcBef>
                <a:spcPts val="0"/>
              </a:spcBef>
              <a:spcAft>
                <a:spcPts val="0"/>
              </a:spcAft>
              <a:buNone/>
            </a:pPr>
            <a:r>
              <a:rPr i="1" lang="en-GB" sz="3500"/>
              <a:t>by Jules Verne</a:t>
            </a:r>
            <a:endParaRPr i="1" sz="3500"/>
          </a:p>
        </p:txBody>
      </p:sp>
      <p:pic>
        <p:nvPicPr>
          <p:cNvPr id="108" name="Google Shape;108;p18"/>
          <p:cNvPicPr preferRelativeResize="0"/>
          <p:nvPr/>
        </p:nvPicPr>
        <p:blipFill>
          <a:blip r:embed="rId3">
            <a:alphaModFix/>
          </a:blip>
          <a:stretch>
            <a:fillRect/>
          </a:stretch>
        </p:blipFill>
        <p:spPr>
          <a:xfrm>
            <a:off x="4133450" y="2529306"/>
            <a:ext cx="1552174" cy="2262645"/>
          </a:xfrm>
          <a:prstGeom prst="rect">
            <a:avLst/>
          </a:prstGeom>
          <a:noFill/>
          <a:ln>
            <a:noFill/>
          </a:ln>
        </p:spPr>
      </p:pic>
      <p:pic>
        <p:nvPicPr>
          <p:cNvPr id="109" name="Google Shape;109;p18"/>
          <p:cNvPicPr preferRelativeResize="0"/>
          <p:nvPr/>
        </p:nvPicPr>
        <p:blipFill>
          <a:blip r:embed="rId4">
            <a:alphaModFix/>
          </a:blip>
          <a:stretch>
            <a:fillRect/>
          </a:stretch>
        </p:blipFill>
        <p:spPr>
          <a:xfrm>
            <a:off x="2208750" y="2525175"/>
            <a:ext cx="1552175" cy="2328251"/>
          </a:xfrm>
          <a:prstGeom prst="rect">
            <a:avLst/>
          </a:prstGeom>
          <a:noFill/>
          <a:ln>
            <a:noFill/>
          </a:ln>
        </p:spPr>
      </p:pic>
      <p:sp>
        <p:nvSpPr>
          <p:cNvPr id="110" name="Google Shape;110;p18"/>
          <p:cNvSpPr txBox="1"/>
          <p:nvPr/>
        </p:nvSpPr>
        <p:spPr>
          <a:xfrm>
            <a:off x="218050" y="2156250"/>
            <a:ext cx="4932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u="sng">
                <a:solidFill>
                  <a:schemeClr val="hlink"/>
                </a:solidFill>
                <a:hlinkClick r:id="rId5"/>
              </a:rPr>
              <a:t>https://en.wikipedia.org/wiki/Around_the_World_in_Eighty_Days</a:t>
            </a:r>
            <a:endParaRPr sz="1000"/>
          </a:p>
          <a:p>
            <a:pPr indent="0" lvl="0" marL="0" rtl="0" algn="l">
              <a:spcBef>
                <a:spcPts val="0"/>
              </a:spcBef>
              <a:spcAft>
                <a:spcPts val="0"/>
              </a:spcAft>
              <a:buNone/>
            </a:pPr>
            <a:r>
              <a:t/>
            </a:r>
            <a:endParaRPr sz="1000"/>
          </a:p>
        </p:txBody>
      </p:sp>
      <p:pic>
        <p:nvPicPr>
          <p:cNvPr id="111" name="Google Shape;111;p18"/>
          <p:cNvPicPr preferRelativeResize="0"/>
          <p:nvPr/>
        </p:nvPicPr>
        <p:blipFill>
          <a:blip r:embed="rId6">
            <a:alphaModFix/>
          </a:blip>
          <a:stretch>
            <a:fillRect/>
          </a:stretch>
        </p:blipFill>
        <p:spPr>
          <a:xfrm>
            <a:off x="315975" y="2525187"/>
            <a:ext cx="1644399" cy="2270899"/>
          </a:xfrm>
          <a:prstGeom prst="rect">
            <a:avLst/>
          </a:prstGeom>
          <a:noFill/>
          <a:ln>
            <a:noFill/>
          </a:ln>
        </p:spPr>
      </p:pic>
      <p:pic>
        <p:nvPicPr>
          <p:cNvPr id="112" name="Google Shape;112;p18"/>
          <p:cNvPicPr preferRelativeResize="0"/>
          <p:nvPr/>
        </p:nvPicPr>
        <p:blipFill>
          <a:blip r:embed="rId7">
            <a:alphaModFix/>
          </a:blip>
          <a:stretch>
            <a:fillRect/>
          </a:stretch>
        </p:blipFill>
        <p:spPr>
          <a:xfrm>
            <a:off x="6058150" y="547964"/>
            <a:ext cx="2618250" cy="42439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9"/>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Adapted… a lot!</a:t>
            </a:r>
            <a:endParaRPr/>
          </a:p>
        </p:txBody>
      </p:sp>
      <p:sp>
        <p:nvSpPr>
          <p:cNvPr id="118" name="Google Shape;118;p19"/>
          <p:cNvSpPr txBox="1"/>
          <p:nvPr>
            <p:ph idx="1" type="body"/>
          </p:nvPr>
        </p:nvSpPr>
        <p:spPr>
          <a:xfrm>
            <a:off x="4132525" y="1926250"/>
            <a:ext cx="47790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Subscribe to CLASSIC TRAILERS: http://bit.ly/1u43jDe&#10;Subscribe to TRAILERS: http://bit.ly/sxaw6h&#10;Subscribe to COMING SOON: http://bit.ly/H2vZUn&#10;Like us on FACEBOOK: http://bit.ly/1QyRMsE&#10;Follow us on TWITTER: http://bit.ly/1ghOWmt&#10;Around the World In 80 Days (1956) Official Trailer - Cantinflas, Jules Verne Movie HD&#10;&#10;Adaptation of Jules Verne's novel about a Victorian Englishman who bets that with the new steamships and railways he can do what the title says.&#10;&#10;Welcome to the Fandango MOVIECLIPS Trailer Vault Channel. Where trailers from the past, from recent to long ago, from a time before YouTube, can be enjoyed by all. We search near and far for original movie trailer from all decades. Feel free to send us your trailer requests and we will do our best to hunt it down." id="119" name="Google Shape;119;p19" title="Around the World In 80 Days (1956) Official Trailer - Cantinflas, Jules Verne Movie HD">
            <a:hlinkClick r:id="rId3"/>
          </p:cNvPr>
          <p:cNvPicPr preferRelativeResize="0"/>
          <p:nvPr/>
        </p:nvPicPr>
        <p:blipFill>
          <a:blip r:embed="rId4">
            <a:alphaModFix/>
          </a:blip>
          <a:stretch>
            <a:fillRect/>
          </a:stretch>
        </p:blipFill>
        <p:spPr>
          <a:xfrm>
            <a:off x="307125" y="1528250"/>
            <a:ext cx="2565500" cy="1924125"/>
          </a:xfrm>
          <a:prstGeom prst="rect">
            <a:avLst/>
          </a:prstGeom>
          <a:noFill/>
          <a:ln>
            <a:noFill/>
          </a:ln>
        </p:spPr>
      </p:pic>
      <p:pic>
        <p:nvPicPr>
          <p:cNvPr descr="Subscribe and 🔔 to the BBC 👉 https://bit.ly/BBCYouTubeSub&#10;Watch the BBC first on iPlayer 👉 https://bbc.in/iPlayer-Home ⁣Adventure awaits! 🌍🌏🌎⁣&#10; ⁣&#10;David Tennant stars as fictional explorer Phileas Fogg in this globe-trotting journey set against the clock.⁣&#10; &#10;#BBC #AroundTheWorldIn80Days #BBCiPlayer&#10;&#10;Around the World in 80 Days | Starts 26 December | BBC iPlayer&#10;&#10;All our TV channels and S4C are available to watch live through BBC iPlayer, although some programmes may not be available to stream online due to rights. If you would like to read more on what types of programmes are available to watch live, check the 'Are all programmes that are broadcast available on BBC iPlayer?' FAQ 👉 https://bbc.in/2m8ks6v." id="120" name="Google Shape;120;p19" title="Around the World in 80 Days 🌍 Trailer 🌏 BBC">
            <a:hlinkClick r:id="rId5"/>
          </p:cNvPr>
          <p:cNvPicPr preferRelativeResize="0"/>
          <p:nvPr/>
        </p:nvPicPr>
        <p:blipFill>
          <a:blip r:embed="rId6">
            <a:alphaModFix/>
          </a:blip>
          <a:stretch>
            <a:fillRect/>
          </a:stretch>
        </p:blipFill>
        <p:spPr>
          <a:xfrm>
            <a:off x="1813200" y="3206925"/>
            <a:ext cx="2442000" cy="1831500"/>
          </a:xfrm>
          <a:prstGeom prst="rect">
            <a:avLst/>
          </a:prstGeom>
          <a:noFill/>
          <a:ln>
            <a:noFill/>
          </a:ln>
        </p:spPr>
      </p:pic>
      <p:pic>
        <p:nvPicPr>
          <p:cNvPr id="121" name="Google Shape;121;p19"/>
          <p:cNvPicPr preferRelativeResize="0"/>
          <p:nvPr/>
        </p:nvPicPr>
        <p:blipFill>
          <a:blip r:embed="rId7">
            <a:alphaModFix/>
          </a:blip>
          <a:stretch>
            <a:fillRect/>
          </a:stretch>
        </p:blipFill>
        <p:spPr>
          <a:xfrm>
            <a:off x="3765753" y="142894"/>
            <a:ext cx="1612500" cy="2149456"/>
          </a:xfrm>
          <a:prstGeom prst="rect">
            <a:avLst/>
          </a:prstGeom>
          <a:noFill/>
          <a:ln>
            <a:noFill/>
          </a:ln>
        </p:spPr>
      </p:pic>
      <p:pic>
        <p:nvPicPr>
          <p:cNvPr id="122" name="Google Shape;122;p19"/>
          <p:cNvPicPr preferRelativeResize="0"/>
          <p:nvPr/>
        </p:nvPicPr>
        <p:blipFill>
          <a:blip r:embed="rId8">
            <a:alphaModFix/>
          </a:blip>
          <a:stretch>
            <a:fillRect/>
          </a:stretch>
        </p:blipFill>
        <p:spPr>
          <a:xfrm>
            <a:off x="5605930" y="142900"/>
            <a:ext cx="1570145" cy="2149449"/>
          </a:xfrm>
          <a:prstGeom prst="rect">
            <a:avLst/>
          </a:prstGeom>
          <a:noFill/>
          <a:ln>
            <a:noFill/>
          </a:ln>
        </p:spPr>
      </p:pic>
      <p:pic>
        <p:nvPicPr>
          <p:cNvPr id="123" name="Google Shape;123;p19"/>
          <p:cNvPicPr preferRelativeResize="0"/>
          <p:nvPr/>
        </p:nvPicPr>
        <p:blipFill>
          <a:blip r:embed="rId9">
            <a:alphaModFix/>
          </a:blip>
          <a:stretch>
            <a:fillRect/>
          </a:stretch>
        </p:blipFill>
        <p:spPr>
          <a:xfrm>
            <a:off x="7358923" y="142900"/>
            <a:ext cx="1706276" cy="2428850"/>
          </a:xfrm>
          <a:prstGeom prst="rect">
            <a:avLst/>
          </a:prstGeom>
          <a:noFill/>
          <a:ln>
            <a:noFill/>
          </a:ln>
        </p:spPr>
      </p:pic>
      <p:pic>
        <p:nvPicPr>
          <p:cNvPr id="124" name="Google Shape;124;p19"/>
          <p:cNvPicPr preferRelativeResize="0"/>
          <p:nvPr/>
        </p:nvPicPr>
        <p:blipFill>
          <a:blip r:embed="rId10">
            <a:alphaModFix/>
          </a:blip>
          <a:stretch>
            <a:fillRect/>
          </a:stretch>
        </p:blipFill>
        <p:spPr>
          <a:xfrm>
            <a:off x="4728346" y="2471450"/>
            <a:ext cx="1675175" cy="2514449"/>
          </a:xfrm>
          <a:prstGeom prst="rect">
            <a:avLst/>
          </a:prstGeom>
          <a:noFill/>
          <a:ln>
            <a:noFill/>
          </a:ln>
        </p:spPr>
      </p:pic>
      <p:pic>
        <p:nvPicPr>
          <p:cNvPr id="125" name="Google Shape;125;p19"/>
          <p:cNvPicPr preferRelativeResize="0"/>
          <p:nvPr/>
        </p:nvPicPr>
        <p:blipFill>
          <a:blip r:embed="rId11">
            <a:alphaModFix/>
          </a:blip>
          <a:stretch>
            <a:fillRect/>
          </a:stretch>
        </p:blipFill>
        <p:spPr>
          <a:xfrm>
            <a:off x="6937949" y="2629075"/>
            <a:ext cx="1504400" cy="229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Lithography and old maps</a:t>
            </a:r>
            <a:endParaRPr/>
          </a:p>
        </p:txBody>
      </p:sp>
      <p:sp>
        <p:nvSpPr>
          <p:cNvPr id="131" name="Google Shape;131;p20"/>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300" u="sng">
                <a:solidFill>
                  <a:schemeClr val="hlink"/>
                </a:solidFill>
                <a:hlinkClick r:id="rId3"/>
              </a:rPr>
              <a:t>https://en.wikipedia.org/wiki/Lithography</a:t>
            </a:r>
            <a:endParaRPr sz="1300"/>
          </a:p>
          <a:p>
            <a:pPr indent="0" lvl="0" marL="0" rtl="0" algn="l">
              <a:spcBef>
                <a:spcPts val="1200"/>
              </a:spcBef>
              <a:spcAft>
                <a:spcPts val="1200"/>
              </a:spcAft>
              <a:buNone/>
            </a:pPr>
            <a:r>
              <a:t/>
            </a:r>
            <a:endParaRPr/>
          </a:p>
        </p:txBody>
      </p:sp>
      <p:pic>
        <p:nvPicPr>
          <p:cNvPr id="132" name="Google Shape;132;p20"/>
          <p:cNvPicPr preferRelativeResize="0"/>
          <p:nvPr/>
        </p:nvPicPr>
        <p:blipFill>
          <a:blip r:embed="rId4">
            <a:alphaModFix/>
          </a:blip>
          <a:stretch>
            <a:fillRect/>
          </a:stretch>
        </p:blipFill>
        <p:spPr>
          <a:xfrm>
            <a:off x="3912525" y="1587163"/>
            <a:ext cx="4857750" cy="1152525"/>
          </a:xfrm>
          <a:prstGeom prst="rect">
            <a:avLst/>
          </a:prstGeom>
          <a:noFill/>
          <a:ln>
            <a:noFill/>
          </a:ln>
        </p:spPr>
      </p:pic>
      <p:pic>
        <p:nvPicPr>
          <p:cNvPr id="133" name="Google Shape;133;p20"/>
          <p:cNvPicPr preferRelativeResize="0"/>
          <p:nvPr/>
        </p:nvPicPr>
        <p:blipFill>
          <a:blip r:embed="rId5">
            <a:alphaModFix/>
          </a:blip>
          <a:stretch>
            <a:fillRect/>
          </a:stretch>
        </p:blipFill>
        <p:spPr>
          <a:xfrm>
            <a:off x="4407626" y="2820450"/>
            <a:ext cx="2810650" cy="2113275"/>
          </a:xfrm>
          <a:prstGeom prst="rect">
            <a:avLst/>
          </a:prstGeom>
          <a:noFill/>
          <a:ln>
            <a:noFill/>
          </a:ln>
        </p:spPr>
      </p:pic>
      <p:pic>
        <p:nvPicPr>
          <p:cNvPr id="134" name="Google Shape;134;p20"/>
          <p:cNvPicPr preferRelativeResize="0"/>
          <p:nvPr/>
        </p:nvPicPr>
        <p:blipFill>
          <a:blip r:embed="rId6">
            <a:alphaModFix/>
          </a:blip>
          <a:stretch>
            <a:fillRect/>
          </a:stretch>
        </p:blipFill>
        <p:spPr>
          <a:xfrm>
            <a:off x="783375" y="2944932"/>
            <a:ext cx="3213926" cy="1864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1"/>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pic>
        <p:nvPicPr>
          <p:cNvPr id="140" name="Google Shape;140;p21"/>
          <p:cNvPicPr preferRelativeResize="0"/>
          <p:nvPr/>
        </p:nvPicPr>
        <p:blipFill>
          <a:blip r:embed="rId3">
            <a:alphaModFix/>
          </a:blip>
          <a:stretch>
            <a:fillRect/>
          </a:stretch>
        </p:blipFill>
        <p:spPr>
          <a:xfrm>
            <a:off x="959725" y="16250"/>
            <a:ext cx="3574875" cy="5111000"/>
          </a:xfrm>
          <a:prstGeom prst="rect">
            <a:avLst/>
          </a:prstGeom>
          <a:noFill/>
          <a:ln>
            <a:noFill/>
          </a:ln>
        </p:spPr>
      </p:pic>
      <p:pic>
        <p:nvPicPr>
          <p:cNvPr id="141" name="Google Shape;141;p21"/>
          <p:cNvPicPr preferRelativeResize="0"/>
          <p:nvPr/>
        </p:nvPicPr>
        <p:blipFill>
          <a:blip r:embed="rId4">
            <a:alphaModFix/>
          </a:blip>
          <a:stretch>
            <a:fillRect/>
          </a:stretch>
        </p:blipFill>
        <p:spPr>
          <a:xfrm>
            <a:off x="4634675" y="44925"/>
            <a:ext cx="3574876" cy="503002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The Citrëon bit…</a:t>
            </a:r>
            <a:endParaRPr/>
          </a:p>
        </p:txBody>
      </p:sp>
      <p:sp>
        <p:nvSpPr>
          <p:cNvPr id="147" name="Google Shape;147;p22"/>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8" name="Google Shape;148;p22"/>
          <p:cNvPicPr preferRelativeResize="0"/>
          <p:nvPr/>
        </p:nvPicPr>
        <p:blipFill>
          <a:blip r:embed="rId3">
            <a:alphaModFix/>
          </a:blip>
          <a:stretch>
            <a:fillRect/>
          </a:stretch>
        </p:blipFill>
        <p:spPr>
          <a:xfrm>
            <a:off x="4732579" y="-28675"/>
            <a:ext cx="3590192"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