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y="5143500" cx="9144000"/>
  <p:notesSz cx="6858000" cy="9144000"/>
  <p:embeddedFontLst>
    <p:embeddedFont>
      <p:font typeface="Anton"/>
      <p:regular r:id="rId2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22" Type="http://schemas.openxmlformats.org/officeDocument/2006/relationships/font" Target="fonts/Anton-regular.fntdata"/><Relationship Id="rId10" Type="http://schemas.openxmlformats.org/officeDocument/2006/relationships/slide" Target="slides/slide5.xml"/><Relationship Id="rId21" Type="http://schemas.openxmlformats.org/officeDocument/2006/relationships/slide" Target="slides/slide16.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 name="Google Shape;52;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 name="Google Shape;59;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1" name="Google Shape;71;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8" name="Google Shape;78;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6" name="Google Shape;86;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3" name="Google Shape;93;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2" name="Google Shape;102;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9" name="Google Shape;109;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1" name="Google Shape;121;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9" name="Google Shape;129;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1" name="Google Shape;141;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9" name="Google Shape;149;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0" name="Google Shape;160;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1" name="Google Shape;171;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9" name="Google Shape;179;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6" name="Google Shape;186;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5" name="Google Shape;15;p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16" name="Google Shape;16;p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7" name="Shape 17"/>
        <p:cNvGrpSpPr/>
        <p:nvPr/>
      </p:nvGrpSpPr>
      <p:grpSpPr>
        <a:xfrm>
          <a:off x="0" y="0"/>
          <a:ext cx="0" cy="0"/>
          <a:chOff x="0" y="0"/>
          <a:chExt cx="0" cy="0"/>
        </a:xfrm>
      </p:grpSpPr>
      <p:sp>
        <p:nvSpPr>
          <p:cNvPr id="18" name="Google Shape;18;p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9" name="Google Shape;19;p4"/>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20" name="Google Shape;20;p4"/>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21" name="Google Shape;21;p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2" name="Shape 22"/>
        <p:cNvGrpSpPr/>
        <p:nvPr/>
      </p:nvGrpSpPr>
      <p:grpSpPr>
        <a:xfrm>
          <a:off x="0" y="0"/>
          <a:ext cx="0" cy="0"/>
          <a:chOff x="0" y="0"/>
          <a:chExt cx="0" cy="0"/>
        </a:xfrm>
      </p:grpSpPr>
      <p:sp>
        <p:nvSpPr>
          <p:cNvPr id="23" name="Google Shape;23;p5"/>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4" name="Google Shape;24;p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2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9"/>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dk1"/>
              </a:buClr>
              <a:buSzPts val="1800"/>
              <a:buChar char="●"/>
              <a:defRPr>
                <a:solidFill>
                  <a:schemeClr val="dk1"/>
                </a:solidFill>
              </a:defRPr>
            </a:lvl1pPr>
            <a:lvl2pPr indent="-317500" lvl="1" marL="914400" algn="l">
              <a:lnSpc>
                <a:spcPct val="115000"/>
              </a:lnSpc>
              <a:spcBef>
                <a:spcPts val="1600"/>
              </a:spcBef>
              <a:spcAft>
                <a:spcPts val="0"/>
              </a:spcAft>
              <a:buClr>
                <a:schemeClr val="dk1"/>
              </a:buClr>
              <a:buSzPts val="1400"/>
              <a:buChar char="○"/>
              <a:defRPr>
                <a:solidFill>
                  <a:schemeClr val="dk1"/>
                </a:solidFill>
              </a:defRPr>
            </a:lvl2pPr>
            <a:lvl3pPr indent="-317500" lvl="2" marL="1371600" algn="l">
              <a:lnSpc>
                <a:spcPct val="115000"/>
              </a:lnSpc>
              <a:spcBef>
                <a:spcPts val="1600"/>
              </a:spcBef>
              <a:spcAft>
                <a:spcPts val="0"/>
              </a:spcAft>
              <a:buClr>
                <a:schemeClr val="dk1"/>
              </a:buClr>
              <a:buSzPts val="1400"/>
              <a:buChar char="■"/>
              <a:defRPr>
                <a:solidFill>
                  <a:schemeClr val="dk1"/>
                </a:solidFill>
              </a:defRPr>
            </a:lvl3pPr>
            <a:lvl4pPr indent="-317500" lvl="3" marL="1828800" algn="l">
              <a:lnSpc>
                <a:spcPct val="115000"/>
              </a:lnSpc>
              <a:spcBef>
                <a:spcPts val="1600"/>
              </a:spcBef>
              <a:spcAft>
                <a:spcPts val="0"/>
              </a:spcAft>
              <a:buClr>
                <a:schemeClr val="dk1"/>
              </a:buClr>
              <a:buSzPts val="1400"/>
              <a:buChar char="●"/>
              <a:defRPr>
                <a:solidFill>
                  <a:schemeClr val="dk1"/>
                </a:solidFill>
              </a:defRPr>
            </a:lvl4pPr>
            <a:lvl5pPr indent="-317500" lvl="4" marL="2286000" algn="l">
              <a:lnSpc>
                <a:spcPct val="115000"/>
              </a:lnSpc>
              <a:spcBef>
                <a:spcPts val="1600"/>
              </a:spcBef>
              <a:spcAft>
                <a:spcPts val="0"/>
              </a:spcAft>
              <a:buClr>
                <a:schemeClr val="dk1"/>
              </a:buClr>
              <a:buSzPts val="1400"/>
              <a:buChar char="○"/>
              <a:defRPr>
                <a:solidFill>
                  <a:schemeClr val="dk1"/>
                </a:solidFill>
              </a:defRPr>
            </a:lvl5pPr>
            <a:lvl6pPr indent="-317500" lvl="5" marL="2743200" algn="l">
              <a:lnSpc>
                <a:spcPct val="115000"/>
              </a:lnSpc>
              <a:spcBef>
                <a:spcPts val="1600"/>
              </a:spcBef>
              <a:spcAft>
                <a:spcPts val="0"/>
              </a:spcAft>
              <a:buClr>
                <a:schemeClr val="dk1"/>
              </a:buClr>
              <a:buSzPts val="1400"/>
              <a:buChar char="■"/>
              <a:defRPr>
                <a:solidFill>
                  <a:schemeClr val="dk1"/>
                </a:solidFill>
              </a:defRPr>
            </a:lvl6pPr>
            <a:lvl7pPr indent="-317500" lvl="6" marL="3200400" algn="l">
              <a:lnSpc>
                <a:spcPct val="115000"/>
              </a:lnSpc>
              <a:spcBef>
                <a:spcPts val="1600"/>
              </a:spcBef>
              <a:spcAft>
                <a:spcPts val="0"/>
              </a:spcAft>
              <a:buClr>
                <a:schemeClr val="dk1"/>
              </a:buClr>
              <a:buSzPts val="1400"/>
              <a:buChar char="●"/>
              <a:defRPr>
                <a:solidFill>
                  <a:schemeClr val="dk1"/>
                </a:solidFill>
              </a:defRPr>
            </a:lvl7pPr>
            <a:lvl8pPr indent="-317500" lvl="7" marL="3657600" algn="l">
              <a:lnSpc>
                <a:spcPct val="115000"/>
              </a:lnSpc>
              <a:spcBef>
                <a:spcPts val="1600"/>
              </a:spcBef>
              <a:spcAft>
                <a:spcPts val="0"/>
              </a:spcAft>
              <a:buClr>
                <a:schemeClr val="dk1"/>
              </a:buClr>
              <a:buSzPts val="1400"/>
              <a:buChar char="○"/>
              <a:defRPr>
                <a:solidFill>
                  <a:schemeClr val="dk1"/>
                </a:solidFill>
              </a:defRPr>
            </a:lvl8pPr>
            <a:lvl9pPr indent="-317500" lvl="8" marL="4114800" algn="l">
              <a:lnSpc>
                <a:spcPct val="115000"/>
              </a:lnSpc>
              <a:spcBef>
                <a:spcPts val="1600"/>
              </a:spcBef>
              <a:spcAft>
                <a:spcPts val="1600"/>
              </a:spcAft>
              <a:buClr>
                <a:schemeClr val="dk1"/>
              </a:buClr>
              <a:buSzPts val="1400"/>
              <a:buChar char="■"/>
              <a:defRPr>
                <a:solidFill>
                  <a:schemeClr val="dk1"/>
                </a:solidFill>
              </a:defRPr>
            </a:lvl9pPr>
          </a:lstStyle>
          <a:p/>
        </p:txBody>
      </p:sp>
      <p:sp>
        <p:nvSpPr>
          <p:cNvPr id="40" name="Google Shape;40;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1600"/>
              </a:spcBef>
              <a:spcAft>
                <a:spcPts val="0"/>
              </a:spcAft>
              <a:buSzPts val="1400"/>
              <a:buChar char="○"/>
              <a:defRPr/>
            </a:lvl2pPr>
            <a:lvl3pPr indent="-317500" lvl="2" marL="1371600" algn="ctr">
              <a:lnSpc>
                <a:spcPct val="115000"/>
              </a:lnSpc>
              <a:spcBef>
                <a:spcPts val="1600"/>
              </a:spcBef>
              <a:spcAft>
                <a:spcPts val="0"/>
              </a:spcAft>
              <a:buSzPts val="1400"/>
              <a:buChar char="■"/>
              <a:defRPr/>
            </a:lvl3pPr>
            <a:lvl4pPr indent="-317500" lvl="3" marL="1828800" algn="ctr">
              <a:lnSpc>
                <a:spcPct val="115000"/>
              </a:lnSpc>
              <a:spcBef>
                <a:spcPts val="1600"/>
              </a:spcBef>
              <a:spcAft>
                <a:spcPts val="0"/>
              </a:spcAft>
              <a:buSzPts val="1400"/>
              <a:buChar char="●"/>
              <a:defRPr/>
            </a:lvl4pPr>
            <a:lvl5pPr indent="-317500" lvl="4" marL="2286000" algn="ctr">
              <a:lnSpc>
                <a:spcPct val="115000"/>
              </a:lnSpc>
              <a:spcBef>
                <a:spcPts val="1600"/>
              </a:spcBef>
              <a:spcAft>
                <a:spcPts val="0"/>
              </a:spcAft>
              <a:buSzPts val="1400"/>
              <a:buChar char="○"/>
              <a:defRPr/>
            </a:lvl5pPr>
            <a:lvl6pPr indent="-317500" lvl="5" marL="2743200" algn="ctr">
              <a:lnSpc>
                <a:spcPct val="115000"/>
              </a:lnSpc>
              <a:spcBef>
                <a:spcPts val="1600"/>
              </a:spcBef>
              <a:spcAft>
                <a:spcPts val="0"/>
              </a:spcAft>
              <a:buSzPts val="1400"/>
              <a:buChar char="■"/>
              <a:defRPr/>
            </a:lvl6pPr>
            <a:lvl7pPr indent="-317500" lvl="6" marL="3200400" algn="ctr">
              <a:lnSpc>
                <a:spcPct val="115000"/>
              </a:lnSpc>
              <a:spcBef>
                <a:spcPts val="1600"/>
              </a:spcBef>
              <a:spcAft>
                <a:spcPts val="0"/>
              </a:spcAft>
              <a:buSzPts val="1400"/>
              <a:buChar char="●"/>
              <a:defRPr/>
            </a:lvl7pPr>
            <a:lvl8pPr indent="-317500" lvl="7" marL="3657600" algn="ctr">
              <a:lnSpc>
                <a:spcPct val="115000"/>
              </a:lnSpc>
              <a:spcBef>
                <a:spcPts val="1600"/>
              </a:spcBef>
              <a:spcAft>
                <a:spcPts val="0"/>
              </a:spcAft>
              <a:buSzPts val="1400"/>
              <a:buChar char="○"/>
              <a:defRPr/>
            </a:lvl8pPr>
            <a:lvl9pPr indent="-317500" lvl="8" marL="4114800" algn="ctr">
              <a:lnSpc>
                <a:spcPct val="115000"/>
              </a:lnSpc>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dark-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lt2"/>
              </a:buClr>
              <a:buSzPts val="1800"/>
              <a:buFont typeface="Arial"/>
              <a:buChar char="●"/>
              <a:defRPr b="0" i="0" sz="1800" u="none" cap="none" strike="noStrike">
                <a:solidFill>
                  <a:schemeClr val="lt2"/>
                </a:solidFill>
                <a:latin typeface="Arial"/>
                <a:ea typeface="Arial"/>
                <a:cs typeface="Arial"/>
                <a:sym typeface="Arial"/>
              </a:defRPr>
            </a:lvl1pPr>
            <a:lvl2pPr indent="-317500" lvl="1" marL="914400" marR="0" rtl="0" algn="l">
              <a:lnSpc>
                <a:spcPct val="115000"/>
              </a:lnSpc>
              <a:spcBef>
                <a:spcPts val="160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2pPr>
            <a:lvl3pPr indent="-317500" lvl="2" marL="1371600" marR="0" rtl="0" algn="l">
              <a:lnSpc>
                <a:spcPct val="115000"/>
              </a:lnSpc>
              <a:spcBef>
                <a:spcPts val="160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3pPr>
            <a:lvl4pPr indent="-317500" lvl="3" marL="1828800" marR="0" rtl="0" algn="l">
              <a:lnSpc>
                <a:spcPct val="115000"/>
              </a:lnSpc>
              <a:spcBef>
                <a:spcPts val="160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4pPr>
            <a:lvl5pPr indent="-317500" lvl="4" marL="2286000" marR="0" rtl="0" algn="l">
              <a:lnSpc>
                <a:spcPct val="115000"/>
              </a:lnSpc>
              <a:spcBef>
                <a:spcPts val="160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5pPr>
            <a:lvl6pPr indent="-317500" lvl="5" marL="2743200" marR="0" rtl="0" algn="l">
              <a:lnSpc>
                <a:spcPct val="115000"/>
              </a:lnSpc>
              <a:spcBef>
                <a:spcPts val="160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6pPr>
            <a:lvl7pPr indent="-317500" lvl="6" marL="3200400" marR="0" rtl="0" algn="l">
              <a:lnSpc>
                <a:spcPct val="115000"/>
              </a:lnSpc>
              <a:spcBef>
                <a:spcPts val="160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7pPr>
            <a:lvl8pPr indent="-317500" lvl="7" marL="3657600" marR="0" rtl="0" algn="l">
              <a:lnSpc>
                <a:spcPct val="115000"/>
              </a:lnSpc>
              <a:spcBef>
                <a:spcPts val="160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8pPr>
            <a:lvl9pPr indent="-317500" lvl="8" marL="4114800" marR="0" rtl="0" algn="l">
              <a:lnSpc>
                <a:spcPct val="115000"/>
              </a:lnSpc>
              <a:spcBef>
                <a:spcPts val="1600"/>
              </a:spcBef>
              <a:spcAft>
                <a:spcPts val="1600"/>
              </a:spcAft>
              <a:buClr>
                <a:schemeClr val="lt2"/>
              </a:buClr>
              <a:buSzPts val="1400"/>
              <a:buFont typeface="Arial"/>
              <a:buChar char="■"/>
              <a:defRPr b="0" i="0" sz="1400" u="none" cap="none" strike="noStrike">
                <a:solidFill>
                  <a:schemeClr val="lt2"/>
                </a:solidFill>
                <a:latin typeface="Arial"/>
                <a:ea typeface="Arial"/>
                <a:cs typeface="Arial"/>
                <a:sym typeface="Aria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8.png"/><Relationship Id="rId4" Type="http://schemas.openxmlformats.org/officeDocument/2006/relationships/image" Target="../media/image13.jpg"/><Relationship Id="rId5" Type="http://schemas.openxmlformats.org/officeDocument/2006/relationships/image" Target="../media/image7.png"/><Relationship Id="rId6"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www.youtube.com/watch?v=JRfuAukYTKg" TargetMode="External"/><Relationship Id="rId4" Type="http://schemas.openxmlformats.org/officeDocument/2006/relationships/image" Target="../media/image1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hyperlink" Target="http://www.youtube.com/watch?v=k3frK9-OiQ0" TargetMode="External"/><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hyperlink" Target="http://www.youtube.com/watch?v=bN_1W4CEfLY" TargetMode="External"/><Relationship Id="rId4" Type="http://schemas.openxmlformats.org/officeDocument/2006/relationships/image" Target="../media/image16.jpg"/><Relationship Id="rId5" Type="http://schemas.openxmlformats.org/officeDocument/2006/relationships/hyperlink" Target="http://www.youtube.com/watch?v=fQS_BbjHZ2o" TargetMode="External"/><Relationship Id="rId6" Type="http://schemas.openxmlformats.org/officeDocument/2006/relationships/image" Target="../media/image11.jpg"/><Relationship Id="rId7" Type="http://schemas.openxmlformats.org/officeDocument/2006/relationships/hyperlink" Target="http://www.youtube.com/watch?v=I8qkLu9HYI0" TargetMode="External"/><Relationship Id="rId8" Type="http://schemas.openxmlformats.org/officeDocument/2006/relationships/image" Target="../media/image9.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hyperlink" Target="http://www.youtube.com/watch?v=172_rD20y5o" TargetMode="External"/><Relationship Id="rId4" Type="http://schemas.openxmlformats.org/officeDocument/2006/relationships/image" Target="../media/image3.jpg"/><Relationship Id="rId5" Type="http://schemas.openxmlformats.org/officeDocument/2006/relationships/hyperlink" Target="http://www.youtube.com/watch?v=alE17GLFoQE" TargetMode="External"/><Relationship Id="rId6" Type="http://schemas.openxmlformats.org/officeDocument/2006/relationships/image" Target="../media/image1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0.png"/><Relationship Id="rId4" Type="http://schemas.openxmlformats.org/officeDocument/2006/relationships/image" Target="../media/image21.png"/><Relationship Id="rId5" Type="http://schemas.openxmlformats.org/officeDocument/2006/relationships/image" Target="../media/image4.png"/><Relationship Id="rId6" Type="http://schemas.openxmlformats.org/officeDocument/2006/relationships/image" Target="../media/image14.png"/><Relationship Id="rId7" Type="http://schemas.openxmlformats.org/officeDocument/2006/relationships/image" Target="../media/image6.png"/><Relationship Id="rId8" Type="http://schemas.openxmlformats.org/officeDocument/2006/relationships/image" Target="../media/image1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hyperlink" Target="http://www.youtube.com/watch?v=IOurKhAIpOA" TargetMode="External"/><Relationship Id="rId4" Type="http://schemas.openxmlformats.org/officeDocument/2006/relationships/image" Target="../media/image26.jpg"/><Relationship Id="rId5" Type="http://schemas.openxmlformats.org/officeDocument/2006/relationships/hyperlink" Target="http://www.youtube.com/watch?v=Ct6O2nSOMlI" TargetMode="External"/><Relationship Id="rId6" Type="http://schemas.openxmlformats.org/officeDocument/2006/relationships/image" Target="../media/image2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8.png"/><Relationship Id="rId4" Type="http://schemas.openxmlformats.org/officeDocument/2006/relationships/image" Target="../media/image22.png"/><Relationship Id="rId5" Type="http://schemas.openxmlformats.org/officeDocument/2006/relationships/hyperlink" Target="http://www.youtube.com/watch?v=yqIbQI0WMys" TargetMode="External"/><Relationship Id="rId6" Type="http://schemas.openxmlformats.org/officeDocument/2006/relationships/image" Target="../media/image24.jpg"/><Relationship Id="rId7" Type="http://schemas.openxmlformats.org/officeDocument/2006/relationships/hyperlink" Target="http://www.youtube.com/watch?v=OuH_qx192js" TargetMode="External"/><Relationship Id="rId8" Type="http://schemas.openxmlformats.org/officeDocument/2006/relationships/image" Target="../media/image25.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30.png"/><Relationship Id="rId4" Type="http://schemas.openxmlformats.org/officeDocument/2006/relationships/image" Target="../media/image29.png"/><Relationship Id="rId5" Type="http://schemas.openxmlformats.org/officeDocument/2006/relationships/image" Target="../media/image27.png"/><Relationship Id="rId6" Type="http://schemas.openxmlformats.org/officeDocument/2006/relationships/image" Target="../media/image3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hyperlink" Target="http://www.youtube.com/watch?v=t-0XuYxh67w" TargetMode="External"/><Relationship Id="rId4" Type="http://schemas.openxmlformats.org/officeDocument/2006/relationships/image" Target="../media/image3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t/>
            </a:r>
            <a:endParaRPr/>
          </a:p>
        </p:txBody>
      </p:sp>
      <p:sp>
        <p:nvSpPr>
          <p:cNvPr id="55" name="Google Shape;55;p13"/>
          <p:cNvSpPr txBox="1"/>
          <p:nvPr/>
        </p:nvSpPr>
        <p:spPr>
          <a:xfrm>
            <a:off x="405325" y="231225"/>
            <a:ext cx="8267400" cy="1605300"/>
          </a:xfrm>
          <a:prstGeom prst="rect">
            <a:avLst/>
          </a:prstGeom>
          <a:solidFill>
            <a:srgbClr val="000000"/>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4800"/>
              <a:buFont typeface="Arial"/>
              <a:buNone/>
            </a:pPr>
            <a:r>
              <a:rPr b="0" i="0" lang="en-GB" sz="4800" u="none" cap="none" strike="noStrike">
                <a:solidFill>
                  <a:srgbClr val="FFFFFF"/>
                </a:solidFill>
                <a:latin typeface="Anton"/>
                <a:ea typeface="Anton"/>
                <a:cs typeface="Anton"/>
                <a:sym typeface="Anton"/>
              </a:rPr>
              <a:t>Postmodernism &amp; Titanium</a:t>
            </a:r>
            <a:endParaRPr b="0" i="0" sz="4800" u="none" cap="none" strike="noStrike">
              <a:solidFill>
                <a:srgbClr val="FFFFFF"/>
              </a:solidFill>
              <a:latin typeface="Anton"/>
              <a:ea typeface="Anton"/>
              <a:cs typeface="Anton"/>
              <a:sym typeface="Anton"/>
            </a:endParaRPr>
          </a:p>
        </p:txBody>
      </p:sp>
      <p:pic>
        <p:nvPicPr>
          <p:cNvPr id="56" name="Google Shape;56;p13"/>
          <p:cNvPicPr preferRelativeResize="0"/>
          <p:nvPr/>
        </p:nvPicPr>
        <p:blipFill rotWithShape="1">
          <a:blip r:embed="rId3">
            <a:alphaModFix/>
          </a:blip>
          <a:srcRect b="0" l="0" r="0" t="0"/>
          <a:stretch/>
        </p:blipFill>
        <p:spPr>
          <a:xfrm>
            <a:off x="0" y="1188625"/>
            <a:ext cx="9144000" cy="37719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14"/>
          <p:cNvSpPr txBox="1"/>
          <p:nvPr>
            <p:ph type="title"/>
          </p:nvPr>
        </p:nvSpPr>
        <p:spPr>
          <a:xfrm>
            <a:off x="186413" y="141225"/>
            <a:ext cx="85206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GB"/>
              <a:t>Lesson Starter #1. </a:t>
            </a:r>
            <a:endParaRPr/>
          </a:p>
        </p:txBody>
      </p:sp>
      <p:pic>
        <p:nvPicPr>
          <p:cNvPr id="62" name="Google Shape;62;p14"/>
          <p:cNvPicPr preferRelativeResize="0"/>
          <p:nvPr/>
        </p:nvPicPr>
        <p:blipFill rotWithShape="1">
          <a:blip r:embed="rId3">
            <a:alphaModFix/>
          </a:blip>
          <a:srcRect b="0" l="17976" r="15810" t="0"/>
          <a:stretch/>
        </p:blipFill>
        <p:spPr>
          <a:xfrm>
            <a:off x="352275" y="713925"/>
            <a:ext cx="3169376" cy="1605450"/>
          </a:xfrm>
          <a:prstGeom prst="rect">
            <a:avLst/>
          </a:prstGeom>
          <a:noFill/>
          <a:ln>
            <a:noFill/>
          </a:ln>
        </p:spPr>
      </p:pic>
      <p:pic>
        <p:nvPicPr>
          <p:cNvPr descr="Image result for god save the queen pistols" id="63" name="Google Shape;63;p14"/>
          <p:cNvPicPr preferRelativeResize="0"/>
          <p:nvPr/>
        </p:nvPicPr>
        <p:blipFill rotWithShape="1">
          <a:blip r:embed="rId4">
            <a:alphaModFix/>
          </a:blip>
          <a:srcRect b="0" l="0" r="0" t="0"/>
          <a:stretch/>
        </p:blipFill>
        <p:spPr>
          <a:xfrm>
            <a:off x="4094058" y="1036025"/>
            <a:ext cx="2228142" cy="1386575"/>
          </a:xfrm>
          <a:prstGeom prst="rect">
            <a:avLst/>
          </a:prstGeom>
          <a:noFill/>
          <a:ln>
            <a:noFill/>
          </a:ln>
        </p:spPr>
      </p:pic>
      <p:sp>
        <p:nvSpPr>
          <p:cNvPr id="64" name="Google Shape;64;p14"/>
          <p:cNvSpPr txBox="1"/>
          <p:nvPr/>
        </p:nvSpPr>
        <p:spPr>
          <a:xfrm>
            <a:off x="74175" y="2319375"/>
            <a:ext cx="3962400" cy="7170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400"/>
              <a:buFont typeface="Arial"/>
              <a:buNone/>
            </a:pPr>
            <a:r>
              <a:rPr b="0" i="0" lang="en-GB" sz="1400" u="none" cap="none" strike="noStrike">
                <a:solidFill>
                  <a:schemeClr val="accent2"/>
                </a:solidFill>
                <a:latin typeface="Arial"/>
                <a:ea typeface="Arial"/>
                <a:cs typeface="Arial"/>
                <a:sym typeface="Arial"/>
              </a:rPr>
              <a:t>Parody / Pastiche</a:t>
            </a:r>
            <a:r>
              <a:rPr b="0" i="0" lang="en-GB" sz="1400" u="none" cap="none" strike="noStrike">
                <a:solidFill>
                  <a:srgbClr val="666666"/>
                </a:solidFill>
                <a:latin typeface="Arial"/>
                <a:ea typeface="Arial"/>
                <a:cs typeface="Arial"/>
                <a:sym typeface="Arial"/>
              </a:rPr>
              <a:t> </a:t>
            </a:r>
            <a:r>
              <a:rPr b="0" i="0" lang="en-GB" sz="1400" u="none" cap="none" strike="noStrike">
                <a:solidFill>
                  <a:schemeClr val="accent2"/>
                </a:solidFill>
                <a:latin typeface="Arial"/>
                <a:ea typeface="Arial"/>
                <a:cs typeface="Arial"/>
                <a:sym typeface="Arial"/>
              </a:rPr>
              <a:t>- a comical imitation, a simplification of core elements of a genre/text. It can be a light-hearted, tongue in cheek imitation of another’s style.</a:t>
            </a:r>
            <a:endParaRPr b="0" i="0" sz="1400" u="none" cap="none" strike="noStrike">
              <a:solidFill>
                <a:schemeClr val="accent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 name="Google Shape;65;p14"/>
          <p:cNvSpPr txBox="1"/>
          <p:nvPr/>
        </p:nvSpPr>
        <p:spPr>
          <a:xfrm>
            <a:off x="4756250" y="2422600"/>
            <a:ext cx="3602100" cy="7665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400"/>
              <a:buFont typeface="Arial"/>
              <a:buNone/>
            </a:pPr>
            <a:r>
              <a:rPr b="0" i="0" lang="en-GB" sz="1400" u="none" cap="none" strike="noStrike">
                <a:solidFill>
                  <a:schemeClr val="accent2"/>
                </a:solidFill>
                <a:latin typeface="Arial"/>
                <a:ea typeface="Arial"/>
                <a:cs typeface="Arial"/>
                <a:sym typeface="Arial"/>
              </a:rPr>
              <a:t>Bricolage - borrowing from the ‘debris’ of other texts to create something new</a:t>
            </a:r>
            <a:endParaRPr b="0" i="0" sz="1400" u="none" cap="none" strike="noStrike">
              <a:solidFill>
                <a:schemeClr val="accent2"/>
              </a:solidFill>
              <a:latin typeface="Arial"/>
              <a:ea typeface="Arial"/>
              <a:cs typeface="Arial"/>
              <a:sym typeface="Arial"/>
            </a:endParaRPr>
          </a:p>
          <a:p>
            <a:pPr indent="0" lvl="0" marL="0" marR="0" rtl="0" algn="l">
              <a:lnSpc>
                <a:spcPct val="100000"/>
              </a:lnSpc>
              <a:spcBef>
                <a:spcPts val="160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66" name="Google Shape;66;p14"/>
          <p:cNvPicPr preferRelativeResize="0"/>
          <p:nvPr/>
        </p:nvPicPr>
        <p:blipFill rotWithShape="1">
          <a:blip r:embed="rId5">
            <a:alphaModFix/>
          </a:blip>
          <a:srcRect b="0" l="0" r="0" t="0"/>
          <a:stretch/>
        </p:blipFill>
        <p:spPr>
          <a:xfrm>
            <a:off x="6461500" y="996815"/>
            <a:ext cx="2228150" cy="1459434"/>
          </a:xfrm>
          <a:prstGeom prst="rect">
            <a:avLst/>
          </a:prstGeom>
          <a:noFill/>
          <a:ln>
            <a:noFill/>
          </a:ln>
        </p:spPr>
      </p:pic>
      <p:pic>
        <p:nvPicPr>
          <p:cNvPr id="67" name="Google Shape;67;p14"/>
          <p:cNvPicPr preferRelativeResize="0"/>
          <p:nvPr/>
        </p:nvPicPr>
        <p:blipFill rotWithShape="1">
          <a:blip r:embed="rId6">
            <a:alphaModFix/>
          </a:blip>
          <a:srcRect b="0" l="0" r="0" t="0"/>
          <a:stretch/>
        </p:blipFill>
        <p:spPr>
          <a:xfrm>
            <a:off x="688675" y="3400693"/>
            <a:ext cx="2228150" cy="1671107"/>
          </a:xfrm>
          <a:prstGeom prst="rect">
            <a:avLst/>
          </a:prstGeom>
          <a:noFill/>
          <a:ln>
            <a:noFill/>
          </a:ln>
        </p:spPr>
      </p:pic>
      <p:sp>
        <p:nvSpPr>
          <p:cNvPr id="68" name="Google Shape;68;p14"/>
          <p:cNvSpPr txBox="1"/>
          <p:nvPr/>
        </p:nvSpPr>
        <p:spPr>
          <a:xfrm>
            <a:off x="2987675" y="3874200"/>
            <a:ext cx="2918100" cy="11976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400"/>
              <a:buFont typeface="Arial"/>
              <a:buNone/>
            </a:pPr>
            <a:r>
              <a:rPr b="0" i="0" lang="en-GB" sz="1400" u="none" cap="none" strike="noStrike">
                <a:solidFill>
                  <a:schemeClr val="accent2"/>
                </a:solidFill>
                <a:latin typeface="Arial"/>
                <a:ea typeface="Arial"/>
                <a:cs typeface="Arial"/>
                <a:sym typeface="Arial"/>
              </a:rPr>
              <a:t>Intertextuality - meaning is given to a text by it referencing, knowingly, other texts</a:t>
            </a:r>
            <a:endParaRPr b="0" i="0" sz="1400" u="none" cap="none" strike="noStrike">
              <a:solidFill>
                <a:schemeClr val="accent2"/>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15"/>
          <p:cNvSpPr txBox="1"/>
          <p:nvPr>
            <p:ph type="title"/>
          </p:nvPr>
        </p:nvSpPr>
        <p:spPr>
          <a:xfrm>
            <a:off x="183675" y="113975"/>
            <a:ext cx="85206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GB" sz="2400"/>
              <a:t>Lesson Starter #2.  Jean Baudrillard - Hyper Reality</a:t>
            </a:r>
            <a:endParaRPr sz="2400"/>
          </a:p>
        </p:txBody>
      </p:sp>
      <p:pic>
        <p:nvPicPr>
          <p:cNvPr id="74" name="Google Shape;74;p15"/>
          <p:cNvPicPr preferRelativeResize="0"/>
          <p:nvPr/>
        </p:nvPicPr>
        <p:blipFill rotWithShape="1">
          <a:blip r:embed="rId3">
            <a:alphaModFix/>
          </a:blip>
          <a:srcRect b="0" l="0" r="0" t="0"/>
          <a:stretch/>
        </p:blipFill>
        <p:spPr>
          <a:xfrm>
            <a:off x="1208125" y="731850"/>
            <a:ext cx="6667500" cy="3324225"/>
          </a:xfrm>
          <a:prstGeom prst="rect">
            <a:avLst/>
          </a:prstGeom>
          <a:noFill/>
          <a:ln>
            <a:noFill/>
          </a:ln>
        </p:spPr>
      </p:pic>
      <p:sp>
        <p:nvSpPr>
          <p:cNvPr id="75" name="Google Shape;75;p15"/>
          <p:cNvSpPr txBox="1"/>
          <p:nvPr/>
        </p:nvSpPr>
        <p:spPr>
          <a:xfrm>
            <a:off x="759900" y="4006600"/>
            <a:ext cx="7779300" cy="3765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000"/>
              <a:buFont typeface="Arial"/>
              <a:buNone/>
            </a:pPr>
            <a:r>
              <a:rPr b="0" i="0" lang="en-GB" sz="3000" u="none" cap="none" strike="noStrike">
                <a:solidFill>
                  <a:schemeClr val="accent2"/>
                </a:solidFill>
                <a:latin typeface="Arial"/>
                <a:ea typeface="Arial"/>
                <a:cs typeface="Arial"/>
                <a:sym typeface="Arial"/>
              </a:rPr>
              <a:t>What is it? Use the images to help you create a definition.</a:t>
            </a:r>
            <a:endParaRPr b="0" i="0" sz="3000" u="none" cap="none" strike="noStrike">
              <a:solidFill>
                <a:schemeClr val="accent2"/>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6"/>
          <p:cNvSpPr txBox="1"/>
          <p:nvPr>
            <p:ph type="title"/>
          </p:nvPr>
        </p:nvSpPr>
        <p:spPr>
          <a:xfrm>
            <a:off x="311700" y="399600"/>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GB"/>
              <a:t>Task 1. Initial thoughts.  </a:t>
            </a:r>
            <a:endParaRPr/>
          </a:p>
        </p:txBody>
      </p:sp>
      <p:sp>
        <p:nvSpPr>
          <p:cNvPr id="81" name="Google Shape;81;p16"/>
          <p:cNvSpPr txBox="1"/>
          <p:nvPr>
            <p:ph idx="1" type="body"/>
          </p:nvPr>
        </p:nvSpPr>
        <p:spPr>
          <a:xfrm>
            <a:off x="311700" y="972300"/>
            <a:ext cx="3999900" cy="17571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SzPts val="1400"/>
              <a:buNone/>
            </a:pPr>
            <a:r>
              <a:rPr lang="en-GB" sz="1800">
                <a:solidFill>
                  <a:schemeClr val="accent2"/>
                </a:solidFill>
              </a:rPr>
              <a:t>Watch the music video.</a:t>
            </a:r>
            <a:endParaRPr sz="1800">
              <a:solidFill>
                <a:schemeClr val="accent2"/>
              </a:solidFill>
            </a:endParaRPr>
          </a:p>
          <a:p>
            <a:pPr indent="0" lvl="0" marL="0" rtl="0" algn="ctr">
              <a:lnSpc>
                <a:spcPct val="115000"/>
              </a:lnSpc>
              <a:spcBef>
                <a:spcPts val="1600"/>
              </a:spcBef>
              <a:spcAft>
                <a:spcPts val="0"/>
              </a:spcAft>
              <a:buSzPts val="1400"/>
              <a:buNone/>
            </a:pPr>
            <a:r>
              <a:rPr lang="en-GB" sz="1800">
                <a:solidFill>
                  <a:schemeClr val="accent2"/>
                </a:solidFill>
              </a:rPr>
              <a:t>How could you argue Titanium is postmodern?</a:t>
            </a:r>
            <a:endParaRPr sz="1800">
              <a:solidFill>
                <a:schemeClr val="accent2"/>
              </a:solidFill>
            </a:endParaRPr>
          </a:p>
          <a:p>
            <a:pPr indent="0" lvl="0" marL="0" rtl="0" algn="ctr">
              <a:lnSpc>
                <a:spcPct val="115000"/>
              </a:lnSpc>
              <a:spcBef>
                <a:spcPts val="1600"/>
              </a:spcBef>
              <a:spcAft>
                <a:spcPts val="0"/>
              </a:spcAft>
              <a:buSzPts val="1400"/>
              <a:buNone/>
            </a:pPr>
            <a:r>
              <a:rPr lang="en-GB" sz="1800">
                <a:solidFill>
                  <a:schemeClr val="accent2"/>
                </a:solidFill>
              </a:rPr>
              <a:t>Are there any examples of intertextuality or bricolage? </a:t>
            </a:r>
            <a:endParaRPr sz="1800">
              <a:solidFill>
                <a:schemeClr val="accent2"/>
              </a:solidFill>
            </a:endParaRPr>
          </a:p>
          <a:p>
            <a:pPr indent="0" lvl="0" marL="0" rtl="0" algn="ctr">
              <a:lnSpc>
                <a:spcPct val="115000"/>
              </a:lnSpc>
              <a:spcBef>
                <a:spcPts val="1600"/>
              </a:spcBef>
              <a:spcAft>
                <a:spcPts val="0"/>
              </a:spcAft>
              <a:buSzPts val="1400"/>
              <a:buNone/>
            </a:pPr>
            <a:r>
              <a:rPr lang="en-GB" sz="1800">
                <a:solidFill>
                  <a:schemeClr val="accent2"/>
                </a:solidFill>
              </a:rPr>
              <a:t>Consider genre / films / tv shows / directors / characters </a:t>
            </a:r>
            <a:endParaRPr sz="1800">
              <a:solidFill>
                <a:schemeClr val="accent2"/>
              </a:solidFill>
            </a:endParaRPr>
          </a:p>
          <a:p>
            <a:pPr indent="0" lvl="0" marL="0" rtl="0" algn="ctr">
              <a:lnSpc>
                <a:spcPct val="115000"/>
              </a:lnSpc>
              <a:spcBef>
                <a:spcPts val="1600"/>
              </a:spcBef>
              <a:spcAft>
                <a:spcPts val="1600"/>
              </a:spcAft>
              <a:buSzPts val="1400"/>
              <a:buNone/>
            </a:pPr>
            <a:r>
              <a:t/>
            </a:r>
            <a:endParaRPr sz="1800">
              <a:solidFill>
                <a:schemeClr val="accent2"/>
              </a:solidFill>
            </a:endParaRPr>
          </a:p>
        </p:txBody>
      </p:sp>
      <p:pic>
        <p:nvPicPr>
          <p:cNvPr descr="PRE-ORDER THE NEW DAVID GUETTA ALBUM NOW : https://davidguetta.lnk.to/Album7AY&#10;&#10;⚠️ Vote David Guetta #1 on DJ Mag TOP 100 DJ : http://bit.ly/GuettaMag2018&#10;&#10;SUBSCRIBE for more David Guetta:&#10;http://goo.gl/4PzzTj&#10;&#10;Order the CD on Amazon here: http://smarturl.it/NothingButTheBeatAma?IQid=Vevo &#10;For all other retail click here: http://smarturl.it/NBTNUltimateretail?IQid=Vevo &#10;&#10;Follow David:&#10;http://facebook.com/DavidGuetta&#10;http://www.twitter.com/DavidGuetta &#10;http://www.davidguetta.com &#10;http://instagram.com/davidguetta&#10;&#10;Music video by David Guetta performing Titanium. (C) 2012 What a Music Ltd / EMI Music France, licence exclusive EMI Music France" id="82" name="Google Shape;82;p16" title="David Guetta - Titanium ft. Sia (Official Video)">
            <a:hlinkClick r:id="rId3"/>
          </p:cNvPr>
          <p:cNvPicPr preferRelativeResize="0"/>
          <p:nvPr/>
        </p:nvPicPr>
        <p:blipFill rotWithShape="1">
          <a:blip r:embed="rId4">
            <a:alphaModFix/>
          </a:blip>
          <a:srcRect b="0" l="0" r="0" t="0"/>
          <a:stretch/>
        </p:blipFill>
        <p:spPr>
          <a:xfrm>
            <a:off x="4311600" y="972300"/>
            <a:ext cx="4527600" cy="3395700"/>
          </a:xfrm>
          <a:prstGeom prst="rect">
            <a:avLst/>
          </a:prstGeom>
          <a:noFill/>
          <a:ln>
            <a:noFill/>
          </a:ln>
        </p:spPr>
      </p:pic>
      <p:sp>
        <p:nvSpPr>
          <p:cNvPr id="83" name="Google Shape;83;p16"/>
          <p:cNvSpPr txBox="1"/>
          <p:nvPr/>
        </p:nvSpPr>
        <p:spPr>
          <a:xfrm>
            <a:off x="396750" y="4194150"/>
            <a:ext cx="3754800" cy="708600"/>
          </a:xfrm>
          <a:prstGeom prst="rect">
            <a:avLst/>
          </a:prstGeom>
          <a:solidFill>
            <a:srgbClr val="EFEFEF"/>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Arial"/>
                <a:ea typeface="Arial"/>
                <a:cs typeface="Arial"/>
                <a:sym typeface="Arial"/>
              </a:rPr>
              <a:t>Feedback to create a class spider diagram</a:t>
            </a:r>
            <a:endParaRPr b="0" i="0" sz="18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7"/>
          <p:cNvSpPr txBox="1"/>
          <p:nvPr>
            <p:ph type="title"/>
          </p:nvPr>
        </p:nvSpPr>
        <p:spPr>
          <a:xfrm>
            <a:off x="311700" y="304900"/>
            <a:ext cx="85206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GB"/>
              <a:t>Bricolage from the </a:t>
            </a:r>
            <a:r>
              <a:rPr lang="en-GB">
                <a:solidFill>
                  <a:schemeClr val="accent4"/>
                </a:solidFill>
              </a:rPr>
              <a:t>Sci-fi</a:t>
            </a:r>
            <a:r>
              <a:rPr lang="en-GB"/>
              <a:t> genre</a:t>
            </a:r>
            <a:endParaRPr/>
          </a:p>
        </p:txBody>
      </p:sp>
      <p:sp>
        <p:nvSpPr>
          <p:cNvPr id="89" name="Google Shape;89;p17"/>
          <p:cNvSpPr txBox="1"/>
          <p:nvPr>
            <p:ph idx="1" type="body"/>
          </p:nvPr>
        </p:nvSpPr>
        <p:spPr>
          <a:xfrm>
            <a:off x="311700" y="1152475"/>
            <a:ext cx="8520600" cy="1946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SzPts val="1800"/>
              <a:buNone/>
            </a:pPr>
            <a:r>
              <a:rPr lang="en-GB">
                <a:solidFill>
                  <a:schemeClr val="accent2"/>
                </a:solidFill>
              </a:rPr>
              <a:t>Quick 10 minute task. Research the repertoire of sci fi films / TV dramas. </a:t>
            </a:r>
            <a:endParaRPr>
              <a:solidFill>
                <a:schemeClr val="accent2"/>
              </a:solidFill>
            </a:endParaRPr>
          </a:p>
          <a:p>
            <a:pPr indent="0" lvl="0" marL="0" rtl="0" algn="ctr">
              <a:lnSpc>
                <a:spcPct val="115000"/>
              </a:lnSpc>
              <a:spcBef>
                <a:spcPts val="1600"/>
              </a:spcBef>
              <a:spcAft>
                <a:spcPts val="0"/>
              </a:spcAft>
              <a:buSzPts val="1800"/>
              <a:buNone/>
            </a:pPr>
            <a:r>
              <a:rPr lang="en-GB">
                <a:solidFill>
                  <a:schemeClr val="accent2"/>
                </a:solidFill>
              </a:rPr>
              <a:t>What elements of the repertoire have been used in this music video in order to create something new?</a:t>
            </a:r>
            <a:endParaRPr>
              <a:solidFill>
                <a:schemeClr val="accent2"/>
              </a:solidFill>
            </a:endParaRPr>
          </a:p>
          <a:p>
            <a:pPr indent="0" lvl="0" marL="0" rtl="0" algn="ctr">
              <a:lnSpc>
                <a:spcPct val="115000"/>
              </a:lnSpc>
              <a:spcBef>
                <a:spcPts val="1600"/>
              </a:spcBef>
              <a:spcAft>
                <a:spcPts val="1600"/>
              </a:spcAft>
              <a:buSzPts val="1800"/>
              <a:buNone/>
            </a:pPr>
            <a:r>
              <a:rPr lang="en-GB">
                <a:solidFill>
                  <a:schemeClr val="accent2"/>
                </a:solidFill>
              </a:rPr>
              <a:t>Consider thematic and stylistic elements. </a:t>
            </a:r>
            <a:endParaRPr>
              <a:solidFill>
                <a:schemeClr val="accent2"/>
              </a:solidFill>
            </a:endParaRPr>
          </a:p>
        </p:txBody>
      </p:sp>
      <p:sp>
        <p:nvSpPr>
          <p:cNvPr id="90" name="Google Shape;90;p17"/>
          <p:cNvSpPr txBox="1"/>
          <p:nvPr/>
        </p:nvSpPr>
        <p:spPr>
          <a:xfrm>
            <a:off x="1698025" y="3374050"/>
            <a:ext cx="6000600" cy="12363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6000"/>
              <a:buFont typeface="Arial"/>
              <a:buNone/>
            </a:pPr>
            <a:r>
              <a:rPr b="0" i="0" lang="en-GB" sz="6000" u="none" cap="none" strike="noStrike">
                <a:solidFill>
                  <a:schemeClr val="accent4"/>
                </a:solidFill>
                <a:latin typeface="Arial"/>
                <a:ea typeface="Arial"/>
                <a:cs typeface="Arial"/>
                <a:sym typeface="Arial"/>
              </a:rPr>
              <a:t>FEEDBACK</a:t>
            </a:r>
            <a:endParaRPr b="0" i="0" sz="6000" u="none" cap="none" strike="noStrike">
              <a:solidFill>
                <a:schemeClr val="accent4"/>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18"/>
          <p:cNvSpPr txBox="1"/>
          <p:nvPr>
            <p:ph type="title"/>
          </p:nvPr>
        </p:nvSpPr>
        <p:spPr>
          <a:xfrm>
            <a:off x="311700" y="156550"/>
            <a:ext cx="85206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GB"/>
              <a:t>Stars Wars </a:t>
            </a:r>
            <a:endParaRPr/>
          </a:p>
        </p:txBody>
      </p:sp>
      <p:sp>
        <p:nvSpPr>
          <p:cNvPr id="96" name="Google Shape;96;p18"/>
          <p:cNvSpPr txBox="1"/>
          <p:nvPr>
            <p:ph idx="1" type="body"/>
          </p:nvPr>
        </p:nvSpPr>
        <p:spPr>
          <a:xfrm>
            <a:off x="311700" y="729250"/>
            <a:ext cx="8520600" cy="34164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SzPts val="1800"/>
              <a:buNone/>
            </a:pPr>
            <a:r>
              <a:rPr lang="en-GB">
                <a:solidFill>
                  <a:schemeClr val="accent4"/>
                </a:solidFill>
              </a:rPr>
              <a:t>The protagonist uses telekinesis to move the keys. Very reminiscent of the pose Anakin Skywalker/Darth Vader is famous for pulling. </a:t>
            </a:r>
            <a:endParaRPr>
              <a:solidFill>
                <a:schemeClr val="accent4"/>
              </a:solidFill>
            </a:endParaRPr>
          </a:p>
          <a:p>
            <a:pPr indent="0" lvl="0" marL="0" rtl="0" algn="l">
              <a:lnSpc>
                <a:spcPct val="115000"/>
              </a:lnSpc>
              <a:spcBef>
                <a:spcPts val="1600"/>
              </a:spcBef>
              <a:spcAft>
                <a:spcPts val="1600"/>
              </a:spcAft>
              <a:buSzPts val="1800"/>
              <a:buNone/>
            </a:pPr>
            <a:r>
              <a:t/>
            </a:r>
            <a:endParaRPr/>
          </a:p>
        </p:txBody>
      </p:sp>
      <p:pic>
        <p:nvPicPr>
          <p:cNvPr descr=" " id="97" name="Google Shape;97;p18" title="(HD) Anakin Skywalker vs Obi Wan Kenobi">
            <a:hlinkClick r:id="rId3"/>
          </p:cNvPr>
          <p:cNvPicPr preferRelativeResize="0"/>
          <p:nvPr/>
        </p:nvPicPr>
        <p:blipFill rotWithShape="1">
          <a:blip r:embed="rId4">
            <a:alphaModFix/>
          </a:blip>
          <a:srcRect b="0" l="0" r="0" t="0"/>
          <a:stretch/>
        </p:blipFill>
        <p:spPr>
          <a:xfrm>
            <a:off x="368100" y="1606875"/>
            <a:ext cx="3385050" cy="2538775"/>
          </a:xfrm>
          <a:prstGeom prst="rect">
            <a:avLst/>
          </a:prstGeom>
          <a:noFill/>
          <a:ln>
            <a:noFill/>
          </a:ln>
        </p:spPr>
      </p:pic>
      <p:sp>
        <p:nvSpPr>
          <p:cNvPr id="98" name="Google Shape;98;p18"/>
          <p:cNvSpPr txBox="1"/>
          <p:nvPr/>
        </p:nvSpPr>
        <p:spPr>
          <a:xfrm>
            <a:off x="420375" y="4245025"/>
            <a:ext cx="3280500" cy="3381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chemeClr val="accent4"/>
                </a:solidFill>
                <a:latin typeface="Arial"/>
                <a:ea typeface="Arial"/>
                <a:cs typeface="Arial"/>
                <a:sym typeface="Arial"/>
              </a:rPr>
              <a:t>First 30 seconds. </a:t>
            </a:r>
            <a:endParaRPr b="0" i="0" sz="1400" u="none" cap="none" strike="noStrike">
              <a:solidFill>
                <a:schemeClr val="accent4"/>
              </a:solidFill>
              <a:latin typeface="Arial"/>
              <a:ea typeface="Arial"/>
              <a:cs typeface="Arial"/>
              <a:sym typeface="Arial"/>
            </a:endParaRPr>
          </a:p>
        </p:txBody>
      </p:sp>
      <p:sp>
        <p:nvSpPr>
          <p:cNvPr id="99" name="Google Shape;99;p18"/>
          <p:cNvSpPr txBox="1"/>
          <p:nvPr/>
        </p:nvSpPr>
        <p:spPr>
          <a:xfrm>
            <a:off x="3940050" y="1516675"/>
            <a:ext cx="4723200" cy="2522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accent2"/>
                </a:solidFill>
                <a:latin typeface="Arial"/>
                <a:ea typeface="Arial"/>
                <a:cs typeface="Arial"/>
                <a:sym typeface="Arial"/>
              </a:rPr>
              <a:t>Anakin turns to the Dark Side of course because he feels a) scared of losing his wife Padme, and b) misunderstood by the Jedi around him (for example when they refuse to grant him the rank of Master even though he's on the Jedi Council). It's really similar to the protagonist in the video - he is misunderstood and failed by the education establishment (made evident when the teacher shuts the door on him and presumably reports him to the police for whatever outburst of his caused the destruction we see at the start). A long shot that puts him right in the middle of the destroyed corridor, like he's lost in the mess. </a:t>
            </a:r>
            <a:endParaRPr b="0" i="0" sz="1400" u="none" cap="none" strike="noStrike">
              <a:solidFill>
                <a:schemeClr val="accent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accent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accent2"/>
                </a:solidFill>
                <a:latin typeface="Arial"/>
                <a:ea typeface="Arial"/>
                <a:cs typeface="Arial"/>
                <a:sym typeface="Arial"/>
              </a:rPr>
              <a:t>Both characters are going on a similar, tragic journey, because the boy is effectively turning to the Dark Side.</a:t>
            </a:r>
            <a:endParaRPr b="0" i="0" sz="1400" u="none" cap="none" strike="noStrike">
              <a:solidFill>
                <a:schemeClr val="accent2"/>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19"/>
          <p:cNvSpPr txBox="1"/>
          <p:nvPr>
            <p:ph type="title"/>
          </p:nvPr>
        </p:nvSpPr>
        <p:spPr>
          <a:xfrm>
            <a:off x="4074150" y="1219975"/>
            <a:ext cx="4690500" cy="1929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GB"/>
              <a:t>Titanium uses bricolage to other texts that have a narrative focus on children overcoming tragedy and adversity by believing in themselves. </a:t>
            </a:r>
            <a:endParaRPr/>
          </a:p>
        </p:txBody>
      </p:sp>
      <p:pic>
        <p:nvPicPr>
          <p:cNvPr id="105" name="Google Shape;105;p19"/>
          <p:cNvPicPr preferRelativeResize="0"/>
          <p:nvPr/>
        </p:nvPicPr>
        <p:blipFill rotWithShape="1">
          <a:blip r:embed="rId3">
            <a:alphaModFix/>
          </a:blip>
          <a:srcRect b="0" l="0" r="0" t="0"/>
          <a:stretch/>
        </p:blipFill>
        <p:spPr>
          <a:xfrm>
            <a:off x="679538" y="500600"/>
            <a:ext cx="2846600" cy="1601200"/>
          </a:xfrm>
          <a:prstGeom prst="rect">
            <a:avLst/>
          </a:prstGeom>
          <a:noFill/>
          <a:ln>
            <a:noFill/>
          </a:ln>
        </p:spPr>
      </p:pic>
      <p:pic>
        <p:nvPicPr>
          <p:cNvPr id="106" name="Google Shape;106;p19"/>
          <p:cNvPicPr preferRelativeResize="0"/>
          <p:nvPr/>
        </p:nvPicPr>
        <p:blipFill rotWithShape="1">
          <a:blip r:embed="rId4">
            <a:alphaModFix/>
          </a:blip>
          <a:srcRect b="0" l="0" r="0" t="0"/>
          <a:stretch/>
        </p:blipFill>
        <p:spPr>
          <a:xfrm>
            <a:off x="1117187" y="2311950"/>
            <a:ext cx="1971275" cy="25144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20"/>
          <p:cNvSpPr txBox="1"/>
          <p:nvPr>
            <p:ph type="title"/>
          </p:nvPr>
        </p:nvSpPr>
        <p:spPr>
          <a:xfrm>
            <a:off x="311700" y="62450"/>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GB" sz="2400"/>
              <a:t>Reference to Kevin in Home Alone. </a:t>
            </a:r>
            <a:endParaRPr sz="2400"/>
          </a:p>
        </p:txBody>
      </p:sp>
      <p:sp>
        <p:nvSpPr>
          <p:cNvPr id="112" name="Google Shape;112;p20"/>
          <p:cNvSpPr txBox="1"/>
          <p:nvPr>
            <p:ph idx="1" type="body"/>
          </p:nvPr>
        </p:nvSpPr>
        <p:spPr>
          <a:xfrm>
            <a:off x="3953300" y="972325"/>
            <a:ext cx="4496400" cy="1979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GB" sz="1400"/>
              <a:t>Stylistically the character looks like Kevin.</a:t>
            </a:r>
            <a:endParaRPr sz="1400"/>
          </a:p>
          <a:p>
            <a:pPr indent="0" lvl="0" marL="0" rtl="0" algn="l">
              <a:lnSpc>
                <a:spcPct val="115000"/>
              </a:lnSpc>
              <a:spcBef>
                <a:spcPts val="1600"/>
              </a:spcBef>
              <a:spcAft>
                <a:spcPts val="0"/>
              </a:spcAft>
              <a:buSzPts val="1800"/>
              <a:buNone/>
            </a:pPr>
            <a:r>
              <a:rPr lang="en-GB" sz="1400"/>
              <a:t>Thematic link - Kevin feels isolated from his family. </a:t>
            </a:r>
            <a:endParaRPr sz="1400"/>
          </a:p>
          <a:p>
            <a:pPr indent="0" lvl="0" marL="0" rtl="0" algn="l">
              <a:lnSpc>
                <a:spcPct val="115000"/>
              </a:lnSpc>
              <a:spcBef>
                <a:spcPts val="1600"/>
              </a:spcBef>
              <a:spcAft>
                <a:spcPts val="0"/>
              </a:spcAft>
              <a:buSzPts val="1800"/>
              <a:buNone/>
            </a:pPr>
            <a:r>
              <a:rPr lang="en-GB" sz="1400"/>
              <a:t>He is alone and fending for himself.</a:t>
            </a:r>
            <a:endParaRPr sz="1400"/>
          </a:p>
          <a:p>
            <a:pPr indent="0" lvl="0" marL="0" rtl="0" algn="l">
              <a:lnSpc>
                <a:spcPct val="115000"/>
              </a:lnSpc>
              <a:spcBef>
                <a:spcPts val="1600"/>
              </a:spcBef>
              <a:spcAft>
                <a:spcPts val="1600"/>
              </a:spcAft>
              <a:buSzPts val="1800"/>
              <a:buNone/>
            </a:pPr>
            <a:r>
              <a:rPr lang="en-GB" sz="1400"/>
              <a:t>Triumph over tragedy - he defeats the burglars and manages to look after himself.</a:t>
            </a:r>
            <a:endParaRPr sz="1400"/>
          </a:p>
        </p:txBody>
      </p:sp>
      <p:pic>
        <p:nvPicPr>
          <p:cNvPr descr="HOW DO THEY DO THAT? AHAHAHA" id="113" name="Google Shape;113;p20" title="Home Alone Shopping Bag Fail!">
            <a:hlinkClick r:id="rId3"/>
          </p:cNvPr>
          <p:cNvPicPr preferRelativeResize="0"/>
          <p:nvPr/>
        </p:nvPicPr>
        <p:blipFill rotWithShape="1">
          <a:blip r:embed="rId4">
            <a:alphaModFix/>
          </a:blip>
          <a:srcRect b="0" l="0" r="0" t="0"/>
          <a:stretch/>
        </p:blipFill>
        <p:spPr>
          <a:xfrm>
            <a:off x="615050" y="996988"/>
            <a:ext cx="2573024" cy="1929775"/>
          </a:xfrm>
          <a:prstGeom prst="rect">
            <a:avLst/>
          </a:prstGeom>
          <a:noFill/>
          <a:ln>
            <a:noFill/>
          </a:ln>
        </p:spPr>
      </p:pic>
      <p:pic>
        <p:nvPicPr>
          <p:cNvPr id="114" name="Google Shape;114;p20" title="home alone furnace scene">
            <a:hlinkClick r:id="rId5"/>
          </p:cNvPr>
          <p:cNvPicPr preferRelativeResize="0"/>
          <p:nvPr/>
        </p:nvPicPr>
        <p:blipFill rotWithShape="1">
          <a:blip r:embed="rId6">
            <a:alphaModFix/>
          </a:blip>
          <a:srcRect b="0" l="0" r="0" t="0"/>
          <a:stretch/>
        </p:blipFill>
        <p:spPr>
          <a:xfrm>
            <a:off x="530075" y="3140075"/>
            <a:ext cx="2573033" cy="1929775"/>
          </a:xfrm>
          <a:prstGeom prst="rect">
            <a:avLst/>
          </a:prstGeom>
          <a:noFill/>
          <a:ln>
            <a:noFill/>
          </a:ln>
        </p:spPr>
      </p:pic>
      <p:cxnSp>
        <p:nvCxnSpPr>
          <p:cNvPr id="115" name="Google Shape;115;p20"/>
          <p:cNvCxnSpPr/>
          <p:nvPr/>
        </p:nvCxnSpPr>
        <p:spPr>
          <a:xfrm flipH="1">
            <a:off x="3259050" y="1147725"/>
            <a:ext cx="750900" cy="368400"/>
          </a:xfrm>
          <a:prstGeom prst="straightConnector1">
            <a:avLst/>
          </a:prstGeom>
          <a:noFill/>
          <a:ln cap="flat" cmpd="sng" w="38100">
            <a:solidFill>
              <a:srgbClr val="FFFFFF"/>
            </a:solidFill>
            <a:prstDash val="solid"/>
            <a:round/>
            <a:headEnd len="sm" w="sm" type="none"/>
            <a:tailEnd len="med" w="med" type="triangle"/>
          </a:ln>
        </p:spPr>
      </p:cxnSp>
      <p:cxnSp>
        <p:nvCxnSpPr>
          <p:cNvPr id="116" name="Google Shape;116;p20"/>
          <p:cNvCxnSpPr/>
          <p:nvPr/>
        </p:nvCxnSpPr>
        <p:spPr>
          <a:xfrm flipH="1">
            <a:off x="3103100" y="1657800"/>
            <a:ext cx="850200" cy="1955400"/>
          </a:xfrm>
          <a:prstGeom prst="straightConnector1">
            <a:avLst/>
          </a:prstGeom>
          <a:noFill/>
          <a:ln cap="flat" cmpd="sng" w="38100">
            <a:solidFill>
              <a:srgbClr val="FFFFFF"/>
            </a:solidFill>
            <a:prstDash val="solid"/>
            <a:round/>
            <a:headEnd len="sm" w="sm" type="none"/>
            <a:tailEnd len="med" w="med" type="triangle"/>
          </a:ln>
        </p:spPr>
      </p:cxnSp>
      <p:pic>
        <p:nvPicPr>
          <p:cNvPr descr="home alone (1990)- Scene (MACAULAY CULKIN, JOHN HEARD , CATHERINE O'HARA)...finally kevin gets together with his family!! clip" id="117" name="Google Shape;117;p20" title="home alone (1990)- kevin and mom &quot;HUG&quot; Scene!">
            <a:hlinkClick r:id="rId7"/>
          </p:cNvPr>
          <p:cNvPicPr preferRelativeResize="0"/>
          <p:nvPr/>
        </p:nvPicPr>
        <p:blipFill rotWithShape="1">
          <a:blip r:embed="rId8">
            <a:alphaModFix/>
          </a:blip>
          <a:srcRect b="0" l="0" r="0" t="0"/>
          <a:stretch/>
        </p:blipFill>
        <p:spPr>
          <a:xfrm>
            <a:off x="5650175" y="3050600"/>
            <a:ext cx="2516366" cy="1887275"/>
          </a:xfrm>
          <a:prstGeom prst="rect">
            <a:avLst/>
          </a:prstGeom>
          <a:noFill/>
          <a:ln>
            <a:noFill/>
          </a:ln>
        </p:spPr>
      </p:pic>
      <p:cxnSp>
        <p:nvCxnSpPr>
          <p:cNvPr id="118" name="Google Shape;118;p20"/>
          <p:cNvCxnSpPr>
            <a:endCxn id="117" idx="1"/>
          </p:cNvCxnSpPr>
          <p:nvPr/>
        </p:nvCxnSpPr>
        <p:spPr>
          <a:xfrm>
            <a:off x="4633475" y="2904637"/>
            <a:ext cx="1016700" cy="1089600"/>
          </a:xfrm>
          <a:prstGeom prst="straightConnector1">
            <a:avLst/>
          </a:prstGeom>
          <a:noFill/>
          <a:ln cap="flat" cmpd="sng" w="38100">
            <a:solidFill>
              <a:srgbClr val="EFEFEF"/>
            </a:solidFill>
            <a:prstDash val="solid"/>
            <a:round/>
            <a:headEnd len="sm" w="sm" type="none"/>
            <a:tailEnd len="med" w="med" type="triangle"/>
          </a:ln>
        </p:spPr>
      </p:cxn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21"/>
          <p:cNvSpPr txBox="1"/>
          <p:nvPr>
            <p:ph type="title"/>
          </p:nvPr>
        </p:nvSpPr>
        <p:spPr>
          <a:xfrm>
            <a:off x="311700" y="458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GB"/>
              <a:t>Reference to Matilda </a:t>
            </a:r>
            <a:endParaRPr/>
          </a:p>
        </p:txBody>
      </p:sp>
      <p:sp>
        <p:nvSpPr>
          <p:cNvPr id="124" name="Google Shape;124;p21"/>
          <p:cNvSpPr txBox="1"/>
          <p:nvPr>
            <p:ph idx="1" type="body"/>
          </p:nvPr>
        </p:nvSpPr>
        <p:spPr>
          <a:xfrm>
            <a:off x="4458200" y="1265450"/>
            <a:ext cx="3688800" cy="341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GB"/>
              <a:t>Child isolated from her family. Made to be an outcast.</a:t>
            </a:r>
            <a:endParaRPr/>
          </a:p>
          <a:p>
            <a:pPr indent="0" lvl="0" marL="0" rtl="0" algn="l">
              <a:lnSpc>
                <a:spcPct val="115000"/>
              </a:lnSpc>
              <a:spcBef>
                <a:spcPts val="1600"/>
              </a:spcBef>
              <a:spcAft>
                <a:spcPts val="0"/>
              </a:spcAft>
              <a:buSzPts val="1800"/>
              <a:buNone/>
            </a:pPr>
            <a:r>
              <a:rPr lang="en-GB"/>
              <a:t>Uses her powers and ability to overcome tragedy. </a:t>
            </a:r>
            <a:endParaRPr/>
          </a:p>
          <a:p>
            <a:pPr indent="0" lvl="0" marL="0" rtl="0" algn="l">
              <a:lnSpc>
                <a:spcPct val="115000"/>
              </a:lnSpc>
              <a:spcBef>
                <a:spcPts val="1600"/>
              </a:spcBef>
              <a:spcAft>
                <a:spcPts val="0"/>
              </a:spcAft>
              <a:buSzPts val="1800"/>
              <a:buNone/>
            </a:pPr>
            <a:r>
              <a:rPr lang="en-GB"/>
              <a:t>Believes in herself.</a:t>
            </a:r>
            <a:endParaRPr/>
          </a:p>
          <a:p>
            <a:pPr indent="0" lvl="0" marL="0" rtl="0" algn="l">
              <a:lnSpc>
                <a:spcPct val="115000"/>
              </a:lnSpc>
              <a:spcBef>
                <a:spcPts val="1600"/>
              </a:spcBef>
              <a:spcAft>
                <a:spcPts val="1600"/>
              </a:spcAft>
              <a:buSzPts val="1800"/>
              <a:buNone/>
            </a:pPr>
            <a:r>
              <a:rPr lang="en-GB"/>
              <a:t>Story of triumph over tragedy</a:t>
            </a:r>
            <a:endParaRPr/>
          </a:p>
        </p:txBody>
      </p:sp>
      <p:pic>
        <p:nvPicPr>
          <p:cNvPr id="125" name="Google Shape;125;p21" title="Matilda - Girl Power">
            <a:hlinkClick r:id="rId3"/>
          </p:cNvPr>
          <p:cNvPicPr preferRelativeResize="0"/>
          <p:nvPr/>
        </p:nvPicPr>
        <p:blipFill rotWithShape="1">
          <a:blip r:embed="rId4">
            <a:alphaModFix/>
          </a:blip>
          <a:srcRect b="0" l="0" r="0" t="0"/>
          <a:stretch/>
        </p:blipFill>
        <p:spPr>
          <a:xfrm>
            <a:off x="890425" y="729600"/>
            <a:ext cx="2846875" cy="2135171"/>
          </a:xfrm>
          <a:prstGeom prst="rect">
            <a:avLst/>
          </a:prstGeom>
          <a:noFill/>
          <a:ln>
            <a:noFill/>
          </a:ln>
        </p:spPr>
      </p:pic>
      <p:pic>
        <p:nvPicPr>
          <p:cNvPr descr="Matilda movie clips: http://j.mp/2pbqPXc&#10;BUY THE MOVIE: http://bit.ly/2pmjUdU&#10;Don't miss the HOTTEST NEW TRAILERS: http://bit.ly/1u2y6pr&#10;&#10;CLIP DESCRIPTION:&#10;Matilda (Mara Wilson) gives Trunchbull (Pam Ferris) a taste of her own medicine.&#10;&#10;FILM DESCRIPTION:&#10;Based on the book Matilda, by British children's author Roald Dahl, this film moves the setting from the U.K. to the U.S.; otherwise it follows the original closely. Matilda Wormwood (Mara Wilson) is an extremely curious and intelligent little girl who is very different from her low-brow, mainstream parents (Danny DeVito and real-life wife Rhea Perlman), who quite cruelly ignore her. As she grows older, she begins to discover that she has telekinetic powers. Not until a teacher shows her kindness for the first time does she realize that she can use those powers to do something about her sufferings and help her friends as well. Villains from the awful Miss Trunchbull (Pam Ferris), headmistress of her miserable school Crunchem Hall, to her parents and older brother begin to feel her ire. Look for Paul Reubens (aka Pee Wee Herman) in a small part as an FBI agent investigating Matilda's shady father.&#10;&#10;CREDITS:&#10;TM &amp; © Sony (1996)&#10;Cast: Jacqueline Steiger, Kiami Davael, Mara Wilson, Pam Ferris, Embeth Davidtz&#10;Director: Danny DeVito&#10;Producers: Martin Bregman, Danny DeVito, Liccy Dahl, Nicholas Kazan, Michael Peyser, Stacey Sher, Robin Swicord, Michael Shamberg, Joshua Levinson&#10;Screenwriters: Roald Dahl, Nicholas Kazan, Robin Swicord&#10;&#10;WHO ARE WE?&#10;The MOVIECLIPS channel is the largest collection of licensed movie clips on the web. Here you will find unforgettable moments, scenes and lines from all your favorite films. Made by movie fans, for movie fans.&#10;&#10;SUBSCRIBE TO OUR MOVIE CHANNELS:&#10;MOVIECLIPS: http://bit.ly/1u2yaWd&#10;ComingSoon: http://bit.ly/1DVpgtR&#10;Indie &amp; Film Festivals: http://bit.ly/1wbkfYg&#10;Hero Central: http://bit.ly/1AMUZwv&#10;Extras: http://bit.ly/1u431fr&#10;Classic Trailers: http://bit.ly/1u43jDe&#10;Pop-Up Trailers: http://bit.ly/1z7EtZR&#10;Movie News: http://bit.ly/1C3Ncd2&#10;Movie Games: http://bit.ly/1ygDV13&#10;Fandango: http://bit.ly/1Bl79ye&#10;Fandango FrontRunners: http://bit.ly/1CggQfC&#10;&#10;HIT US UP:&#10;Facebook: http://on.fb.me/1y8M8ax&#10;Twitter: http://bit.ly/1ghOWmt&#10;Pinterest: http://bit.ly/14wL9De&#10;Tumblr: http://bit.ly/1vUwhH7" id="126" name="Google Shape;126;p21" title="Matilda (1996) - I Will Get You, Agatha Scene (8/10) | Movieclips">
            <a:hlinkClick r:id="rId5"/>
          </p:cNvPr>
          <p:cNvPicPr preferRelativeResize="0"/>
          <p:nvPr/>
        </p:nvPicPr>
        <p:blipFill rotWithShape="1">
          <a:blip r:embed="rId6">
            <a:alphaModFix/>
          </a:blip>
          <a:srcRect b="0" l="0" r="0" t="0"/>
          <a:stretch/>
        </p:blipFill>
        <p:spPr>
          <a:xfrm>
            <a:off x="890425" y="2938125"/>
            <a:ext cx="2846866" cy="213514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2"/>
          <p:cNvSpPr txBox="1"/>
          <p:nvPr>
            <p:ph idx="1" type="body"/>
          </p:nvPr>
        </p:nvSpPr>
        <p:spPr>
          <a:xfrm>
            <a:off x="311700" y="112400"/>
            <a:ext cx="8520600" cy="14538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SzPts val="1800"/>
              <a:buNone/>
            </a:pPr>
            <a:r>
              <a:rPr lang="en-GB" sz="2400">
                <a:solidFill>
                  <a:schemeClr val="accent2"/>
                </a:solidFill>
              </a:rPr>
              <a:t>The cinephiliac recreation of Spielbergian 80s suburban America in </a:t>
            </a:r>
            <a:r>
              <a:rPr lang="en-GB" sz="2400" u="sng">
                <a:solidFill>
                  <a:schemeClr val="accent2"/>
                </a:solidFill>
              </a:rPr>
              <a:t>Titanium</a:t>
            </a:r>
            <a:endParaRPr sz="2400" u="sng">
              <a:solidFill>
                <a:schemeClr val="accent2"/>
              </a:solidFill>
            </a:endParaRPr>
          </a:p>
        </p:txBody>
      </p:sp>
      <p:sp>
        <p:nvSpPr>
          <p:cNvPr id="132" name="Google Shape;132;p22"/>
          <p:cNvSpPr txBox="1"/>
          <p:nvPr/>
        </p:nvSpPr>
        <p:spPr>
          <a:xfrm>
            <a:off x="648450" y="1013875"/>
            <a:ext cx="7847100" cy="8901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D9EAD3"/>
                </a:solidFill>
                <a:latin typeface="Arial"/>
                <a:ea typeface="Arial"/>
                <a:cs typeface="Arial"/>
                <a:sym typeface="Arial"/>
              </a:rPr>
              <a:t>Cinephiliac</a:t>
            </a:r>
            <a:r>
              <a:rPr b="0" i="0" lang="en-GB" sz="1400" u="none" cap="none" strike="noStrike">
                <a:solidFill>
                  <a:schemeClr val="accent4"/>
                </a:solidFill>
                <a:latin typeface="Arial"/>
                <a:ea typeface="Arial"/>
                <a:cs typeface="Arial"/>
                <a:sym typeface="Arial"/>
              </a:rPr>
              <a:t> - is the term used to refer to a passionate interest in films, film theory, and film criticism. The term is a portmanteau of the words cinema and philia, one of the four ancient Greek words for love.</a:t>
            </a:r>
            <a:endParaRPr b="0" i="0" sz="1400" u="none" cap="none" strike="noStrike">
              <a:solidFill>
                <a:schemeClr val="accent4"/>
              </a:solidFill>
              <a:latin typeface="Arial"/>
              <a:ea typeface="Arial"/>
              <a:cs typeface="Arial"/>
              <a:sym typeface="Arial"/>
            </a:endParaRPr>
          </a:p>
        </p:txBody>
      </p:sp>
      <p:pic>
        <p:nvPicPr>
          <p:cNvPr id="133" name="Google Shape;133;p22"/>
          <p:cNvPicPr preferRelativeResize="0"/>
          <p:nvPr/>
        </p:nvPicPr>
        <p:blipFill rotWithShape="1">
          <a:blip r:embed="rId3">
            <a:alphaModFix/>
          </a:blip>
          <a:srcRect b="0" l="0" r="0" t="0"/>
          <a:stretch/>
        </p:blipFill>
        <p:spPr>
          <a:xfrm>
            <a:off x="688175" y="1708827"/>
            <a:ext cx="2661825" cy="1088175"/>
          </a:xfrm>
          <a:prstGeom prst="rect">
            <a:avLst/>
          </a:prstGeom>
          <a:noFill/>
          <a:ln>
            <a:noFill/>
          </a:ln>
        </p:spPr>
      </p:pic>
      <p:pic>
        <p:nvPicPr>
          <p:cNvPr id="134" name="Google Shape;134;p22"/>
          <p:cNvPicPr preferRelativeResize="0"/>
          <p:nvPr/>
        </p:nvPicPr>
        <p:blipFill rotWithShape="1">
          <a:blip r:embed="rId4">
            <a:alphaModFix/>
          </a:blip>
          <a:srcRect b="12249" l="0" r="0" t="13467"/>
          <a:stretch/>
        </p:blipFill>
        <p:spPr>
          <a:xfrm>
            <a:off x="688175" y="2865612"/>
            <a:ext cx="2661826" cy="1088176"/>
          </a:xfrm>
          <a:prstGeom prst="rect">
            <a:avLst/>
          </a:prstGeom>
          <a:noFill/>
          <a:ln>
            <a:noFill/>
          </a:ln>
        </p:spPr>
      </p:pic>
      <p:pic>
        <p:nvPicPr>
          <p:cNvPr id="135" name="Google Shape;135;p22"/>
          <p:cNvPicPr preferRelativeResize="0"/>
          <p:nvPr/>
        </p:nvPicPr>
        <p:blipFill rotWithShape="1">
          <a:blip r:embed="rId5">
            <a:alphaModFix/>
          </a:blip>
          <a:srcRect b="0" l="0" r="0" t="0"/>
          <a:stretch/>
        </p:blipFill>
        <p:spPr>
          <a:xfrm>
            <a:off x="3793153" y="3271475"/>
            <a:ext cx="2483850" cy="1424072"/>
          </a:xfrm>
          <a:prstGeom prst="rect">
            <a:avLst/>
          </a:prstGeom>
          <a:noFill/>
          <a:ln>
            <a:noFill/>
          </a:ln>
        </p:spPr>
      </p:pic>
      <p:pic>
        <p:nvPicPr>
          <p:cNvPr id="136" name="Google Shape;136;p22"/>
          <p:cNvPicPr preferRelativeResize="0"/>
          <p:nvPr/>
        </p:nvPicPr>
        <p:blipFill rotWithShape="1">
          <a:blip r:embed="rId6">
            <a:alphaModFix/>
          </a:blip>
          <a:srcRect b="0" l="0" r="0" t="0"/>
          <a:stretch/>
        </p:blipFill>
        <p:spPr>
          <a:xfrm>
            <a:off x="6459150" y="2519409"/>
            <a:ext cx="2254550" cy="1503016"/>
          </a:xfrm>
          <a:prstGeom prst="rect">
            <a:avLst/>
          </a:prstGeom>
          <a:noFill/>
          <a:ln>
            <a:noFill/>
          </a:ln>
        </p:spPr>
      </p:pic>
      <p:pic>
        <p:nvPicPr>
          <p:cNvPr id="137" name="Google Shape;137;p22"/>
          <p:cNvPicPr preferRelativeResize="0"/>
          <p:nvPr/>
        </p:nvPicPr>
        <p:blipFill rotWithShape="1">
          <a:blip r:embed="rId7">
            <a:alphaModFix/>
          </a:blip>
          <a:srcRect b="12366" l="0" r="0" t="9750"/>
          <a:stretch/>
        </p:blipFill>
        <p:spPr>
          <a:xfrm>
            <a:off x="3793161" y="2088962"/>
            <a:ext cx="2483840" cy="1088176"/>
          </a:xfrm>
          <a:prstGeom prst="rect">
            <a:avLst/>
          </a:prstGeom>
          <a:noFill/>
          <a:ln>
            <a:noFill/>
          </a:ln>
        </p:spPr>
      </p:pic>
      <p:pic>
        <p:nvPicPr>
          <p:cNvPr id="138" name="Google Shape;138;p22"/>
          <p:cNvPicPr preferRelativeResize="0"/>
          <p:nvPr/>
        </p:nvPicPr>
        <p:blipFill rotWithShape="1">
          <a:blip r:embed="rId8">
            <a:alphaModFix/>
          </a:blip>
          <a:srcRect b="17053" l="1080" r="-1080" t="36310"/>
          <a:stretch/>
        </p:blipFill>
        <p:spPr>
          <a:xfrm>
            <a:off x="688175" y="4022425"/>
            <a:ext cx="2661825" cy="93100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23"/>
          <p:cNvSpPr txBox="1"/>
          <p:nvPr>
            <p:ph type="title"/>
          </p:nvPr>
        </p:nvSpPr>
        <p:spPr>
          <a:xfrm>
            <a:off x="1801325" y="62750"/>
            <a:ext cx="540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GB"/>
              <a:t>How is this achieved stylistically?</a:t>
            </a:r>
            <a:endParaRPr/>
          </a:p>
        </p:txBody>
      </p:sp>
      <p:sp>
        <p:nvSpPr>
          <p:cNvPr id="144" name="Google Shape;144;p23"/>
          <p:cNvSpPr txBox="1"/>
          <p:nvPr>
            <p:ph idx="1" type="body"/>
          </p:nvPr>
        </p:nvSpPr>
        <p:spPr>
          <a:xfrm>
            <a:off x="311700" y="734625"/>
            <a:ext cx="8520600" cy="572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SzPts val="1800"/>
              <a:buNone/>
            </a:pPr>
            <a:r>
              <a:rPr lang="en-GB">
                <a:solidFill>
                  <a:schemeClr val="accent4"/>
                </a:solidFill>
              </a:rPr>
              <a:t>What stylistic elements of Spielberg's work are similar to Titanium?</a:t>
            </a:r>
            <a:endParaRPr>
              <a:solidFill>
                <a:schemeClr val="accent4"/>
              </a:solidFill>
            </a:endParaRPr>
          </a:p>
          <a:p>
            <a:pPr indent="0" lvl="0" marL="0" rtl="0" algn="ctr">
              <a:lnSpc>
                <a:spcPct val="115000"/>
              </a:lnSpc>
              <a:spcBef>
                <a:spcPts val="1600"/>
              </a:spcBef>
              <a:spcAft>
                <a:spcPts val="1600"/>
              </a:spcAft>
              <a:buSzPts val="1800"/>
              <a:buNone/>
            </a:pPr>
            <a:r>
              <a:rPr lang="en-GB">
                <a:solidFill>
                  <a:schemeClr val="accent4"/>
                </a:solidFill>
              </a:rPr>
              <a:t>Note at least 3 things on your whiteboards to share with the class.</a:t>
            </a:r>
            <a:endParaRPr>
              <a:solidFill>
                <a:schemeClr val="accent4"/>
              </a:solidFill>
            </a:endParaRPr>
          </a:p>
        </p:txBody>
      </p:sp>
      <p:pic>
        <p:nvPicPr>
          <p:cNvPr descr="Classic music video as it happens in the Goonies movie." id="145" name="Google Shape;145;p23" title="Cyndi Lauper - Goonies - Good Enough - HQ">
            <a:hlinkClick r:id="rId3"/>
          </p:cNvPr>
          <p:cNvPicPr preferRelativeResize="0"/>
          <p:nvPr/>
        </p:nvPicPr>
        <p:blipFill rotWithShape="1">
          <a:blip r:embed="rId4">
            <a:alphaModFix/>
          </a:blip>
          <a:srcRect b="0" l="0" r="0" t="0"/>
          <a:stretch/>
        </p:blipFill>
        <p:spPr>
          <a:xfrm>
            <a:off x="836023" y="1909388"/>
            <a:ext cx="3372025" cy="2529000"/>
          </a:xfrm>
          <a:prstGeom prst="rect">
            <a:avLst/>
          </a:prstGeom>
          <a:noFill/>
          <a:ln>
            <a:noFill/>
          </a:ln>
        </p:spPr>
      </p:pic>
      <p:pic>
        <p:nvPicPr>
          <p:cNvPr descr="E.T. The Extra-Terrestrial &#10; &#10;The bike chase scene from the original 1982 theatrical release of E.T., shotguns and all! &#10; &#10;This is from the 2-Disc Widescreen Limited Collector's Edition of  E.T. - The Extra-Terrestrial (2002) which contains the original theatrical release on the bonus DVD." id="146" name="Google Shape;146;p23" title="E.T. Bike Chase Scene (1982 Original)">
            <a:hlinkClick r:id="rId5"/>
          </p:cNvPr>
          <p:cNvPicPr preferRelativeResize="0"/>
          <p:nvPr/>
        </p:nvPicPr>
        <p:blipFill rotWithShape="1">
          <a:blip r:embed="rId6">
            <a:alphaModFix/>
          </a:blip>
          <a:srcRect b="0" l="0" r="0" t="0"/>
          <a:stretch/>
        </p:blipFill>
        <p:spPr>
          <a:xfrm>
            <a:off x="4570276" y="1909388"/>
            <a:ext cx="3372025" cy="252902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24"/>
          <p:cNvSpPr txBox="1"/>
          <p:nvPr>
            <p:ph type="title"/>
          </p:nvPr>
        </p:nvSpPr>
        <p:spPr>
          <a:xfrm>
            <a:off x="311700" y="2307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GB"/>
              <a:t>Why represent Spielbergian suburbia? </a:t>
            </a:r>
            <a:endParaRPr/>
          </a:p>
        </p:txBody>
      </p:sp>
      <p:sp>
        <p:nvSpPr>
          <p:cNvPr id="152" name="Google Shape;152;p24"/>
          <p:cNvSpPr txBox="1"/>
          <p:nvPr>
            <p:ph idx="1" type="body"/>
          </p:nvPr>
        </p:nvSpPr>
        <p:spPr>
          <a:xfrm>
            <a:off x="4610875" y="1152475"/>
            <a:ext cx="4221300" cy="2655600"/>
          </a:xfrm>
          <a:prstGeom prst="rect">
            <a:avLst/>
          </a:prstGeom>
          <a:noFill/>
          <a:ln>
            <a:noFill/>
          </a:ln>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SzPts val="1800"/>
              <a:buChar char="●"/>
            </a:pPr>
            <a:r>
              <a:rPr lang="en-GB"/>
              <a:t>Dichotomous relationship between the familiar image of the family home and that of an unfamiliar presence.</a:t>
            </a:r>
            <a:endParaRPr/>
          </a:p>
          <a:p>
            <a:pPr indent="-342900" lvl="0" marL="457200" rtl="0" algn="l">
              <a:lnSpc>
                <a:spcPct val="115000"/>
              </a:lnSpc>
              <a:spcBef>
                <a:spcPts val="1000"/>
              </a:spcBef>
              <a:spcAft>
                <a:spcPts val="0"/>
              </a:spcAft>
              <a:buSzPts val="1800"/>
              <a:buChar char="●"/>
            </a:pPr>
            <a:r>
              <a:rPr lang="en-GB"/>
              <a:t>It creates suburban disruption</a:t>
            </a:r>
            <a:endParaRPr/>
          </a:p>
          <a:p>
            <a:pPr indent="-342900" lvl="0" marL="457200" rtl="0" algn="l">
              <a:lnSpc>
                <a:spcPct val="115000"/>
              </a:lnSpc>
              <a:spcBef>
                <a:spcPts val="1000"/>
              </a:spcBef>
              <a:spcAft>
                <a:spcPts val="0"/>
              </a:spcAft>
              <a:buSzPts val="1800"/>
              <a:buChar char="●"/>
            </a:pPr>
            <a:r>
              <a:rPr lang="en-GB"/>
              <a:t>The idea of the ‘family home’ being disrupted by something ‘other’. </a:t>
            </a:r>
            <a:endParaRPr/>
          </a:p>
          <a:p>
            <a:pPr indent="0" lvl="0" marL="0" rtl="0" algn="l">
              <a:lnSpc>
                <a:spcPct val="115000"/>
              </a:lnSpc>
              <a:spcBef>
                <a:spcPts val="1000"/>
              </a:spcBef>
              <a:spcAft>
                <a:spcPts val="1000"/>
              </a:spcAft>
              <a:buSzPts val="1800"/>
              <a:buNone/>
            </a:pPr>
            <a:r>
              <a:t/>
            </a:r>
            <a:endParaRPr/>
          </a:p>
        </p:txBody>
      </p:sp>
      <p:pic>
        <p:nvPicPr>
          <p:cNvPr id="153" name="Google Shape;153;p24"/>
          <p:cNvPicPr preferRelativeResize="0"/>
          <p:nvPr/>
        </p:nvPicPr>
        <p:blipFill rotWithShape="1">
          <a:blip r:embed="rId3">
            <a:alphaModFix/>
          </a:blip>
          <a:srcRect b="0" l="0" r="0" t="0"/>
          <a:stretch/>
        </p:blipFill>
        <p:spPr>
          <a:xfrm>
            <a:off x="184450" y="1469103"/>
            <a:ext cx="1752601" cy="1075046"/>
          </a:xfrm>
          <a:prstGeom prst="rect">
            <a:avLst/>
          </a:prstGeom>
          <a:noFill/>
          <a:ln>
            <a:noFill/>
          </a:ln>
        </p:spPr>
      </p:pic>
      <p:pic>
        <p:nvPicPr>
          <p:cNvPr id="154" name="Google Shape;154;p24"/>
          <p:cNvPicPr preferRelativeResize="0"/>
          <p:nvPr/>
        </p:nvPicPr>
        <p:blipFill rotWithShape="1">
          <a:blip r:embed="rId4">
            <a:alphaModFix/>
          </a:blip>
          <a:srcRect b="0" l="0" r="0" t="0"/>
          <a:stretch/>
        </p:blipFill>
        <p:spPr>
          <a:xfrm>
            <a:off x="48422" y="3459300"/>
            <a:ext cx="1888624" cy="1109575"/>
          </a:xfrm>
          <a:prstGeom prst="rect">
            <a:avLst/>
          </a:prstGeom>
          <a:noFill/>
          <a:ln>
            <a:noFill/>
          </a:ln>
        </p:spPr>
      </p:pic>
      <p:pic>
        <p:nvPicPr>
          <p:cNvPr descr=" " id="155" name="Google Shape;155;p24" title="E T  Phone Home   E T   The Extra Terrestrial 4 10 Movie CLIP 1982 HD">
            <a:hlinkClick r:id="rId5"/>
          </p:cNvPr>
          <p:cNvPicPr preferRelativeResize="0"/>
          <p:nvPr/>
        </p:nvPicPr>
        <p:blipFill rotWithShape="1">
          <a:blip r:embed="rId6">
            <a:alphaModFix/>
          </a:blip>
          <a:srcRect b="0" l="0" r="0" t="0"/>
          <a:stretch/>
        </p:blipFill>
        <p:spPr>
          <a:xfrm>
            <a:off x="2089446" y="3232320"/>
            <a:ext cx="2369029" cy="1776772"/>
          </a:xfrm>
          <a:prstGeom prst="rect">
            <a:avLst/>
          </a:prstGeom>
          <a:noFill/>
          <a:ln>
            <a:noFill/>
          </a:ln>
        </p:spPr>
      </p:pic>
      <p:pic>
        <p:nvPicPr>
          <p:cNvPr descr="Close Encounters of the Third Kind movie clips: http://j.mp/1JboAnh&#10;BUY THE MOVIE: http://amzn.to/vv20vP&#10;Don't miss the HOTTEST NEW TRAILERS: http://bit.ly/1u2y6pr&#10;&#10;CLIP DESCRIPTION:&#10;Jillian (Melinda Dillon) and her son Barry (Cary Guffey) are trapped in their home, surrounded by mysterious extraterrestrial lights.&#10;&#10;FILM DESCRIPTION:&#10;Steven Spielberg followed Jaws (1975), his first major box-office success, with this epic science fiction adventure about a disparate group of people who attempt to contact alien intelligence. Roy Neary (Richard Dreyfuss) is an electrical lineman who, while sent out on emergency repairs, witnesses an unidentified flying object, and even has a &quot;sunburn&quot; from its bright lights to prove it. Neary's wife and children are at first skeptical, then concerned, and eventually fearful, as Roy refuses to accept a &quot;logical&quot; explanation for what he saw and is prepared to give up his job, his home, and his family to pursue the &quot;truth&quot; about UFOs. Neary's obsession eventually puts him in contact with others who've had close encounters with alien spacecraft, including Jillian (Melinda Dillon), a single mother whose son disappeared during her UFO experience, and Claude Lacombe (celebrated French filmmaker François Truffaut), a French researcher who believes that we can use a musical language to communicate with alien visitors. Lacombe's theory is put to the test when a band of government researchers and underground UFO enthusiasts (including Neary) join for an exchange with alien visitors near Devil's Tower, Wyoming. In 1980, a &quot;Special Edition&quot; was released. While its primary selling point was the addition of scenes inside the alien spaceship, Spielberg claimed that he also cleaned up some choppy editing in the second act.&#10;&#10;CREDITS:&#10;TM &amp; © Sony (1977)&#10;Cast: Cary Guffey, Melinda Dillon&#10;Director: Steven Spielberg&#10;Producers: Clark L. Paylow, Julia Phillips, Michael Phillips&#10;Screenwriters: Hal Barwood, Jerry Belson, Matthew Robbins, Steven Spielberg, John Hill&#10;&#10;WHO ARE WE?&#10;The MOVIECLIPS channel is the largest collection of licensed movie clips on the web. Here you will find unforgettable moments, scenes and lines from all your favorite films. Made by movie fans, for movie fans.&#10;&#10;SUBSCRIBE TO OUR MOVIE CHANNELS:&#10;MOVIECLIPS: http://bit.ly/1u2yaWd&#10;ComingSoon: http://bit.ly/1DVpgtR&#10;Indie &amp; Film Festivals: http://bit.ly/1wbkfYg&#10;Hero Central: http://bit.ly/1AMUZwv&#10;Extras: http://bit.ly/1u431fr&#10;Classic Trailers: http://bit.ly/1u43jDe&#10;Pop-Up Trailers: http://bit.ly/1z7EtZR&#10;Movie News: http://bit.ly/1C3Ncd2&#10;Movie Games: http://bit.ly/1ygDV13&#10;Fandango: http://bit.ly/1Bl79ye&#10;Fandango FrontRunners: http://bit.ly/1CggQfC&#10;&#10;HIT US UP:&#10;Facebook: http://on.fb.me/1y8M8ax&#10;Twitter: http://bit.ly/1ghOWmt&#10;Pinterest: http://bit.ly/14wL9De&#10;Tumblr: http://bit.ly/1vUwhH7" id="156" name="Google Shape;156;p24" title="The UFOs Surround the House - Close Encounters of the Third Kind (3/8) Movie CLIP (1977) HD">
            <a:hlinkClick r:id="rId7"/>
          </p:cNvPr>
          <p:cNvPicPr preferRelativeResize="0"/>
          <p:nvPr/>
        </p:nvPicPr>
        <p:blipFill rotWithShape="1">
          <a:blip r:embed="rId8">
            <a:alphaModFix/>
          </a:blip>
          <a:srcRect b="0" l="0" r="0" t="0"/>
          <a:stretch/>
        </p:blipFill>
        <p:spPr>
          <a:xfrm>
            <a:off x="2089451" y="1170125"/>
            <a:ext cx="2369024" cy="1776768"/>
          </a:xfrm>
          <a:prstGeom prst="rect">
            <a:avLst/>
          </a:prstGeom>
          <a:noFill/>
          <a:ln>
            <a:noFill/>
          </a:ln>
        </p:spPr>
      </p:pic>
      <p:sp>
        <p:nvSpPr>
          <p:cNvPr id="157" name="Google Shape;157;p24"/>
          <p:cNvSpPr txBox="1"/>
          <p:nvPr/>
        </p:nvSpPr>
        <p:spPr>
          <a:xfrm>
            <a:off x="4805550" y="3989500"/>
            <a:ext cx="3981300" cy="8409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chemeClr val="accent4"/>
                </a:solidFill>
                <a:latin typeface="Arial"/>
                <a:ea typeface="Arial"/>
                <a:cs typeface="Arial"/>
                <a:sym typeface="Arial"/>
              </a:rPr>
              <a:t>How does this relate to Titanium?</a:t>
            </a:r>
            <a:endParaRPr b="0" i="0" sz="2400" u="none" cap="none" strike="noStrike">
              <a:solidFill>
                <a:schemeClr val="accent4"/>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25"/>
          <p:cNvSpPr txBox="1"/>
          <p:nvPr>
            <p:ph type="title"/>
          </p:nvPr>
        </p:nvSpPr>
        <p:spPr>
          <a:xfrm>
            <a:off x="311700" y="1578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GB"/>
              <a:t>Spielberg's representation of the family</a:t>
            </a:r>
            <a:endParaRPr/>
          </a:p>
        </p:txBody>
      </p:sp>
      <p:sp>
        <p:nvSpPr>
          <p:cNvPr id="163" name="Google Shape;163;p25"/>
          <p:cNvSpPr txBox="1"/>
          <p:nvPr>
            <p:ph idx="1" type="body"/>
          </p:nvPr>
        </p:nvSpPr>
        <p:spPr>
          <a:xfrm>
            <a:off x="199325" y="863550"/>
            <a:ext cx="4411800" cy="3416400"/>
          </a:xfrm>
          <a:prstGeom prst="rect">
            <a:avLst/>
          </a:prstGeom>
          <a:noFill/>
          <a:ln>
            <a:noFill/>
          </a:ln>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SzPts val="1800"/>
              <a:buChar char="●"/>
            </a:pPr>
            <a:r>
              <a:rPr lang="en-GB"/>
              <a:t>The nuclear, functional family is often torn apart.</a:t>
            </a:r>
            <a:endParaRPr/>
          </a:p>
          <a:p>
            <a:pPr indent="-342900" lvl="0" marL="457200" rtl="0" algn="l">
              <a:lnSpc>
                <a:spcPct val="115000"/>
              </a:lnSpc>
              <a:spcBef>
                <a:spcPts val="1000"/>
              </a:spcBef>
              <a:spcAft>
                <a:spcPts val="0"/>
              </a:spcAft>
              <a:buSzPts val="1800"/>
              <a:buChar char="●"/>
            </a:pPr>
            <a:r>
              <a:rPr lang="en-GB"/>
              <a:t>Spielberg introduces the supernatural and extraterrestrial into domestic, suburban settings.</a:t>
            </a:r>
            <a:endParaRPr/>
          </a:p>
          <a:p>
            <a:pPr indent="-342900" lvl="0" marL="457200" rtl="0" algn="l">
              <a:lnSpc>
                <a:spcPct val="115000"/>
              </a:lnSpc>
              <a:spcBef>
                <a:spcPts val="1000"/>
              </a:spcBef>
              <a:spcAft>
                <a:spcPts val="0"/>
              </a:spcAft>
              <a:buSzPts val="1800"/>
              <a:buChar char="●"/>
            </a:pPr>
            <a:r>
              <a:rPr lang="en-GB"/>
              <a:t>He comments on family breakdown: absent mothers / fathers and feelings of abandonment.</a:t>
            </a:r>
            <a:endParaRPr/>
          </a:p>
          <a:p>
            <a:pPr indent="-342900" lvl="0" marL="457200" rtl="0" algn="l">
              <a:lnSpc>
                <a:spcPct val="115000"/>
              </a:lnSpc>
              <a:spcBef>
                <a:spcPts val="1000"/>
              </a:spcBef>
              <a:spcAft>
                <a:spcPts val="1000"/>
              </a:spcAft>
              <a:buSzPts val="1800"/>
              <a:buChar char="●"/>
            </a:pPr>
            <a:r>
              <a:rPr lang="en-GB"/>
              <a:t>Children that feel alone and isolated. </a:t>
            </a:r>
            <a:endParaRPr/>
          </a:p>
        </p:txBody>
      </p:sp>
      <p:pic>
        <p:nvPicPr>
          <p:cNvPr id="164" name="Google Shape;164;p25"/>
          <p:cNvPicPr preferRelativeResize="0"/>
          <p:nvPr/>
        </p:nvPicPr>
        <p:blipFill rotWithShape="1">
          <a:blip r:embed="rId3">
            <a:alphaModFix/>
          </a:blip>
          <a:srcRect b="0" l="0" r="0" t="0"/>
          <a:stretch/>
        </p:blipFill>
        <p:spPr>
          <a:xfrm>
            <a:off x="4955844" y="850398"/>
            <a:ext cx="1796132" cy="1200825"/>
          </a:xfrm>
          <a:prstGeom prst="rect">
            <a:avLst/>
          </a:prstGeom>
          <a:noFill/>
          <a:ln>
            <a:noFill/>
          </a:ln>
        </p:spPr>
      </p:pic>
      <p:pic>
        <p:nvPicPr>
          <p:cNvPr id="165" name="Google Shape;165;p25"/>
          <p:cNvPicPr preferRelativeResize="0"/>
          <p:nvPr/>
        </p:nvPicPr>
        <p:blipFill rotWithShape="1">
          <a:blip r:embed="rId4">
            <a:alphaModFix/>
          </a:blip>
          <a:srcRect b="0" l="0" r="0" t="0"/>
          <a:stretch/>
        </p:blipFill>
        <p:spPr>
          <a:xfrm>
            <a:off x="5663025" y="2171050"/>
            <a:ext cx="2192851" cy="925950"/>
          </a:xfrm>
          <a:prstGeom prst="rect">
            <a:avLst/>
          </a:prstGeom>
          <a:noFill/>
          <a:ln>
            <a:noFill/>
          </a:ln>
        </p:spPr>
      </p:pic>
      <p:pic>
        <p:nvPicPr>
          <p:cNvPr id="166" name="Google Shape;166;p25"/>
          <p:cNvPicPr preferRelativeResize="0"/>
          <p:nvPr/>
        </p:nvPicPr>
        <p:blipFill rotWithShape="1">
          <a:blip r:embed="rId5">
            <a:alphaModFix/>
          </a:blip>
          <a:srcRect b="0" l="0" r="0" t="0"/>
          <a:stretch/>
        </p:blipFill>
        <p:spPr>
          <a:xfrm>
            <a:off x="6800550" y="850400"/>
            <a:ext cx="2132600" cy="1200822"/>
          </a:xfrm>
          <a:prstGeom prst="rect">
            <a:avLst/>
          </a:prstGeom>
          <a:noFill/>
          <a:ln>
            <a:noFill/>
          </a:ln>
        </p:spPr>
      </p:pic>
      <p:pic>
        <p:nvPicPr>
          <p:cNvPr id="167" name="Google Shape;167;p25"/>
          <p:cNvPicPr preferRelativeResize="0"/>
          <p:nvPr/>
        </p:nvPicPr>
        <p:blipFill rotWithShape="1">
          <a:blip r:embed="rId6">
            <a:alphaModFix/>
          </a:blip>
          <a:srcRect b="0" l="0" r="0" t="0"/>
          <a:stretch/>
        </p:blipFill>
        <p:spPr>
          <a:xfrm>
            <a:off x="5431975" y="3216825"/>
            <a:ext cx="2731950" cy="1544150"/>
          </a:xfrm>
          <a:prstGeom prst="rect">
            <a:avLst/>
          </a:prstGeom>
          <a:noFill/>
          <a:ln>
            <a:noFill/>
          </a:ln>
        </p:spPr>
      </p:pic>
      <p:sp>
        <p:nvSpPr>
          <p:cNvPr id="168" name="Google Shape;168;p25"/>
          <p:cNvSpPr txBox="1"/>
          <p:nvPr/>
        </p:nvSpPr>
        <p:spPr>
          <a:xfrm>
            <a:off x="-90700" y="4458175"/>
            <a:ext cx="5465100" cy="3708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chemeClr val="accent4"/>
                </a:solidFill>
                <a:latin typeface="Arial"/>
                <a:ea typeface="Arial"/>
                <a:cs typeface="Arial"/>
                <a:sym typeface="Arial"/>
              </a:rPr>
              <a:t>How does this relate to Titanium? </a:t>
            </a:r>
            <a:endParaRPr b="0" i="0" sz="2400" u="none" cap="none" strike="noStrike">
              <a:solidFill>
                <a:schemeClr val="accent4"/>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26"/>
          <p:cNvSpPr txBox="1"/>
          <p:nvPr>
            <p:ph type="title"/>
          </p:nvPr>
        </p:nvSpPr>
        <p:spPr>
          <a:xfrm>
            <a:off x="311700" y="445025"/>
            <a:ext cx="8520600" cy="8775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GB" sz="2400">
                <a:solidFill>
                  <a:srgbClr val="999999"/>
                </a:solidFill>
              </a:rPr>
              <a:t>Ryan Lee (actor) from Super 8 (2011) (produced by Steven Spielberg)</a:t>
            </a:r>
            <a:endParaRPr sz="2400">
              <a:solidFill>
                <a:srgbClr val="999999"/>
              </a:solidFill>
            </a:endParaRPr>
          </a:p>
          <a:p>
            <a:pPr indent="0" lvl="0" marL="0" rtl="0" algn="l">
              <a:lnSpc>
                <a:spcPct val="100000"/>
              </a:lnSpc>
              <a:spcBef>
                <a:spcPts val="0"/>
              </a:spcBef>
              <a:spcAft>
                <a:spcPts val="0"/>
              </a:spcAft>
              <a:buSzPts val="2800"/>
              <a:buNone/>
            </a:pPr>
            <a:r>
              <a:t/>
            </a:r>
            <a:endParaRPr/>
          </a:p>
        </p:txBody>
      </p:sp>
      <p:sp>
        <p:nvSpPr>
          <p:cNvPr id="174" name="Google Shape;174;p26"/>
          <p:cNvSpPr txBox="1"/>
          <p:nvPr>
            <p:ph idx="1" type="body"/>
          </p:nvPr>
        </p:nvSpPr>
        <p:spPr>
          <a:xfrm>
            <a:off x="311700" y="1382675"/>
            <a:ext cx="8520600" cy="29553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SzPts val="1800"/>
              <a:buNone/>
            </a:pPr>
            <a:r>
              <a:rPr lang="en-GB" sz="1400">
                <a:solidFill>
                  <a:srgbClr val="B7B7B7"/>
                </a:solidFill>
                <a:latin typeface="Verdana"/>
                <a:ea typeface="Verdana"/>
                <a:cs typeface="Verdana"/>
                <a:sym typeface="Verdana"/>
              </a:rPr>
              <a:t>During the summer of 1979, a group of friends witness a train crash and investigate subsequent unexplained events in their small town.</a:t>
            </a:r>
            <a:endParaRPr sz="1400">
              <a:solidFill>
                <a:srgbClr val="B7B7B7"/>
              </a:solidFill>
            </a:endParaRPr>
          </a:p>
        </p:txBody>
      </p:sp>
      <p:pic>
        <p:nvPicPr>
          <p:cNvPr descr="Trailer &#10;Genre: sci-fi / action&#10;Regie / directed by: JJ Abrams ( Star Trek , Mission Impossible , LOST )&#10;Darsteller / cast: Elle Fanning , Kyle Chandler , Amanda Michalka , Noah Emmerich , Gabriel Basso&#10;&#10;Kinostart Deutschland: 4. August 2011&#10;Kinostart USA: June 10th, 2011&#10;offizielle Filmsite: http://www.super8-movie.com/&#10;&#10;&#10;Verwendung mit freundlicher Genehmigung von Paramount Pictures&#10;used with authorization" id="175" name="Google Shape;175;p26" title="Super 8 | OFFICIAL full trailer US (2011) J.J. Abrams">
            <a:hlinkClick r:id="rId3"/>
          </p:cNvPr>
          <p:cNvPicPr preferRelativeResize="0"/>
          <p:nvPr/>
        </p:nvPicPr>
        <p:blipFill rotWithShape="1">
          <a:blip r:embed="rId4">
            <a:alphaModFix/>
          </a:blip>
          <a:srcRect b="0" l="0" r="0" t="0"/>
          <a:stretch/>
        </p:blipFill>
        <p:spPr>
          <a:xfrm>
            <a:off x="983150" y="2237613"/>
            <a:ext cx="3583825" cy="2687875"/>
          </a:xfrm>
          <a:prstGeom prst="rect">
            <a:avLst/>
          </a:prstGeom>
          <a:noFill/>
          <a:ln>
            <a:noFill/>
          </a:ln>
        </p:spPr>
      </p:pic>
      <p:sp>
        <p:nvSpPr>
          <p:cNvPr id="176" name="Google Shape;176;p26"/>
          <p:cNvSpPr txBox="1"/>
          <p:nvPr/>
        </p:nvSpPr>
        <p:spPr>
          <a:xfrm>
            <a:off x="4805525" y="3124025"/>
            <a:ext cx="3583800" cy="5769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0" i="0" lang="en-GB" sz="1800" u="none" cap="none" strike="noStrike">
                <a:solidFill>
                  <a:schemeClr val="accent4"/>
                </a:solidFill>
                <a:latin typeface="Arial"/>
                <a:ea typeface="Arial"/>
                <a:cs typeface="Arial"/>
                <a:sym typeface="Arial"/>
              </a:rPr>
              <a:t>Why use Ryan Lee in the video?</a:t>
            </a:r>
            <a:endParaRPr b="0" i="0" sz="1800" u="none" cap="none" strike="noStrike">
              <a:solidFill>
                <a:schemeClr val="accent4"/>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27"/>
          <p:cNvSpPr txBox="1"/>
          <p:nvPr>
            <p:ph type="title"/>
          </p:nvPr>
        </p:nvSpPr>
        <p:spPr>
          <a:xfrm>
            <a:off x="311700" y="131800"/>
            <a:ext cx="85206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GB"/>
              <a:t>Offering a commentary on nostalgia?</a:t>
            </a:r>
            <a:endParaRPr/>
          </a:p>
        </p:txBody>
      </p:sp>
      <p:sp>
        <p:nvSpPr>
          <p:cNvPr id="182" name="Google Shape;182;p27"/>
          <p:cNvSpPr txBox="1"/>
          <p:nvPr>
            <p:ph idx="1" type="body"/>
          </p:nvPr>
        </p:nvSpPr>
        <p:spPr>
          <a:xfrm>
            <a:off x="311700" y="786950"/>
            <a:ext cx="8520600" cy="34164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SzPts val="1800"/>
              <a:buNone/>
            </a:pPr>
            <a:r>
              <a:rPr lang="en-GB">
                <a:solidFill>
                  <a:schemeClr val="accent4"/>
                </a:solidFill>
              </a:rPr>
              <a:t>A lot of contemporary media texts offer references to the 1980’s…….why?</a:t>
            </a:r>
            <a:endParaRPr>
              <a:solidFill>
                <a:schemeClr val="accent4"/>
              </a:solidFill>
            </a:endParaRPr>
          </a:p>
          <a:p>
            <a:pPr indent="0" lvl="0" marL="0" rtl="0" algn="ctr">
              <a:lnSpc>
                <a:spcPct val="115000"/>
              </a:lnSpc>
              <a:spcBef>
                <a:spcPts val="1600"/>
              </a:spcBef>
              <a:spcAft>
                <a:spcPts val="0"/>
              </a:spcAft>
              <a:buSzPts val="1800"/>
              <a:buNone/>
            </a:pPr>
            <a:r>
              <a:rPr lang="en-GB" sz="1200">
                <a:solidFill>
                  <a:schemeClr val="accent2"/>
                </a:solidFill>
              </a:rPr>
              <a:t>“Ah, the good old days. Remember those? That's the time when just about everything was better than it is today: music, movies, food, the environment, people, culture, life generally. We didn't have the imminent destruction of the planet looming over our heads, caused by the excesses of modern living. We didn't have to worry about greedy corporations poisoning our food supply, hoarding all our wealth, and dumbing down our culture. Government was kinder and gentler, with leaders that we respected and admired. Family values weren't under constant threat, as they are today. People led happier lives, untainted by the decay brought on by today's societal ills.” (the armchair skeptic .com)</a:t>
            </a:r>
            <a:endParaRPr sz="1200">
              <a:solidFill>
                <a:schemeClr val="accent2"/>
              </a:solidFill>
            </a:endParaRPr>
          </a:p>
          <a:p>
            <a:pPr indent="0" lvl="0" marL="0" rtl="0" algn="ctr">
              <a:lnSpc>
                <a:spcPct val="115000"/>
              </a:lnSpc>
              <a:spcBef>
                <a:spcPts val="1600"/>
              </a:spcBef>
              <a:spcAft>
                <a:spcPts val="0"/>
              </a:spcAft>
              <a:buSzPts val="1800"/>
              <a:buNone/>
            </a:pPr>
            <a:r>
              <a:rPr lang="en-GB" sz="1600">
                <a:solidFill>
                  <a:schemeClr val="accent4"/>
                </a:solidFill>
              </a:rPr>
              <a:t>Armchair nostalgia - making the 1980’s seem idealistic for people who didn’t live through it - for millennials. A time before social media and digital technologies dominated the landscape. </a:t>
            </a:r>
            <a:endParaRPr sz="1600">
              <a:solidFill>
                <a:schemeClr val="accent4"/>
              </a:solidFill>
            </a:endParaRPr>
          </a:p>
          <a:p>
            <a:pPr indent="0" lvl="0" marL="0" rtl="0" algn="l">
              <a:lnSpc>
                <a:spcPct val="115000"/>
              </a:lnSpc>
              <a:spcBef>
                <a:spcPts val="1600"/>
              </a:spcBef>
              <a:spcAft>
                <a:spcPts val="1600"/>
              </a:spcAft>
              <a:buSzPts val="1800"/>
              <a:buNone/>
            </a:pPr>
            <a:r>
              <a:t/>
            </a:r>
            <a:endParaRPr sz="1200">
              <a:solidFill>
                <a:schemeClr val="accent2"/>
              </a:solidFill>
            </a:endParaRPr>
          </a:p>
        </p:txBody>
      </p:sp>
      <p:sp>
        <p:nvSpPr>
          <p:cNvPr id="183" name="Google Shape;183;p27"/>
          <p:cNvSpPr txBox="1"/>
          <p:nvPr/>
        </p:nvSpPr>
        <p:spPr>
          <a:xfrm>
            <a:off x="225100" y="3486700"/>
            <a:ext cx="8520600" cy="9150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chemeClr val="accent2"/>
                </a:solidFill>
                <a:latin typeface="Arial"/>
                <a:ea typeface="Arial"/>
                <a:cs typeface="Arial"/>
                <a:sym typeface="Arial"/>
              </a:rPr>
              <a:t>What is the video suggesting about nostalgia? Is it trying to romanticse the 1980’s or it is suggesting we should be skeptical of nostalgia? How does the homage to Spielberg fit with this?</a:t>
            </a:r>
            <a:endParaRPr b="0" i="0" sz="2400" u="none" cap="none" strike="noStrike">
              <a:solidFill>
                <a:schemeClr val="accent2"/>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28"/>
          <p:cNvSpPr txBox="1"/>
          <p:nvPr>
            <p:ph idx="1" type="body"/>
          </p:nvPr>
        </p:nvSpPr>
        <p:spPr>
          <a:xfrm>
            <a:off x="428250" y="1691150"/>
            <a:ext cx="8520600" cy="23199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SzPts val="1800"/>
              <a:buNone/>
            </a:pPr>
            <a:r>
              <a:rPr lang="en-GB" sz="2400"/>
              <a:t>How does </a:t>
            </a:r>
            <a:r>
              <a:rPr lang="en-GB" sz="2400" u="sng"/>
              <a:t>Titanium </a:t>
            </a:r>
            <a:r>
              <a:rPr lang="en-GB" sz="2400"/>
              <a:t>offer a cinephiliac recreation of Spielbergian 80s America? Refer to the stylistic and thematic.</a:t>
            </a:r>
            <a:endParaRPr sz="2400"/>
          </a:p>
          <a:p>
            <a:pPr indent="0" lvl="0" marL="0" rtl="0" algn="ctr">
              <a:lnSpc>
                <a:spcPct val="115000"/>
              </a:lnSpc>
              <a:spcBef>
                <a:spcPts val="1600"/>
              </a:spcBef>
              <a:spcAft>
                <a:spcPts val="0"/>
              </a:spcAft>
              <a:buSzPts val="1800"/>
              <a:buNone/>
            </a:pPr>
            <a:r>
              <a:rPr lang="en-GB"/>
              <a:t>Pick out key shots and aspects of the camerawork and mise-en-scene to support your points.  </a:t>
            </a:r>
            <a:endParaRPr/>
          </a:p>
          <a:p>
            <a:pPr indent="0" lvl="0" marL="0" rtl="0" algn="ctr">
              <a:lnSpc>
                <a:spcPct val="115000"/>
              </a:lnSpc>
              <a:spcBef>
                <a:spcPts val="1600"/>
              </a:spcBef>
              <a:spcAft>
                <a:spcPts val="1600"/>
              </a:spcAft>
              <a:buSzPts val="1800"/>
              <a:buNone/>
            </a:pPr>
            <a:r>
              <a:rPr lang="en-GB"/>
              <a:t>Can you find similar shots from some of his 1980s films? </a:t>
            </a:r>
            <a:endParaRPr/>
          </a:p>
        </p:txBody>
      </p:sp>
      <p:sp>
        <p:nvSpPr>
          <p:cNvPr id="189" name="Google Shape;189;p28"/>
          <p:cNvSpPr txBox="1"/>
          <p:nvPr/>
        </p:nvSpPr>
        <p:spPr>
          <a:xfrm>
            <a:off x="270275" y="425900"/>
            <a:ext cx="704400" cy="1163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6000"/>
              <a:buFont typeface="Arial"/>
              <a:buNone/>
            </a:pPr>
            <a:r>
              <a:t/>
            </a:r>
            <a:endParaRPr b="0" i="0" sz="6000" u="none" cap="none" strike="noStrike">
              <a:solidFill>
                <a:srgbClr val="980000"/>
              </a:solidFill>
              <a:latin typeface="Arial"/>
              <a:ea typeface="Arial"/>
              <a:cs typeface="Arial"/>
              <a:sym typeface="Arial"/>
            </a:endParaRPr>
          </a:p>
        </p:txBody>
      </p:sp>
      <p:sp>
        <p:nvSpPr>
          <p:cNvPr id="190" name="Google Shape;190;p28"/>
          <p:cNvSpPr txBox="1"/>
          <p:nvPr/>
        </p:nvSpPr>
        <p:spPr>
          <a:xfrm>
            <a:off x="3786375" y="467100"/>
            <a:ext cx="1884600" cy="1163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6000"/>
              <a:buFont typeface="Arial"/>
              <a:buNone/>
            </a:pPr>
            <a:r>
              <a:rPr b="0" i="0" lang="en-GB" sz="6000" u="none" cap="none" strike="noStrike">
                <a:solidFill>
                  <a:schemeClr val="accent4"/>
                </a:solidFill>
                <a:latin typeface="Arial"/>
                <a:ea typeface="Arial"/>
                <a:cs typeface="Arial"/>
                <a:sym typeface="Arial"/>
              </a:rPr>
              <a:t>Task</a:t>
            </a:r>
            <a:endParaRPr b="0" i="0" sz="6000" u="none" cap="none" strike="noStrike">
              <a:solidFill>
                <a:schemeClr val="accent4"/>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