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6" r:id="rId4"/>
    <p:sldMasterId id="214748367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7" name="Google Shape;36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1" name="Google Shape;39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3" name="Google Shape;423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5" name="Google Shape;455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85346" y="457200"/>
            <a:ext cx="7765500" cy="9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  <a:defRPr b="1" i="0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685346" y="156623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23850" lvl="0" marL="457200" marR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75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48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845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8575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8575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8575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8575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8575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4630052" y="1566239"/>
            <a:ext cx="38208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23850" lvl="0" marL="457200" marR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75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48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845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8575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8575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8575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8575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8575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1196452" y="841772"/>
            <a:ext cx="67512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man Old Style"/>
              <a:buNone/>
              <a:defRPr b="1" i="0" sz="3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1196452" y="2701528"/>
            <a:ext cx="67512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685346" y="457200"/>
            <a:ext cx="7765500" cy="9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  <a:defRPr b="1" i="0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685346" y="1572048"/>
            <a:ext cx="7765500" cy="27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23850" lvl="0" marL="457200" marR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75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48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845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8575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8575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8575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8575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8575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74" name="Google Shape;74;p16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921933" y="492919"/>
            <a:ext cx="73002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  <a:defRPr b="1" i="0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921933" y="2701528"/>
            <a:ext cx="73002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85346" y="457200"/>
            <a:ext cx="77655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  <a:defRPr b="1" i="0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856353" y="1566240"/>
            <a:ext cx="3659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85346" y="2184174"/>
            <a:ext cx="3830400" cy="21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23850" lvl="0" marL="457200" marR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75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48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845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8575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8575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8575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8575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8575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801502" y="1566240"/>
            <a:ext cx="3649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29150" y="2184174"/>
            <a:ext cx="3821700" cy="21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23850" lvl="0" marL="457200" marR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75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48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845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8575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8575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8575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8575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8575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85346" y="457200"/>
            <a:ext cx="7765500" cy="9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  <a:defRPr b="1" i="0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87921" y="457200"/>
            <a:ext cx="2949000" cy="17718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Bookman Old Style"/>
              <a:buNone/>
              <a:defRPr b="1" i="0" sz="21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08548" y="457200"/>
            <a:ext cx="46422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indent="-323850" lvl="0" marL="457200" marR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75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48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845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8575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8575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8575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8575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8575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87921" y="2228850"/>
            <a:ext cx="2949000" cy="21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87920" y="457200"/>
            <a:ext cx="4447500" cy="17718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kman Old Style"/>
              <a:buNone/>
              <a:defRPr b="1" i="0" sz="24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5568603" y="569161"/>
            <a:ext cx="2441400" cy="3662400"/>
          </a:xfrm>
          <a:prstGeom prst="rect">
            <a:avLst/>
          </a:prstGeom>
          <a:noFill/>
          <a:ln cap="sq" cmpd="sng" w="1905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  <p:txBody>
          <a:bodyPr anchorCtr="0" anchor="t" bIns="68575" lIns="68575" spcFirstLastPara="1" rIns="68575" wrap="square" tIns="68575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85346" y="2228850"/>
            <a:ext cx="4451100" cy="21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85354" y="3217029"/>
            <a:ext cx="7775700" cy="6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Bookman Old Style"/>
              <a:buNone/>
              <a:defRPr b="1" i="0" sz="21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15" name="Google Shape;115;p23"/>
          <p:cNvSpPr/>
          <p:nvPr>
            <p:ph idx="2" type="pic"/>
          </p:nvPr>
        </p:nvSpPr>
        <p:spPr>
          <a:xfrm>
            <a:off x="685354" y="465991"/>
            <a:ext cx="7775700" cy="2535000"/>
          </a:xfrm>
          <a:prstGeom prst="rect">
            <a:avLst/>
          </a:prstGeom>
          <a:noFill/>
          <a:ln cap="sq" cmpd="sng" w="1905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  <p:txBody>
          <a:bodyPr anchorCtr="0" anchor="t" bIns="68575" lIns="68575" spcFirstLastPara="1" rIns="68575" wrap="square" tIns="68575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" type="body"/>
          </p:nvPr>
        </p:nvSpPr>
        <p:spPr>
          <a:xfrm>
            <a:off x="685346" y="3831546"/>
            <a:ext cx="77745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9" name="Google Shape;119;p23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685346" y="457200"/>
            <a:ext cx="7765500" cy="25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kman Old Style"/>
              <a:buNone/>
              <a:defRPr b="1" i="0" sz="24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22" name="Google Shape;122;p24"/>
          <p:cNvSpPr txBox="1"/>
          <p:nvPr>
            <p:ph idx="1" type="body"/>
          </p:nvPr>
        </p:nvSpPr>
        <p:spPr>
          <a:xfrm>
            <a:off x="685346" y="3153615"/>
            <a:ext cx="7765500" cy="119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24" name="Google Shape;124;p24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type="title"/>
          </p:nvPr>
        </p:nvSpPr>
        <p:spPr>
          <a:xfrm>
            <a:off x="1084659" y="457200"/>
            <a:ext cx="6977100" cy="22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kman Old Style"/>
              <a:buNone/>
              <a:defRPr b="1" i="0" sz="24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28" name="Google Shape;128;p25"/>
          <p:cNvSpPr txBox="1"/>
          <p:nvPr>
            <p:ph idx="1" type="body"/>
          </p:nvPr>
        </p:nvSpPr>
        <p:spPr>
          <a:xfrm>
            <a:off x="1290483" y="2707524"/>
            <a:ext cx="6564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2" type="body"/>
          </p:nvPr>
        </p:nvSpPr>
        <p:spPr>
          <a:xfrm>
            <a:off x="685346" y="3153616"/>
            <a:ext cx="7765500" cy="11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0" name="Google Shape;130;p25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1" name="Google Shape;131;p25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2" name="Google Shape;132;p25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3" name="Google Shape;133;p25"/>
          <p:cNvSpPr txBox="1"/>
          <p:nvPr/>
        </p:nvSpPr>
        <p:spPr>
          <a:xfrm>
            <a:off x="627459" y="551431"/>
            <a:ext cx="457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ockwell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“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5"/>
          <p:cNvSpPr txBox="1"/>
          <p:nvPr/>
        </p:nvSpPr>
        <p:spPr>
          <a:xfrm>
            <a:off x="7993467" y="2229070"/>
            <a:ext cx="457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ockwell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”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type="title"/>
          </p:nvPr>
        </p:nvSpPr>
        <p:spPr>
          <a:xfrm>
            <a:off x="685354" y="1595206"/>
            <a:ext cx="7766400" cy="18840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ookman Old Style"/>
              <a:buNone/>
              <a:defRPr b="1" i="0" sz="24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37" name="Google Shape;137;p26"/>
          <p:cNvSpPr txBox="1"/>
          <p:nvPr>
            <p:ph idx="1" type="body"/>
          </p:nvPr>
        </p:nvSpPr>
        <p:spPr>
          <a:xfrm>
            <a:off x="685346" y="3487917"/>
            <a:ext cx="77655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8" name="Google Shape;138;p26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9" name="Google Shape;139;p26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40" name="Google Shape;140;p26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685346" y="457200"/>
            <a:ext cx="77655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  <a:defRPr b="1" i="0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685346" y="1566239"/>
            <a:ext cx="24744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44" name="Google Shape;144;p27"/>
          <p:cNvSpPr txBox="1"/>
          <p:nvPr>
            <p:ph idx="2" type="body"/>
          </p:nvPr>
        </p:nvSpPr>
        <p:spPr>
          <a:xfrm>
            <a:off x="685346" y="2183718"/>
            <a:ext cx="2474400" cy="21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45" name="Google Shape;145;p27"/>
          <p:cNvSpPr txBox="1"/>
          <p:nvPr>
            <p:ph idx="3" type="body"/>
          </p:nvPr>
        </p:nvSpPr>
        <p:spPr>
          <a:xfrm>
            <a:off x="3333659" y="1566240"/>
            <a:ext cx="24738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46" name="Google Shape;146;p27"/>
          <p:cNvSpPr txBox="1"/>
          <p:nvPr>
            <p:ph idx="4" type="body"/>
          </p:nvPr>
        </p:nvSpPr>
        <p:spPr>
          <a:xfrm>
            <a:off x="3333659" y="2183718"/>
            <a:ext cx="2474700" cy="21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47" name="Google Shape;147;p27"/>
          <p:cNvSpPr txBox="1"/>
          <p:nvPr>
            <p:ph idx="5" type="body"/>
          </p:nvPr>
        </p:nvSpPr>
        <p:spPr>
          <a:xfrm>
            <a:off x="5979973" y="1566240"/>
            <a:ext cx="24684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48" name="Google Shape;148;p27"/>
          <p:cNvSpPr txBox="1"/>
          <p:nvPr>
            <p:ph idx="6" type="body"/>
          </p:nvPr>
        </p:nvSpPr>
        <p:spPr>
          <a:xfrm>
            <a:off x="5982260" y="2183718"/>
            <a:ext cx="2468400" cy="21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49" name="Google Shape;149;p27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50" name="Google Shape;150;p27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51" name="Google Shape;151;p27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title"/>
          </p:nvPr>
        </p:nvSpPr>
        <p:spPr>
          <a:xfrm>
            <a:off x="685346" y="457200"/>
            <a:ext cx="77655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  <a:defRPr b="1" i="0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54" name="Google Shape;154;p28"/>
          <p:cNvSpPr txBox="1"/>
          <p:nvPr>
            <p:ph idx="1" type="body"/>
          </p:nvPr>
        </p:nvSpPr>
        <p:spPr>
          <a:xfrm>
            <a:off x="685346" y="3146924"/>
            <a:ext cx="24744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55" name="Google Shape;155;p28"/>
          <p:cNvSpPr/>
          <p:nvPr>
            <p:ph idx="2" type="pic"/>
          </p:nvPr>
        </p:nvSpPr>
        <p:spPr>
          <a:xfrm>
            <a:off x="819015" y="1724240"/>
            <a:ext cx="2205000" cy="1143000"/>
          </a:xfrm>
          <a:prstGeom prst="roundRect">
            <a:avLst>
              <a:gd fmla="val 0" name="adj"/>
            </a:avLst>
          </a:prstGeom>
          <a:noFill/>
          <a:ln cap="sq" cmpd="sng" w="146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  <p:txBody>
          <a:bodyPr anchorCtr="0" anchor="t" bIns="68575" lIns="68575" spcFirstLastPara="1" rIns="68575" wrap="square" tIns="68575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56" name="Google Shape;156;p28"/>
          <p:cNvSpPr txBox="1"/>
          <p:nvPr>
            <p:ph idx="3" type="body"/>
          </p:nvPr>
        </p:nvSpPr>
        <p:spPr>
          <a:xfrm>
            <a:off x="685346" y="3579121"/>
            <a:ext cx="24744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57" name="Google Shape;157;p28"/>
          <p:cNvSpPr txBox="1"/>
          <p:nvPr>
            <p:ph idx="4" type="body"/>
          </p:nvPr>
        </p:nvSpPr>
        <p:spPr>
          <a:xfrm>
            <a:off x="3332026" y="3146924"/>
            <a:ext cx="24744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58" name="Google Shape;158;p28"/>
          <p:cNvSpPr/>
          <p:nvPr>
            <p:ph idx="5" type="pic"/>
          </p:nvPr>
        </p:nvSpPr>
        <p:spPr>
          <a:xfrm>
            <a:off x="3426747" y="1724240"/>
            <a:ext cx="2197800" cy="1143000"/>
          </a:xfrm>
          <a:prstGeom prst="roundRect">
            <a:avLst>
              <a:gd fmla="val 0" name="adj"/>
            </a:avLst>
          </a:prstGeom>
          <a:noFill/>
          <a:ln cap="sq" cmpd="sng" w="146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  <p:txBody>
          <a:bodyPr anchorCtr="0" anchor="t" bIns="68575" lIns="68575" spcFirstLastPara="1" rIns="68575" wrap="square" tIns="68575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59" name="Google Shape;159;p28"/>
          <p:cNvSpPr txBox="1"/>
          <p:nvPr>
            <p:ph idx="6" type="body"/>
          </p:nvPr>
        </p:nvSpPr>
        <p:spPr>
          <a:xfrm>
            <a:off x="3331011" y="3579120"/>
            <a:ext cx="24753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60" name="Google Shape;160;p28"/>
          <p:cNvSpPr txBox="1"/>
          <p:nvPr>
            <p:ph idx="7" type="body"/>
          </p:nvPr>
        </p:nvSpPr>
        <p:spPr>
          <a:xfrm>
            <a:off x="5980067" y="3146924"/>
            <a:ext cx="24675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61" name="Google Shape;161;p28"/>
          <p:cNvSpPr/>
          <p:nvPr>
            <p:ph idx="8" type="pic"/>
          </p:nvPr>
        </p:nvSpPr>
        <p:spPr>
          <a:xfrm>
            <a:off x="6114602" y="1724240"/>
            <a:ext cx="2199000" cy="1143000"/>
          </a:xfrm>
          <a:prstGeom prst="roundRect">
            <a:avLst>
              <a:gd fmla="val 0" name="adj"/>
            </a:avLst>
          </a:prstGeom>
          <a:noFill/>
          <a:ln cap="sq" cmpd="sng" w="146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  <p:txBody>
          <a:bodyPr anchorCtr="0" anchor="t" bIns="68575" lIns="68575" spcFirstLastPara="1" rIns="68575" wrap="square" tIns="68575">
            <a:noAutofit/>
          </a:bodyPr>
          <a:lstStyle>
            <a:lvl1pPr lvl="0" marR="0" rtl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62" name="Google Shape;162;p28"/>
          <p:cNvSpPr txBox="1"/>
          <p:nvPr>
            <p:ph idx="9" type="body"/>
          </p:nvPr>
        </p:nvSpPr>
        <p:spPr>
          <a:xfrm>
            <a:off x="5979973" y="3579121"/>
            <a:ext cx="24708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28600" lvl="0" marL="457200" marR="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2286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2286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2860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2860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2860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2860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2860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2860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63" name="Google Shape;163;p28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64" name="Google Shape;164;p28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65" name="Google Shape;165;p28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/>
          <p:nvPr>
            <p:ph type="title"/>
          </p:nvPr>
        </p:nvSpPr>
        <p:spPr>
          <a:xfrm>
            <a:off x="685346" y="457200"/>
            <a:ext cx="7765500" cy="9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  <a:defRPr b="1" i="0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68" name="Google Shape;168;p29"/>
          <p:cNvSpPr txBox="1"/>
          <p:nvPr>
            <p:ph idx="1" type="body"/>
          </p:nvPr>
        </p:nvSpPr>
        <p:spPr>
          <a:xfrm rot="5400000">
            <a:off x="3182218" y="-925002"/>
            <a:ext cx="2771400" cy="77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23850" lvl="0" marL="457200" marR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75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48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845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8575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8575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8575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8575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8575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69" name="Google Shape;169;p29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70" name="Google Shape;170;p29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71" name="Google Shape;171;p29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 rot="5400000">
            <a:off x="5554018" y="1446749"/>
            <a:ext cx="3886200" cy="19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  <a:defRPr b="1" i="0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74" name="Google Shape;174;p30"/>
          <p:cNvSpPr txBox="1"/>
          <p:nvPr>
            <p:ph idx="1" type="body"/>
          </p:nvPr>
        </p:nvSpPr>
        <p:spPr>
          <a:xfrm rot="5400000">
            <a:off x="1614224" y="-471751"/>
            <a:ext cx="3886200" cy="57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23850" lvl="0" marL="457200" marR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7500" lvl="1" marL="914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4800" lvl="2" marL="1371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8450" lvl="3" marL="1828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85750" lvl="4" marL="22860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85750" lvl="5" marL="27432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85750" lvl="6" marL="32004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85750" lvl="7" marL="36576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85750" lvl="8" marL="4114800" marR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75" name="Google Shape;175;p30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76" name="Google Shape;176;p30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77" name="Google Shape;177;p30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15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85346" y="457200"/>
            <a:ext cx="7765500" cy="9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  <a:defRPr b="1" i="0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85346" y="1572048"/>
            <a:ext cx="7765500" cy="27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23850" lvl="0" marL="4572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7500" lvl="1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4800" lvl="2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8450" lvl="3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85750" lvl="4" marL="22860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85750" lvl="5" marL="2743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85750" lvl="6" marL="3200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85750" lvl="7" marL="3657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85750" lvl="8" marL="4114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5759052" y="441245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685346" y="4412456"/>
            <a:ext cx="5004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7885508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/>
          <p:nvPr>
            <p:ph type="ctrTitle"/>
          </p:nvPr>
        </p:nvSpPr>
        <p:spPr>
          <a:xfrm>
            <a:off x="311700" y="286625"/>
            <a:ext cx="8520600" cy="17844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/>
              <a:t>Representation through Media Language</a:t>
            </a:r>
            <a:endParaRPr/>
          </a:p>
        </p:txBody>
      </p:sp>
      <p:sp>
        <p:nvSpPr>
          <p:cNvPr id="183" name="Google Shape;183;p31"/>
          <p:cNvSpPr txBox="1"/>
          <p:nvPr>
            <p:ph idx="1" type="subTitle"/>
          </p:nvPr>
        </p:nvSpPr>
        <p:spPr>
          <a:xfrm>
            <a:off x="311700" y="2175450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sz="3000">
                <a:solidFill>
                  <a:schemeClr val="dk1"/>
                </a:solidFill>
              </a:rPr>
              <a:t>Look at the following images - analyse how representation is constructed. Focus particularly on the camera shot and angle and mise-en-scene (everything in frame) that gives us clues about how audiences should read the text.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Annotate to highlight representations</a:t>
            </a:r>
            <a:endParaRPr/>
          </a:p>
        </p:txBody>
      </p:sp>
      <p:pic>
        <p:nvPicPr>
          <p:cNvPr id="189" name="Google Shape;18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2114" y="539137"/>
            <a:ext cx="3136374" cy="46430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0" name="Google Shape;190;p32"/>
          <p:cNvCxnSpPr/>
          <p:nvPr/>
        </p:nvCxnSpPr>
        <p:spPr>
          <a:xfrm flipH="1" rot="10800000">
            <a:off x="5022325" y="849650"/>
            <a:ext cx="2015100" cy="111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1" name="Google Shape;191;p32"/>
          <p:cNvCxnSpPr/>
          <p:nvPr/>
        </p:nvCxnSpPr>
        <p:spPr>
          <a:xfrm rot="10800000">
            <a:off x="580200" y="849725"/>
            <a:ext cx="3129300" cy="29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2" name="Google Shape;192;p32"/>
          <p:cNvCxnSpPr/>
          <p:nvPr/>
        </p:nvCxnSpPr>
        <p:spPr>
          <a:xfrm flipH="1">
            <a:off x="747875" y="1811500"/>
            <a:ext cx="2839500" cy="58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3" name="Google Shape;193;p32"/>
          <p:cNvCxnSpPr/>
          <p:nvPr/>
        </p:nvCxnSpPr>
        <p:spPr>
          <a:xfrm flipH="1" rot="10800000">
            <a:off x="4793350" y="2528975"/>
            <a:ext cx="1969200" cy="13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4" name="Google Shape;194;p32"/>
          <p:cNvCxnSpPr/>
          <p:nvPr/>
        </p:nvCxnSpPr>
        <p:spPr>
          <a:xfrm flipH="1">
            <a:off x="931150" y="3414375"/>
            <a:ext cx="3327900" cy="106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5" name="Google Shape;195;p32"/>
          <p:cNvCxnSpPr/>
          <p:nvPr/>
        </p:nvCxnSpPr>
        <p:spPr>
          <a:xfrm>
            <a:off x="4686500" y="4177650"/>
            <a:ext cx="2808900" cy="50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6" name="Google Shape;196;p32"/>
          <p:cNvCxnSpPr/>
          <p:nvPr/>
        </p:nvCxnSpPr>
        <p:spPr>
          <a:xfrm>
            <a:off x="5327650" y="3215925"/>
            <a:ext cx="1679100" cy="35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7" name="Google Shape;197;p32"/>
          <p:cNvCxnSpPr/>
          <p:nvPr/>
        </p:nvCxnSpPr>
        <p:spPr>
          <a:xfrm flipH="1">
            <a:off x="992275" y="3261725"/>
            <a:ext cx="2381400" cy="1099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/>
          <p:cNvSpPr txBox="1"/>
          <p:nvPr>
            <p:ph type="title"/>
          </p:nvPr>
        </p:nvSpPr>
        <p:spPr>
          <a:xfrm>
            <a:off x="689246" y="68100"/>
            <a:ext cx="7765500" cy="9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</a:pPr>
            <a:r>
              <a:rPr b="1" i="0" lang="en-GB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CAMERA SHOTS AND ANGLES</a:t>
            </a:r>
            <a:endParaRPr b="1" i="0" sz="2600" u="none" cap="none" strike="noStrike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03" name="Google Shape;203;p33"/>
          <p:cNvSpPr txBox="1"/>
          <p:nvPr>
            <p:ph idx="1" type="body"/>
          </p:nvPr>
        </p:nvSpPr>
        <p:spPr>
          <a:xfrm>
            <a:off x="571500" y="924125"/>
            <a:ext cx="4110000" cy="37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3335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0" i="0" lang="en-GB" sz="1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The </a:t>
            </a:r>
            <a:r>
              <a:rPr lang="en-GB" sz="1900"/>
              <a:t>following shots are taken from episode 1, series 1, of Stranger Things.</a:t>
            </a:r>
            <a:endParaRPr sz="1900"/>
          </a:p>
          <a:p>
            <a:pPr indent="-133350" lvl="0" marL="1778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0" i="0" lang="en-GB" sz="1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Analyse the effects created by each image.  </a:t>
            </a:r>
            <a:r>
              <a:rPr lang="en-GB" sz="1900"/>
              <a:t>W</a:t>
            </a:r>
            <a:r>
              <a:rPr b="0" i="0" lang="en-GB" sz="1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hilst you cannot see the sound and </a:t>
            </a:r>
            <a:r>
              <a:rPr lang="en-GB" sz="1900"/>
              <a:t>editing, try to remember what is happening in each scene. </a:t>
            </a:r>
            <a:endParaRPr sz="1900"/>
          </a:p>
          <a:p>
            <a:pPr indent="-76200" lvl="0" marL="1778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4" name="Google Shape;204;p33"/>
          <p:cNvSpPr txBox="1"/>
          <p:nvPr>
            <p:ph idx="2" type="body"/>
          </p:nvPr>
        </p:nvSpPr>
        <p:spPr>
          <a:xfrm>
            <a:off x="4630050" y="1062900"/>
            <a:ext cx="3820800" cy="35577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-177800" lvl="0" marL="177800" rtl="0" algn="l">
              <a:spcBef>
                <a:spcPts val="80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We need to look at:</a:t>
            </a:r>
            <a:endParaRPr sz="2600"/>
          </a:p>
          <a:p>
            <a:pPr indent="-393700" lvl="1" marL="914400" rtl="0" algn="l">
              <a:spcBef>
                <a:spcPts val="80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Cinematography</a:t>
            </a:r>
            <a:endParaRPr sz="2600"/>
          </a:p>
          <a:p>
            <a:pPr indent="-393700" lvl="1" marL="914400" rtl="0" algn="l">
              <a:spcBef>
                <a:spcPts val="80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Editing</a:t>
            </a:r>
            <a:endParaRPr sz="2600"/>
          </a:p>
          <a:p>
            <a:pPr indent="-393700" lvl="1" marL="914400" rtl="0" algn="l">
              <a:spcBef>
                <a:spcPts val="80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Sound</a:t>
            </a:r>
            <a:endParaRPr sz="2600"/>
          </a:p>
          <a:p>
            <a:pPr indent="-393700" lvl="1" marL="914400" rtl="0" algn="l">
              <a:spcBef>
                <a:spcPts val="80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Mise-en-scene</a:t>
            </a:r>
            <a:endParaRPr sz="26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 txBox="1"/>
          <p:nvPr>
            <p:ph type="title"/>
          </p:nvPr>
        </p:nvSpPr>
        <p:spPr>
          <a:xfrm>
            <a:off x="685350" y="97201"/>
            <a:ext cx="77655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</a:pPr>
            <a:r>
              <a:rPr b="1" i="0" lang="en-GB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EXTREME LONG SHOT</a:t>
            </a:r>
            <a:endParaRPr b="1" i="0" sz="2600" u="none" cap="none" strike="noStrike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10" name="Google Shape;210;p34"/>
          <p:cNvSpPr txBox="1"/>
          <p:nvPr>
            <p:ph idx="2" type="body"/>
          </p:nvPr>
        </p:nvSpPr>
        <p:spPr>
          <a:xfrm>
            <a:off x="351101" y="3613975"/>
            <a:ext cx="8365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</a:pPr>
            <a:r>
              <a:rPr lang="en-GB"/>
              <a:t>XLS are often used to set</a:t>
            </a:r>
            <a:r>
              <a:rPr b="0" i="0" lang="en-GB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 the scene</a:t>
            </a:r>
            <a:endParaRPr/>
          </a:p>
          <a:p>
            <a:pPr indent="-171450" lvl="0" marL="1778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</a:pPr>
            <a:r>
              <a:rPr lang="en-GB"/>
              <a:t>They p</a:t>
            </a:r>
            <a:r>
              <a:rPr b="0" i="0" lang="en-GB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lace the viewer into the drama straight away - text gives away clues </a:t>
            </a:r>
            <a:r>
              <a:rPr lang="en-GB"/>
              <a:t>(action codes) about what to expect and also shows mystery (enigma codes) about what might happen. </a:t>
            </a:r>
            <a:endParaRPr b="0" i="0" sz="15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211" name="Google Shape;21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5025" y="777873"/>
            <a:ext cx="5597600" cy="2696024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4"/>
          <p:cNvSpPr txBox="1"/>
          <p:nvPr/>
        </p:nvSpPr>
        <p:spPr>
          <a:xfrm>
            <a:off x="6823650" y="330725"/>
            <a:ext cx="2091300" cy="3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opening shot to stranger things is full of signs, symbols and codes.</a:t>
            </a:r>
            <a:endParaRPr b="0" i="0" sz="1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radars pointing to starts indicate sci-fi genre with red beacons foreshadowing danger. </a:t>
            </a:r>
            <a:endParaRPr b="0" i="0" sz="1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use of words ‘national’ and ‘U.S’ gives us sense of place.</a:t>
            </a:r>
            <a:endParaRPr b="0" i="0" sz="1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Connotation of energy include power.</a:t>
            </a:r>
            <a:endParaRPr b="0" i="0" sz="1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building is surrounded (cut off) by woods.</a:t>
            </a:r>
            <a:endParaRPr b="0" i="0" sz="1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"/>
          <p:cNvSpPr txBox="1"/>
          <p:nvPr>
            <p:ph type="title"/>
          </p:nvPr>
        </p:nvSpPr>
        <p:spPr>
          <a:xfrm>
            <a:off x="685347" y="97211"/>
            <a:ext cx="7765500" cy="9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ookman Old Style"/>
              <a:buNone/>
            </a:pPr>
            <a:r>
              <a:rPr b="1" i="0" lang="en-GB" sz="26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LONG SHOT</a:t>
            </a:r>
            <a:endParaRPr b="1" i="0" sz="2600" u="none" cap="none" strike="noStrike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18" name="Google Shape;218;p35"/>
          <p:cNvSpPr txBox="1"/>
          <p:nvPr>
            <p:ph idx="2" type="body"/>
          </p:nvPr>
        </p:nvSpPr>
        <p:spPr>
          <a:xfrm>
            <a:off x="6454175" y="97200"/>
            <a:ext cx="2598300" cy="48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</a:pPr>
            <a:r>
              <a:rPr lang="en-GB"/>
              <a:t>Is often used to s</a:t>
            </a:r>
            <a:r>
              <a:rPr b="0" i="0" lang="en-GB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et the scene in LFTV</a:t>
            </a:r>
            <a:endParaRPr/>
          </a:p>
          <a:p>
            <a:pPr indent="-171450" lvl="0" marL="1778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</a:pPr>
            <a:r>
              <a:rPr b="0" i="0" lang="en-GB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Expectations are being built and key characters intro</a:t>
            </a:r>
            <a:r>
              <a:rPr lang="en-GB"/>
              <a:t>duced.  Remember, LFTV focus on characterisation rather than plot so it’s not uncommon to have lots of micro-openings within an episode.</a:t>
            </a:r>
            <a:endParaRPr/>
          </a:p>
          <a:p>
            <a:pPr indent="-171450" lvl="0" marL="1778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</a:pPr>
            <a:r>
              <a:rPr b="0" i="0" lang="en-GB" sz="1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Who? What? Where?  Audiences are given clues about characters and their surrounding from the use of Long Shots.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9" name="Google Shape;219;p35"/>
          <p:cNvSpPr txBox="1"/>
          <p:nvPr>
            <p:ph idx="1" type="body"/>
          </p:nvPr>
        </p:nvSpPr>
        <p:spPr>
          <a:xfrm>
            <a:off x="685346" y="156623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762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220" name="Google Shape;22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393" y="1092000"/>
            <a:ext cx="6312783" cy="357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5645"/>
            <a:ext cx="9144000" cy="465221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6"/>
          <p:cNvSpPr txBox="1"/>
          <p:nvPr>
            <p:ph type="title"/>
          </p:nvPr>
        </p:nvSpPr>
        <p:spPr>
          <a:xfrm>
            <a:off x="-644254" y="142300"/>
            <a:ext cx="7765500" cy="9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Medium Long Shot</a:t>
            </a:r>
            <a:endParaRPr/>
          </a:p>
        </p:txBody>
      </p:sp>
      <p:sp>
        <p:nvSpPr>
          <p:cNvPr id="227" name="Google Shape;227;p36"/>
          <p:cNvSpPr txBox="1"/>
          <p:nvPr>
            <p:ph idx="1" type="body"/>
          </p:nvPr>
        </p:nvSpPr>
        <p:spPr>
          <a:xfrm>
            <a:off x="685346" y="156623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What is the effect of this shot?</a:t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  <p:sp>
        <p:nvSpPr>
          <p:cNvPr id="228" name="Google Shape;228;p36"/>
          <p:cNvSpPr txBox="1"/>
          <p:nvPr>
            <p:ph idx="2" type="body"/>
          </p:nvPr>
        </p:nvSpPr>
        <p:spPr>
          <a:xfrm>
            <a:off x="5738325" y="478200"/>
            <a:ext cx="3213900" cy="37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the scientist represented?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>
                <a:solidFill>
                  <a:srgbClr val="FF0000"/>
                </a:solidFill>
              </a:rPr>
              <a:t>Tips</a:t>
            </a:r>
            <a:r>
              <a:rPr lang="en-GB"/>
              <a:t>: why is he off center? Do all scientists look like this or is this a stereotype (think about his role in the whole episode).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9448"/>
            <a:ext cx="9144000" cy="474460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7"/>
          <p:cNvSpPr txBox="1"/>
          <p:nvPr>
            <p:ph type="title"/>
          </p:nvPr>
        </p:nvSpPr>
        <p:spPr>
          <a:xfrm>
            <a:off x="627050" y="199450"/>
            <a:ext cx="7765500" cy="62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Wide Shot</a:t>
            </a:r>
            <a:endParaRPr/>
          </a:p>
        </p:txBody>
      </p:sp>
      <p:sp>
        <p:nvSpPr>
          <p:cNvPr id="235" name="Google Shape;235;p37"/>
          <p:cNvSpPr txBox="1"/>
          <p:nvPr>
            <p:ph idx="1" type="body"/>
          </p:nvPr>
        </p:nvSpPr>
        <p:spPr>
          <a:xfrm>
            <a:off x="207150" y="691504"/>
            <a:ext cx="3829500" cy="3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does this shot represent American Culture?</a:t>
            </a:r>
            <a:endParaRPr/>
          </a:p>
        </p:txBody>
      </p:sp>
      <p:sp>
        <p:nvSpPr>
          <p:cNvPr id="236" name="Google Shape;236;p37"/>
          <p:cNvSpPr txBox="1"/>
          <p:nvPr/>
        </p:nvSpPr>
        <p:spPr>
          <a:xfrm>
            <a:off x="7357950" y="1445125"/>
            <a:ext cx="1602900" cy="7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What stereotypes are used here?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5073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8"/>
          <p:cNvSpPr txBox="1"/>
          <p:nvPr>
            <p:ph type="title"/>
          </p:nvPr>
        </p:nvSpPr>
        <p:spPr>
          <a:xfrm>
            <a:off x="689246" y="0"/>
            <a:ext cx="7765500" cy="9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Long Shot</a:t>
            </a:r>
            <a:endParaRPr/>
          </a:p>
        </p:txBody>
      </p:sp>
      <p:sp>
        <p:nvSpPr>
          <p:cNvPr id="243" name="Google Shape;243;p38"/>
          <p:cNvSpPr txBox="1"/>
          <p:nvPr>
            <p:ph idx="1" type="body"/>
          </p:nvPr>
        </p:nvSpPr>
        <p:spPr>
          <a:xfrm>
            <a:off x="102200" y="703156"/>
            <a:ext cx="3829500" cy="43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Will and Mike represented in this scene?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  <p:sp>
        <p:nvSpPr>
          <p:cNvPr id="244" name="Google Shape;244;p38"/>
          <p:cNvSpPr txBox="1"/>
          <p:nvPr>
            <p:ph idx="2" type="body"/>
          </p:nvPr>
        </p:nvSpPr>
        <p:spPr>
          <a:xfrm>
            <a:off x="6869675" y="69975"/>
            <a:ext cx="21294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Analyse and explain how you reached conclusions.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Hint: Think about binary opposites, Mike and Will occupy opposite spaces, one is lit the other is dark (foreshadowing upside down versus reality).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9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251" name="Google Shape;251;p39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252" name="Google Shape;252;p39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75" y="0"/>
            <a:ext cx="9143999" cy="4943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0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259" name="Google Shape;259;p40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260" name="Google Shape;260;p40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5808"/>
            <a:ext cx="9143999" cy="4471883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1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267" name="Google Shape;267;p41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What ideas and messages are represented here?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Hint: think about intertextuality...</a:t>
            </a:r>
            <a:endParaRPr/>
          </a:p>
        </p:txBody>
      </p:sp>
      <p:sp>
        <p:nvSpPr>
          <p:cNvPr id="268" name="Google Shape;268;p41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5061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2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275" name="Google Shape;275;p42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276" name="Google Shape;276;p42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3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283" name="Google Shape;283;p43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Why is this shot significant?</a:t>
            </a:r>
            <a:endParaRPr/>
          </a:p>
        </p:txBody>
      </p:sp>
      <p:sp>
        <p:nvSpPr>
          <p:cNvPr id="284" name="Google Shape;284;p43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1" cy="486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4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291" name="Google Shape;291;p44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Focus on the colour of home in other shots.</a:t>
            </a:r>
            <a:endParaRPr/>
          </a:p>
        </p:txBody>
      </p:sp>
      <p:sp>
        <p:nvSpPr>
          <p:cNvPr id="292" name="Google Shape;292;p44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5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299" name="Google Shape;299;p45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Hint. why is Mike in middle?</a:t>
            </a:r>
            <a:endParaRPr/>
          </a:p>
        </p:txBody>
      </p:sp>
      <p:sp>
        <p:nvSpPr>
          <p:cNvPr id="300" name="Google Shape;300;p45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1" cy="485970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6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07" name="Google Shape;307;p46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308" name="Google Shape;308;p46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87132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7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15" name="Google Shape;315;p47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regional/national  identity represented?</a:t>
            </a:r>
            <a:endParaRPr/>
          </a:p>
        </p:txBody>
      </p:sp>
      <p:sp>
        <p:nvSpPr>
          <p:cNvPr id="316" name="Google Shape;316;p47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4842301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8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23" name="Google Shape;323;p48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324" name="Google Shape;324;p48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9144000" cy="486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9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31" name="Google Shape;331;p49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332" name="Google Shape;332;p49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1" cy="506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0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39" name="Google Shape;339;p50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This is the main villain (aside from monster).</a:t>
            </a:r>
            <a:endParaRPr/>
          </a:p>
        </p:txBody>
      </p:sp>
      <p:sp>
        <p:nvSpPr>
          <p:cNvPr id="340" name="Google Shape;340;p50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8120"/>
            <a:ext cx="9143999" cy="4607259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51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47" name="Google Shape;347;p51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348" name="Google Shape;348;p51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52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55" name="Google Shape;355;p52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356" name="Google Shape;356;p52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9144001" cy="4865526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53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63" name="Google Shape;363;p53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This is a flashback scene - contrast with mise-en-scene.  What are producers trying to show?</a:t>
            </a:r>
            <a:endParaRPr/>
          </a:p>
        </p:txBody>
      </p:sp>
      <p:sp>
        <p:nvSpPr>
          <p:cNvPr id="364" name="Google Shape;364;p53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1" cy="48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54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71" name="Google Shape;371;p54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representations of masculinity challenged here? </a:t>
            </a:r>
            <a:endParaRPr/>
          </a:p>
        </p:txBody>
      </p:sp>
      <p:sp>
        <p:nvSpPr>
          <p:cNvPr id="372" name="Google Shape;372;p54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86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55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79" name="Google Shape;379;p55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Hint. Think about composition of frame and where actors are.</a:t>
            </a:r>
            <a:endParaRPr/>
          </a:p>
        </p:txBody>
      </p:sp>
      <p:sp>
        <p:nvSpPr>
          <p:cNvPr id="380" name="Google Shape;380;p55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9346"/>
            <a:ext cx="9144001" cy="4544809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56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87" name="Google Shape;387;p56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388" name="Google Shape;388;p56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9975"/>
            <a:ext cx="9143999" cy="4791649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57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395" name="Google Shape;395;p57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nuclear family represented?</a:t>
            </a:r>
            <a:endParaRPr/>
          </a:p>
        </p:txBody>
      </p:sp>
      <p:sp>
        <p:nvSpPr>
          <p:cNvPr id="396" name="Google Shape;396;p57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300"/>
            <a:ext cx="9144000" cy="473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58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403" name="Google Shape;403;p58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404" name="Google Shape;404;p58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9975"/>
            <a:ext cx="9144000" cy="4832525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59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411" name="Google Shape;411;p59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theme of episode represented?</a:t>
            </a:r>
            <a:endParaRPr/>
          </a:p>
        </p:txBody>
      </p:sp>
      <p:sp>
        <p:nvSpPr>
          <p:cNvPr id="412" name="Google Shape;412;p59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8325"/>
            <a:ext cx="9144000" cy="5061899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60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419" name="Google Shape;419;p60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ethnicity represented?</a:t>
            </a:r>
            <a:endParaRPr/>
          </a:p>
        </p:txBody>
      </p:sp>
      <p:sp>
        <p:nvSpPr>
          <p:cNvPr id="420" name="Google Shape;420;p60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9975"/>
            <a:ext cx="9144000" cy="479555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61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427" name="Google Shape;427;p61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428" name="Google Shape;428;p61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1" cy="484610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62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435" name="Google Shape;435;p62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</p:txBody>
      </p:sp>
      <p:sp>
        <p:nvSpPr>
          <p:cNvPr id="436" name="Google Shape;436;p62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1650"/>
            <a:ext cx="9144000" cy="476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63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443" name="Google Shape;443;p63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gender represented?</a:t>
            </a:r>
            <a:endParaRPr/>
          </a:p>
        </p:txBody>
      </p:sp>
      <p:sp>
        <p:nvSpPr>
          <p:cNvPr id="444" name="Google Shape;444;p63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4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pic>
        <p:nvPicPr>
          <p:cNvPr id="450" name="Google Shape;450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1" cy="506190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64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family represented?</a:t>
            </a:r>
            <a:endParaRPr/>
          </a:p>
        </p:txBody>
      </p:sp>
      <p:sp>
        <p:nvSpPr>
          <p:cNvPr id="452" name="Google Shape;452;p64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4838201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65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459" name="Google Shape;459;p65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camaraderie represented?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Who is in middle again?</a:t>
            </a:r>
            <a:endParaRPr/>
          </a:p>
        </p:txBody>
      </p:sp>
      <p:sp>
        <p:nvSpPr>
          <p:cNvPr id="460" name="Google Shape;460;p65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1083"/>
            <a:ext cx="9144000" cy="4741334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66"/>
          <p:cNvSpPr txBox="1"/>
          <p:nvPr>
            <p:ph type="title"/>
          </p:nvPr>
        </p:nvSpPr>
        <p:spPr>
          <a:xfrm>
            <a:off x="0" y="0"/>
            <a:ext cx="77655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/>
              <a:t>Shot type:</a:t>
            </a:r>
            <a:endParaRPr/>
          </a:p>
        </p:txBody>
      </p:sp>
      <p:sp>
        <p:nvSpPr>
          <p:cNvPr id="467" name="Google Shape;467;p66"/>
          <p:cNvSpPr txBox="1"/>
          <p:nvPr>
            <p:ph idx="1" type="body"/>
          </p:nvPr>
        </p:nvSpPr>
        <p:spPr>
          <a:xfrm>
            <a:off x="67171" y="563189"/>
            <a:ext cx="3829500" cy="2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is character represented?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What phase of narrative are we in in terms of Todorov? How can we show Propp’s role in this?</a:t>
            </a:r>
            <a:endParaRPr/>
          </a:p>
        </p:txBody>
      </p:sp>
      <p:sp>
        <p:nvSpPr>
          <p:cNvPr id="468" name="Google Shape;468;p66"/>
          <p:cNvSpPr txBox="1"/>
          <p:nvPr>
            <p:ph idx="2" type="body"/>
          </p:nvPr>
        </p:nvSpPr>
        <p:spPr>
          <a:xfrm>
            <a:off x="5633350" y="0"/>
            <a:ext cx="3389100" cy="5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en-GB"/>
              <a:t>How are the audience to respond (read the text)? Consider Hall.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amask">
  <a:themeElements>
    <a:clrScheme name="Damask">
      <a:dk1>
        <a:srgbClr val="000000"/>
      </a:dk1>
      <a:lt1>
        <a:srgbClr val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