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384" y="-96"/>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51A7A88-2603-4B25-82B1-FB2AFB98D1B7}"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4001B7-9A06-4D51-9E36-F4C59407B804}" type="slidenum">
              <a:rPr lang="en-GB" smtClean="0"/>
              <a:t>‹#›</a:t>
            </a:fld>
            <a:endParaRPr lang="en-GB"/>
          </a:p>
        </p:txBody>
      </p:sp>
    </p:spTree>
    <p:extLst>
      <p:ext uri="{BB962C8B-B14F-4D97-AF65-F5344CB8AC3E}">
        <p14:creationId xmlns:p14="http://schemas.microsoft.com/office/powerpoint/2010/main" val="2152185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1A7A88-2603-4B25-82B1-FB2AFB98D1B7}"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4001B7-9A06-4D51-9E36-F4C59407B804}" type="slidenum">
              <a:rPr lang="en-GB" smtClean="0"/>
              <a:t>‹#›</a:t>
            </a:fld>
            <a:endParaRPr lang="en-GB"/>
          </a:p>
        </p:txBody>
      </p:sp>
    </p:spTree>
    <p:extLst>
      <p:ext uri="{BB962C8B-B14F-4D97-AF65-F5344CB8AC3E}">
        <p14:creationId xmlns:p14="http://schemas.microsoft.com/office/powerpoint/2010/main" val="2841779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1A7A88-2603-4B25-82B1-FB2AFB98D1B7}"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4001B7-9A06-4D51-9E36-F4C59407B804}" type="slidenum">
              <a:rPr lang="en-GB" smtClean="0"/>
              <a:t>‹#›</a:t>
            </a:fld>
            <a:endParaRPr lang="en-GB"/>
          </a:p>
        </p:txBody>
      </p:sp>
    </p:spTree>
    <p:extLst>
      <p:ext uri="{BB962C8B-B14F-4D97-AF65-F5344CB8AC3E}">
        <p14:creationId xmlns:p14="http://schemas.microsoft.com/office/powerpoint/2010/main" val="2696990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51A7A88-2603-4B25-82B1-FB2AFB98D1B7}" type="datetimeFigureOut">
              <a:rPr lang="en-GB" smtClean="0"/>
              <a:t>18/03/2020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4001B7-9A06-4D51-9E36-F4C59407B804}" type="slidenum">
              <a:rPr lang="en-GB" smtClean="0"/>
              <a:t>‹#›</a:t>
            </a:fld>
            <a:endParaRPr lang="en-GB"/>
          </a:p>
        </p:txBody>
      </p:sp>
    </p:spTree>
    <p:extLst>
      <p:ext uri="{BB962C8B-B14F-4D97-AF65-F5344CB8AC3E}">
        <p14:creationId xmlns:p14="http://schemas.microsoft.com/office/powerpoint/2010/main" val="188233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51A7A88-2603-4B25-82B1-FB2AFB98D1B7}" type="datetimeFigureOut">
              <a:rPr lang="en-GB" smtClean="0"/>
              <a:t>18/03/2020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E4001B7-9A06-4D51-9E36-F4C59407B804}" type="slidenum">
              <a:rPr lang="en-GB" smtClean="0"/>
              <a:t>‹#›</a:t>
            </a:fld>
            <a:endParaRPr lang="en-GB"/>
          </a:p>
        </p:txBody>
      </p:sp>
    </p:spTree>
    <p:extLst>
      <p:ext uri="{BB962C8B-B14F-4D97-AF65-F5344CB8AC3E}">
        <p14:creationId xmlns:p14="http://schemas.microsoft.com/office/powerpoint/2010/main" val="1869340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51A7A88-2603-4B25-82B1-FB2AFB98D1B7}" type="datetimeFigureOut">
              <a:rPr lang="en-GB" smtClean="0"/>
              <a:t>18/03/2020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E4001B7-9A06-4D51-9E36-F4C59407B804}" type="slidenum">
              <a:rPr lang="en-GB" smtClean="0"/>
              <a:t>‹#›</a:t>
            </a:fld>
            <a:endParaRPr lang="en-GB"/>
          </a:p>
        </p:txBody>
      </p:sp>
    </p:spTree>
    <p:extLst>
      <p:ext uri="{BB962C8B-B14F-4D97-AF65-F5344CB8AC3E}">
        <p14:creationId xmlns:p14="http://schemas.microsoft.com/office/powerpoint/2010/main" val="1277666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1A7A88-2603-4B25-82B1-FB2AFB98D1B7}" type="datetimeFigureOut">
              <a:rPr lang="en-GB" smtClean="0"/>
              <a:t>18/03/2020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E4001B7-9A06-4D51-9E36-F4C59407B804}" type="slidenum">
              <a:rPr lang="en-GB" smtClean="0"/>
              <a:t>‹#›</a:t>
            </a:fld>
            <a:endParaRPr lang="en-GB"/>
          </a:p>
        </p:txBody>
      </p:sp>
    </p:spTree>
    <p:extLst>
      <p:ext uri="{BB962C8B-B14F-4D97-AF65-F5344CB8AC3E}">
        <p14:creationId xmlns:p14="http://schemas.microsoft.com/office/powerpoint/2010/main" val="3687660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1A7A88-2603-4B25-82B1-FB2AFB98D1B7}" type="datetimeFigureOut">
              <a:rPr lang="en-GB" smtClean="0"/>
              <a:t>18/03/2020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4001B7-9A06-4D51-9E36-F4C59407B804}" type="slidenum">
              <a:rPr lang="en-GB" smtClean="0"/>
              <a:t>‹#›</a:t>
            </a:fld>
            <a:endParaRPr lang="en-GB"/>
          </a:p>
        </p:txBody>
      </p:sp>
    </p:spTree>
    <p:extLst>
      <p:ext uri="{BB962C8B-B14F-4D97-AF65-F5344CB8AC3E}">
        <p14:creationId xmlns:p14="http://schemas.microsoft.com/office/powerpoint/2010/main" val="3404506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1A7A88-2603-4B25-82B1-FB2AFB98D1B7}" type="datetimeFigureOut">
              <a:rPr lang="en-GB" smtClean="0"/>
              <a:t>18/03/2020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4001B7-9A06-4D51-9E36-F4C59407B804}" type="slidenum">
              <a:rPr lang="en-GB" smtClean="0"/>
              <a:t>‹#›</a:t>
            </a:fld>
            <a:endParaRPr lang="en-GB"/>
          </a:p>
        </p:txBody>
      </p:sp>
    </p:spTree>
    <p:extLst>
      <p:ext uri="{BB962C8B-B14F-4D97-AF65-F5344CB8AC3E}">
        <p14:creationId xmlns:p14="http://schemas.microsoft.com/office/powerpoint/2010/main" val="3430211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1A7A88-2603-4B25-82B1-FB2AFB98D1B7}"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4001B7-9A06-4D51-9E36-F4C59407B804}" type="slidenum">
              <a:rPr lang="en-GB" smtClean="0"/>
              <a:t>‹#›</a:t>
            </a:fld>
            <a:endParaRPr lang="en-GB"/>
          </a:p>
        </p:txBody>
      </p:sp>
    </p:spTree>
    <p:extLst>
      <p:ext uri="{BB962C8B-B14F-4D97-AF65-F5344CB8AC3E}">
        <p14:creationId xmlns:p14="http://schemas.microsoft.com/office/powerpoint/2010/main" val="4066141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1A7A88-2603-4B25-82B1-FB2AFB98D1B7}"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4001B7-9A06-4D51-9E36-F4C59407B804}" type="slidenum">
              <a:rPr lang="en-GB" smtClean="0"/>
              <a:t>‹#›</a:t>
            </a:fld>
            <a:endParaRPr lang="en-GB"/>
          </a:p>
        </p:txBody>
      </p:sp>
    </p:spTree>
    <p:extLst>
      <p:ext uri="{BB962C8B-B14F-4D97-AF65-F5344CB8AC3E}">
        <p14:creationId xmlns:p14="http://schemas.microsoft.com/office/powerpoint/2010/main" val="2892845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560600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9818123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9570090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590300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044320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916295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886373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199583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439018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014111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162067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1A7A88-2603-4B25-82B1-FB2AFB98D1B7}" type="datetimeFigureOut">
              <a:rPr lang="en-GB" smtClean="0"/>
              <a:t>18/03/2020</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4001B7-9A06-4D51-9E36-F4C59407B804}" type="slidenum">
              <a:rPr lang="en-GB" smtClean="0"/>
              <a:t>‹#›</a:t>
            </a:fld>
            <a:endParaRPr lang="en-GB"/>
          </a:p>
        </p:txBody>
      </p:sp>
    </p:spTree>
    <p:extLst>
      <p:ext uri="{BB962C8B-B14F-4D97-AF65-F5344CB8AC3E}">
        <p14:creationId xmlns:p14="http://schemas.microsoft.com/office/powerpoint/2010/main" val="2091928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2644851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C0099"/>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6000" dirty="0" smtClean="0">
                <a:solidFill>
                  <a:schemeClr val="bg1"/>
                </a:solidFill>
                <a:latin typeface="Gill Sans MT" panose="020B0502020104020203" pitchFamily="34" charset="0"/>
              </a:rPr>
              <a:t>Representation Theories</a:t>
            </a:r>
            <a:endParaRPr lang="en-GB" sz="6000" dirty="0">
              <a:solidFill>
                <a:schemeClr val="bg1"/>
              </a:solidFill>
              <a:latin typeface="Gill Sans MT" panose="020B0502020104020203" pitchFamily="34" charset="0"/>
            </a:endParaRP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136090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CC0099"/>
              </a:gs>
              <a:gs pos="65000">
                <a:srgbClr val="FF33CC"/>
              </a:gs>
              <a:gs pos="100000">
                <a:srgbClr val="FFCCFF"/>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3044279" y="3105837"/>
            <a:ext cx="6858000" cy="646331"/>
          </a:xfrm>
          <a:prstGeom prst="rect">
            <a:avLst/>
          </a:prstGeom>
          <a:noFill/>
        </p:spPr>
        <p:txBody>
          <a:bodyPr wrap="square" rtlCol="0">
            <a:spAutoFit/>
          </a:bodyPr>
          <a:lstStyle/>
          <a:p>
            <a:pPr algn="ctr"/>
            <a:r>
              <a:rPr lang="en-GB" sz="3600" dirty="0">
                <a:solidFill>
                  <a:prstClr val="white"/>
                </a:solidFill>
                <a:latin typeface="Chanson Heavy SF" panose="020BE200000000000000" pitchFamily="34" charset="0"/>
                <a:cs typeface="Aharoni" panose="02010803020104030203" pitchFamily="2" charset="-79"/>
              </a:rPr>
              <a:t>Stuart Hall:  Representation</a:t>
            </a:r>
          </a:p>
        </p:txBody>
      </p:sp>
      <p:sp>
        <p:nvSpPr>
          <p:cNvPr id="14" name="Oval 13"/>
          <p:cNvSpPr/>
          <p:nvPr/>
        </p:nvSpPr>
        <p:spPr>
          <a:xfrm>
            <a:off x="1838660" y="117150"/>
            <a:ext cx="1604628" cy="1512168"/>
          </a:xfrm>
          <a:prstGeom prst="ellipse">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1</a:t>
            </a:r>
          </a:p>
        </p:txBody>
      </p:sp>
      <p:sp>
        <p:nvSpPr>
          <p:cNvPr id="17" name="Oval 16"/>
          <p:cNvSpPr/>
          <p:nvPr/>
        </p:nvSpPr>
        <p:spPr>
          <a:xfrm>
            <a:off x="1928664" y="5085184"/>
            <a:ext cx="1604628" cy="1512168"/>
          </a:xfrm>
          <a:prstGeom prst="ellipse">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a:t>
            </a:r>
          </a:p>
        </p:txBody>
      </p:sp>
      <p:sp>
        <p:nvSpPr>
          <p:cNvPr id="19" name="Oval 18"/>
          <p:cNvSpPr/>
          <p:nvPr/>
        </p:nvSpPr>
        <p:spPr>
          <a:xfrm>
            <a:off x="2508053" y="2672915"/>
            <a:ext cx="1604628" cy="1512168"/>
          </a:xfrm>
          <a:prstGeom prst="ellipse">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2</a:t>
            </a:r>
          </a:p>
        </p:txBody>
      </p:sp>
      <p:cxnSp>
        <p:nvCxnSpPr>
          <p:cNvPr id="20" name="Straight Connector 19"/>
          <p:cNvCxnSpPr/>
          <p:nvPr/>
        </p:nvCxnSpPr>
        <p:spPr>
          <a:xfrm>
            <a:off x="3080792" y="338602"/>
            <a:ext cx="1224136" cy="0"/>
          </a:xfrm>
          <a:prstGeom prst="line">
            <a:avLst/>
          </a:prstGeom>
          <a:ln>
            <a:solidFill>
              <a:srgbClr val="FF33CC"/>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3932762" y="3068960"/>
            <a:ext cx="984234" cy="0"/>
          </a:xfrm>
          <a:prstGeom prst="line">
            <a:avLst/>
          </a:prstGeom>
          <a:ln>
            <a:solidFill>
              <a:srgbClr val="FF33CC"/>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CC0099"/>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5"/>
            <a:ext cx="6213140" cy="1972255"/>
          </a:xfrm>
          <a:prstGeom prst="roundRect">
            <a:avLst/>
          </a:prstGeom>
          <a:ln>
            <a:solidFill>
              <a:srgbClr val="FF33CC"/>
            </a:solidFill>
          </a:ln>
        </p:spPr>
        <p:style>
          <a:lnRef idx="2">
            <a:schemeClr val="accent3"/>
          </a:lnRef>
          <a:fillRef idx="1">
            <a:schemeClr val="lt1"/>
          </a:fillRef>
          <a:effectRef idx="0">
            <a:schemeClr val="accent3"/>
          </a:effectRef>
          <a:fontRef idx="minor">
            <a:schemeClr val="dk1"/>
          </a:fontRef>
        </p:style>
        <p:txBody>
          <a:bodyPr rtlCol="0" anchor="ctr"/>
          <a:lstStyle/>
          <a:p>
            <a:r>
              <a:rPr lang="en-GB" sz="2400" i="1" dirty="0">
                <a:solidFill>
                  <a:prstClr val="black"/>
                </a:solidFill>
                <a:latin typeface="Gill Sans MT" panose="020B0502020104020203" pitchFamily="34" charset="0"/>
                <a:ea typeface="Ebrima" panose="02000000000000000000" pitchFamily="2" charset="0"/>
                <a:cs typeface="Ebrima" panose="02000000000000000000" pitchFamily="2" charset="0"/>
              </a:rPr>
              <a:t>media representation </a:t>
            </a:r>
            <a:r>
              <a:rPr lang="en-GB" sz="2400" b="1" i="1" dirty="0">
                <a:solidFill>
                  <a:prstClr val="black"/>
                </a:solidFill>
                <a:latin typeface="Gill Sans MT" panose="020B0502020104020203" pitchFamily="34" charset="0"/>
                <a:ea typeface="Ebrima" panose="02000000000000000000" pitchFamily="2" charset="0"/>
                <a:cs typeface="Ebrima" panose="02000000000000000000" pitchFamily="2" charset="0"/>
              </a:rPr>
              <a:t>processes</a:t>
            </a:r>
          </a:p>
          <a:p>
            <a:pPr marL="342900" indent="-342900">
              <a:buFont typeface="Arial" panose="020B0604020202020204" pitchFamily="34" charset="0"/>
              <a:buChar char="•"/>
            </a:pPr>
            <a:r>
              <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rPr>
              <a:t>The media does not mirror real world events but </a:t>
            </a:r>
            <a:r>
              <a:rPr lang="en-GB" sz="1600" b="1" dirty="0">
                <a:solidFill>
                  <a:prstClr val="black"/>
                </a:solidFill>
                <a:latin typeface="Gill Sans MT" panose="020B0502020104020203" pitchFamily="34" charset="0"/>
                <a:ea typeface="Ebrima" panose="02000000000000000000" pitchFamily="2" charset="0"/>
                <a:cs typeface="Ebrima" panose="02000000000000000000" pitchFamily="2" charset="0"/>
              </a:rPr>
              <a:t>produces an edited version </a:t>
            </a:r>
            <a:r>
              <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rPr>
              <a:t>of the events depicted.</a:t>
            </a:r>
          </a:p>
          <a:p>
            <a:pPr marL="342900" indent="-342900">
              <a:buFont typeface="Arial" panose="020B0604020202020204" pitchFamily="34" charset="0"/>
              <a:buChar char="•"/>
            </a:pPr>
            <a:r>
              <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rPr>
              <a:t>Media </a:t>
            </a:r>
            <a:r>
              <a:rPr lang="en-GB" sz="1600" b="1" dirty="0">
                <a:solidFill>
                  <a:prstClr val="black"/>
                </a:solidFill>
                <a:latin typeface="Gill Sans MT" panose="020B0502020104020203" pitchFamily="34" charset="0"/>
                <a:ea typeface="Ebrima" panose="02000000000000000000" pitchFamily="2" charset="0"/>
                <a:cs typeface="Ebrima" panose="02000000000000000000" pitchFamily="2" charset="0"/>
              </a:rPr>
              <a:t>representations are constructed through codes </a:t>
            </a:r>
            <a:r>
              <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rPr>
              <a:t>– through the use of language, imagery, layout, sound and editing.</a:t>
            </a:r>
          </a:p>
          <a:p>
            <a:pPr marL="342900" indent="-342900">
              <a:buFont typeface="Arial" panose="020B0604020202020204" pitchFamily="34" charset="0"/>
              <a:buChar char="•"/>
            </a:pPr>
            <a:r>
              <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rPr>
              <a:t>The media plays a vital role in shaping our views of the wider world</a:t>
            </a:r>
          </a:p>
        </p:txBody>
      </p:sp>
      <p:sp>
        <p:nvSpPr>
          <p:cNvPr id="2048" name="Rounded Rectangle 2047"/>
          <p:cNvSpPr/>
          <p:nvPr/>
        </p:nvSpPr>
        <p:spPr>
          <a:xfrm>
            <a:off x="4305041" y="2046335"/>
            <a:ext cx="5601072" cy="2750817"/>
          </a:xfrm>
          <a:prstGeom prst="roundRect">
            <a:avLst/>
          </a:prstGeom>
          <a:ln>
            <a:solidFill>
              <a:srgbClr val="FF33CC"/>
            </a:solidFill>
          </a:ln>
        </p:spPr>
        <p:style>
          <a:lnRef idx="2">
            <a:schemeClr val="accent6"/>
          </a:lnRef>
          <a:fillRef idx="1">
            <a:schemeClr val="lt1"/>
          </a:fillRef>
          <a:effectRef idx="0">
            <a:schemeClr val="accent6"/>
          </a:effectRef>
          <a:fontRef idx="minor">
            <a:schemeClr val="dk1"/>
          </a:fontRef>
        </p:style>
        <p:txBody>
          <a:bodyPr rtlCol="0" anchor="ctr"/>
          <a:lstStyle/>
          <a:p>
            <a:r>
              <a:rPr lang="en-GB" sz="2400" dirty="0">
                <a:solidFill>
                  <a:prstClr val="black"/>
                </a:solidFill>
                <a:latin typeface="Gill Sans MT" panose="020B0502020104020203" pitchFamily="34" charset="0"/>
                <a:ea typeface="Ebrima" panose="02000000000000000000" pitchFamily="2" charset="0"/>
                <a:cs typeface="Ebrima" panose="02000000000000000000" pitchFamily="2" charset="0"/>
              </a:rPr>
              <a:t>  </a:t>
            </a:r>
            <a:r>
              <a:rPr lang="en-GB" sz="2400" b="1" i="1" dirty="0">
                <a:solidFill>
                  <a:prstClr val="black"/>
                </a:solidFill>
                <a:latin typeface="Gill Sans MT" panose="020B0502020104020203" pitchFamily="34" charset="0"/>
                <a:ea typeface="Ebrima" panose="02000000000000000000" pitchFamily="2" charset="0"/>
                <a:cs typeface="Ebrima" panose="02000000000000000000" pitchFamily="2" charset="0"/>
              </a:rPr>
              <a:t>stereotypes </a:t>
            </a:r>
            <a:r>
              <a:rPr lang="en-GB" sz="2400" i="1" dirty="0">
                <a:solidFill>
                  <a:prstClr val="black"/>
                </a:solidFill>
                <a:latin typeface="Gill Sans MT" panose="020B0502020104020203" pitchFamily="34" charset="0"/>
                <a:ea typeface="Ebrima" panose="02000000000000000000" pitchFamily="2" charset="0"/>
                <a:cs typeface="Ebrima" panose="02000000000000000000" pitchFamily="2" charset="0"/>
              </a:rPr>
              <a:t>and </a:t>
            </a:r>
            <a:r>
              <a:rPr lang="en-GB" sz="2400" b="1" i="1" dirty="0">
                <a:solidFill>
                  <a:prstClr val="black"/>
                </a:solidFill>
                <a:latin typeface="Gill Sans MT" panose="020B0502020104020203" pitchFamily="34" charset="0"/>
                <a:ea typeface="Ebrima" panose="02000000000000000000" pitchFamily="2" charset="0"/>
                <a:cs typeface="Ebrima" panose="02000000000000000000" pitchFamily="2" charset="0"/>
              </a:rPr>
              <a:t>power</a:t>
            </a:r>
          </a:p>
          <a:p>
            <a:pPr marL="285750" indent="-28575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Stereotypes are used by media producers to create instant </a:t>
            </a: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characterisation.</a:t>
            </a:r>
          </a:p>
          <a:p>
            <a:pPr marL="285750" indent="-285750">
              <a:buFont typeface="Arial" panose="020B0604020202020204" pitchFamily="34" charset="0"/>
              <a:buChar char="•"/>
            </a:pP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Stereotypes reduce social groups to a few key traits </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or visual cues and suggest that those groups are naturally inclined towards a specific set of negative behaviours.</a:t>
            </a:r>
          </a:p>
          <a:p>
            <a:pPr marL="285750" indent="-28575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Stereotypes are mostly found where there are huge social inequalities.  They </a:t>
            </a: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exclude and demonise group</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s in a manner that both reflects and reinforces social hierarchies.</a:t>
            </a:r>
          </a:p>
          <a:p>
            <a:pPr marL="285750" indent="-28575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Social groups can internalise the behaviours inferred by stereotypes.</a:t>
            </a:r>
          </a:p>
          <a:p>
            <a:pPr marL="285750" indent="-28575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Stereotypes can be contested through transcoding strategies.</a:t>
            </a:r>
          </a:p>
        </p:txBody>
      </p:sp>
      <p:sp>
        <p:nvSpPr>
          <p:cNvPr id="2049" name="Rounded Rectangle 2048"/>
          <p:cNvSpPr/>
          <p:nvPr/>
        </p:nvSpPr>
        <p:spPr>
          <a:xfrm>
            <a:off x="3692860" y="4941168"/>
            <a:ext cx="6213140" cy="1916833"/>
          </a:xfrm>
          <a:prstGeom prst="roundRect">
            <a:avLst/>
          </a:prstGeom>
          <a:ln>
            <a:solidFill>
              <a:srgbClr val="CC0099"/>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b="1" i="1" dirty="0">
                <a:solidFill>
                  <a:srgbClr val="CC0099"/>
                </a:solidFill>
                <a:latin typeface="Gill Sans MT" panose="020B0502020104020203" pitchFamily="34" charset="0"/>
                <a:ea typeface="Ebrima" panose="02000000000000000000" pitchFamily="2" charset="0"/>
                <a:cs typeface="Ebrima" panose="02000000000000000000" pitchFamily="2" charset="0"/>
              </a:rPr>
              <a:t>Two theorists who might challenge Halls thinking:</a:t>
            </a:r>
          </a:p>
          <a:p>
            <a:r>
              <a:rPr lang="en-GB" sz="1350" b="1" dirty="0">
                <a:solidFill>
                  <a:srgbClr val="0000FF"/>
                </a:solidFill>
                <a:latin typeface="Gill Sans MT" panose="020B0502020104020203" pitchFamily="34" charset="0"/>
                <a:ea typeface="Ebrima" panose="02000000000000000000" pitchFamily="2" charset="0"/>
                <a:cs typeface="Ebrima" panose="02000000000000000000" pitchFamily="2" charset="0"/>
              </a:rPr>
              <a:t>Stuart Hall: </a:t>
            </a:r>
            <a:r>
              <a:rPr lang="en-GB" sz="1350" dirty="0">
                <a:solidFill>
                  <a:prstClr val="black"/>
                </a:solidFill>
                <a:latin typeface="Gill Sans MT" panose="020B0502020104020203" pitchFamily="34" charset="0"/>
                <a:ea typeface="Ebrima" panose="02000000000000000000" pitchFamily="2" charset="0"/>
                <a:cs typeface="Ebrima" panose="02000000000000000000" pitchFamily="2" charset="0"/>
              </a:rPr>
              <a:t>Strangely, Hall himself provides a substantial challenge to his own ideas.  His reception theory model suggest that audiences can resist the effects of the media through the production of oppositional or negotiated readings.</a:t>
            </a:r>
          </a:p>
          <a:p>
            <a:r>
              <a:rPr lang="en-GB" sz="1350" b="1" dirty="0">
                <a:solidFill>
                  <a:srgbClr val="CC0099"/>
                </a:solidFill>
                <a:latin typeface="Gill Sans MT" panose="020B0502020104020203" pitchFamily="34" charset="0"/>
                <a:ea typeface="Ebrima" panose="02000000000000000000" pitchFamily="2" charset="0"/>
                <a:cs typeface="Ebrima" panose="02000000000000000000" pitchFamily="2" charset="0"/>
              </a:rPr>
              <a:t>Paul Gilroy:  </a:t>
            </a:r>
            <a:r>
              <a:rPr lang="en-GB" sz="1350" dirty="0">
                <a:solidFill>
                  <a:prstClr val="black"/>
                </a:solidFill>
                <a:latin typeface="Gill Sans MT" panose="020B0502020104020203" pitchFamily="34" charset="0"/>
                <a:ea typeface="Ebrima" panose="02000000000000000000" pitchFamily="2" charset="0"/>
                <a:cs typeface="Ebrima" panose="02000000000000000000" pitchFamily="2" charset="0"/>
              </a:rPr>
              <a:t>In many senses, Gilroy’s work picks up on many of the themes of Hall’s arguments – his analysis, however, suggest that racial stereotypes are framed by the wider cultural/historical forces of Empire.  This makes I much harder for the media to contest black stereotypes because they are so deeply entrenched within the British cultural psyche</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a:t>
            </a:r>
            <a:endParaRPr lang="en-GB" sz="2000" dirty="0">
              <a:solidFill>
                <a:srgbClr val="CC0099"/>
              </a:solidFill>
              <a:latin typeface="Ebrima" panose="02000000000000000000" pitchFamily="2" charset="0"/>
              <a:ea typeface="Ebrima" panose="02000000000000000000" pitchFamily="2" charset="0"/>
              <a:cs typeface="Ebrima" panose="020000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89364" y="2700572"/>
            <a:ext cx="2070536" cy="1312840"/>
          </a:xfrm>
          <a:prstGeom prst="rect">
            <a:avLst/>
          </a:prstGeom>
        </p:spPr>
      </p:pic>
      <p:sp>
        <p:nvSpPr>
          <p:cNvPr id="4" name="Rectangle 3"/>
          <p:cNvSpPr/>
          <p:nvPr/>
        </p:nvSpPr>
        <p:spPr>
          <a:xfrm>
            <a:off x="1424632" y="6303123"/>
            <a:ext cx="386644" cy="523220"/>
          </a:xfrm>
          <a:prstGeom prst="rect">
            <a:avLst/>
          </a:prstGeom>
        </p:spPr>
        <p:txBody>
          <a:bodyPr wrap="none">
            <a:spAutoFit/>
          </a:bodyPr>
          <a:lstStyle/>
          <a:p>
            <a:r>
              <a:rPr lang="en-GB" sz="2800" b="1" dirty="0">
                <a:solidFill>
                  <a:prstClr val="white"/>
                </a:solidFill>
              </a:rPr>
              <a:t>R</a:t>
            </a:r>
          </a:p>
        </p:txBody>
      </p:sp>
    </p:spTree>
    <p:extLst>
      <p:ext uri="{BB962C8B-B14F-4D97-AF65-F5344CB8AC3E}">
        <p14:creationId xmlns:p14="http://schemas.microsoft.com/office/powerpoint/2010/main" val="5219523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CC0099"/>
              </a:gs>
              <a:gs pos="65000">
                <a:srgbClr val="FF0066"/>
              </a:gs>
              <a:gs pos="100000">
                <a:srgbClr val="FF9999"/>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833817" y="2845422"/>
            <a:ext cx="6858000" cy="1200329"/>
          </a:xfrm>
          <a:prstGeom prst="rect">
            <a:avLst/>
          </a:prstGeom>
          <a:noFill/>
        </p:spPr>
        <p:txBody>
          <a:bodyPr wrap="square" rtlCol="0">
            <a:spAutoFit/>
          </a:bodyPr>
          <a:lstStyle/>
          <a:p>
            <a:pPr algn="ctr"/>
            <a:r>
              <a:rPr lang="en-GB" sz="3600" dirty="0">
                <a:solidFill>
                  <a:prstClr val="white"/>
                </a:solidFill>
                <a:latin typeface="Chanson Heavy SF" panose="020BE200000000000000" pitchFamily="34" charset="0"/>
                <a:cs typeface="Aharoni" panose="02010803020104030203" pitchFamily="2" charset="-79"/>
              </a:rPr>
              <a:t>Paul Gilroy: </a:t>
            </a:r>
          </a:p>
          <a:p>
            <a:pPr algn="ctr"/>
            <a:r>
              <a:rPr lang="en-GB" sz="3600" dirty="0">
                <a:solidFill>
                  <a:prstClr val="white"/>
                </a:solidFill>
                <a:latin typeface="Chanson Heavy SF" panose="020BE200000000000000" pitchFamily="34" charset="0"/>
                <a:cs typeface="Aharoni" panose="02010803020104030203" pitchFamily="2" charset="-79"/>
              </a:rPr>
              <a:t>Postcolonial Theory</a:t>
            </a:r>
          </a:p>
        </p:txBody>
      </p:sp>
      <p:sp>
        <p:nvSpPr>
          <p:cNvPr id="14" name="Oval 13"/>
          <p:cNvSpPr/>
          <p:nvPr/>
        </p:nvSpPr>
        <p:spPr>
          <a:xfrm>
            <a:off x="1838660" y="117150"/>
            <a:ext cx="1604628" cy="1512168"/>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1</a:t>
            </a:r>
          </a:p>
        </p:txBody>
      </p:sp>
      <p:sp>
        <p:nvSpPr>
          <p:cNvPr id="17" name="Oval 16"/>
          <p:cNvSpPr/>
          <p:nvPr/>
        </p:nvSpPr>
        <p:spPr>
          <a:xfrm>
            <a:off x="1928664" y="5085184"/>
            <a:ext cx="1604628" cy="1512168"/>
          </a:xfrm>
          <a:prstGeom prst="ellipse">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a:t>
            </a:r>
          </a:p>
        </p:txBody>
      </p:sp>
      <p:sp>
        <p:nvSpPr>
          <p:cNvPr id="19" name="Oval 18"/>
          <p:cNvSpPr/>
          <p:nvPr/>
        </p:nvSpPr>
        <p:spPr>
          <a:xfrm>
            <a:off x="2508053" y="2672915"/>
            <a:ext cx="1604628" cy="1512168"/>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2</a:t>
            </a:r>
          </a:p>
        </p:txBody>
      </p:sp>
      <p:cxnSp>
        <p:nvCxnSpPr>
          <p:cNvPr id="20" name="Straight Connector 19"/>
          <p:cNvCxnSpPr/>
          <p:nvPr/>
        </p:nvCxnSpPr>
        <p:spPr>
          <a:xfrm>
            <a:off x="3080792" y="338602"/>
            <a:ext cx="1224136" cy="0"/>
          </a:xfrm>
          <a:prstGeom prst="line">
            <a:avLst/>
          </a:prstGeom>
          <a:ln>
            <a:solidFill>
              <a:srgbClr val="FF0066"/>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3932762" y="3068960"/>
            <a:ext cx="984234" cy="0"/>
          </a:xfrm>
          <a:prstGeom prst="line">
            <a:avLst/>
          </a:prstGeom>
          <a:ln>
            <a:solidFill>
              <a:srgbClr val="FF0066"/>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CC0099"/>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5"/>
            <a:ext cx="6213140" cy="1972255"/>
          </a:xfrm>
          <a:prstGeom prst="roundRect">
            <a:avLst/>
          </a:prstGeom>
          <a:ln>
            <a:solidFill>
              <a:srgbClr val="FF0066"/>
            </a:solidFill>
          </a:ln>
        </p:spPr>
        <p:style>
          <a:lnRef idx="2">
            <a:schemeClr val="accent3"/>
          </a:lnRef>
          <a:fillRef idx="1">
            <a:schemeClr val="lt1"/>
          </a:fillRef>
          <a:effectRef idx="0">
            <a:schemeClr val="accent3"/>
          </a:effectRef>
          <a:fontRef idx="minor">
            <a:schemeClr val="dk1"/>
          </a:fontRef>
        </p:style>
        <p:txBody>
          <a:bodyPr rtlCol="0" anchor="ctr"/>
          <a:lstStyle/>
          <a:p>
            <a:r>
              <a:rPr lang="en-GB" sz="2400" i="1" dirty="0">
                <a:solidFill>
                  <a:prstClr val="black"/>
                </a:solidFill>
                <a:latin typeface="Gill Sans MT" panose="020B0502020104020203" pitchFamily="34" charset="0"/>
                <a:ea typeface="Ebrima" panose="02000000000000000000" pitchFamily="2" charset="0"/>
                <a:cs typeface="Ebrima" panose="02000000000000000000" pitchFamily="2" charset="0"/>
              </a:rPr>
              <a:t>racial </a:t>
            </a:r>
            <a:r>
              <a:rPr lang="en-GB" sz="2400" b="1" i="1" dirty="0">
                <a:solidFill>
                  <a:prstClr val="black"/>
                </a:solidFill>
                <a:latin typeface="Gill Sans MT" panose="020B0502020104020203" pitchFamily="34" charset="0"/>
                <a:ea typeface="Ebrima" panose="02000000000000000000" pitchFamily="2" charset="0"/>
                <a:cs typeface="Ebrima" panose="02000000000000000000" pitchFamily="2" charset="0"/>
              </a:rPr>
              <a:t>binaries</a:t>
            </a:r>
            <a:r>
              <a:rPr lang="en-GB" sz="2400" i="1" dirty="0">
                <a:solidFill>
                  <a:prstClr val="black"/>
                </a:solidFill>
                <a:latin typeface="Gill Sans MT" panose="020B0502020104020203" pitchFamily="34" charset="0"/>
                <a:ea typeface="Ebrima" panose="02000000000000000000" pitchFamily="2" charset="0"/>
                <a:cs typeface="Ebrima" panose="02000000000000000000" pitchFamily="2" charset="0"/>
              </a:rPr>
              <a:t>, otherness and civilisationism</a:t>
            </a:r>
          </a:p>
          <a:p>
            <a:pPr marL="342900" indent="-342900">
              <a:buFont typeface="Arial" panose="020B0604020202020204" pitchFamily="34" charset="0"/>
              <a:buChar char="•"/>
            </a:pPr>
            <a:r>
              <a:rPr lang="en-GB" sz="1600" b="1" dirty="0">
                <a:solidFill>
                  <a:prstClr val="black"/>
                </a:solidFill>
                <a:latin typeface="Gill Sans MT" panose="020B0502020104020203" pitchFamily="34" charset="0"/>
                <a:ea typeface="Ebrima" panose="02000000000000000000" pitchFamily="2" charset="0"/>
                <a:cs typeface="Ebrima" panose="02000000000000000000" pitchFamily="2" charset="0"/>
              </a:rPr>
              <a:t>Black communities are constructed as an ‘other</a:t>
            </a:r>
            <a:r>
              <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rPr>
              <a:t>’ to white culture and are associated with criminal activity and lawlessness.</a:t>
            </a:r>
          </a:p>
          <a:p>
            <a:pPr marL="342900" indent="-342900">
              <a:buFont typeface="Arial" panose="020B0604020202020204" pitchFamily="34" charset="0"/>
              <a:buChar char="•"/>
            </a:pPr>
            <a:r>
              <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rPr>
              <a:t>The media reflect civilsationist attitudes through simplistic reportage and </a:t>
            </a:r>
            <a:r>
              <a:rPr lang="en-GB" sz="1600" b="1" dirty="0">
                <a:solidFill>
                  <a:prstClr val="black"/>
                </a:solidFill>
                <a:latin typeface="Gill Sans MT" panose="020B0502020104020203" pitchFamily="34" charset="0"/>
                <a:ea typeface="Ebrima" panose="02000000000000000000" pitchFamily="2" charset="0"/>
                <a:cs typeface="Ebrima" panose="02000000000000000000" pitchFamily="2" charset="0"/>
              </a:rPr>
              <a:t>the demonisation of Muslims </a:t>
            </a:r>
            <a:r>
              <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rPr>
              <a:t>– media products nurture fear and the idea that Muslims and Europeans are incompatible.</a:t>
            </a:r>
          </a:p>
        </p:txBody>
      </p:sp>
      <p:sp>
        <p:nvSpPr>
          <p:cNvPr id="2048" name="Rounded Rectangle 2047"/>
          <p:cNvSpPr/>
          <p:nvPr/>
        </p:nvSpPr>
        <p:spPr>
          <a:xfrm>
            <a:off x="4305041" y="2118343"/>
            <a:ext cx="5601072" cy="2462785"/>
          </a:xfrm>
          <a:prstGeom prst="roundRect">
            <a:avLst/>
          </a:prstGeom>
          <a:ln>
            <a:solidFill>
              <a:srgbClr val="FF0066"/>
            </a:solidFill>
          </a:ln>
        </p:spPr>
        <p:style>
          <a:lnRef idx="2">
            <a:schemeClr val="accent6"/>
          </a:lnRef>
          <a:fillRef idx="1">
            <a:schemeClr val="lt1"/>
          </a:fillRef>
          <a:effectRef idx="0">
            <a:schemeClr val="accent6"/>
          </a:effectRef>
          <a:fontRef idx="minor">
            <a:schemeClr val="dk1"/>
          </a:fontRef>
        </p:style>
        <p:txBody>
          <a:bodyPr rtlCol="0" anchor="ctr"/>
          <a:lstStyle/>
          <a:p>
            <a:r>
              <a:rPr lang="en-GB" sz="2400" i="1" dirty="0">
                <a:solidFill>
                  <a:prstClr val="black"/>
                </a:solidFill>
                <a:latin typeface="Gill Sans MT" panose="020B0502020104020203" pitchFamily="34" charset="0"/>
                <a:ea typeface="Ebrima" panose="02000000000000000000" pitchFamily="2" charset="0"/>
                <a:cs typeface="Ebrima" panose="02000000000000000000" pitchFamily="2" charset="0"/>
              </a:rPr>
              <a:t>the enduring </a:t>
            </a:r>
            <a:r>
              <a:rPr lang="en-GB" sz="2400" b="1" i="1" dirty="0">
                <a:solidFill>
                  <a:prstClr val="black"/>
                </a:solidFill>
                <a:latin typeface="Gill Sans MT" panose="020B0502020104020203" pitchFamily="34" charset="0"/>
                <a:ea typeface="Ebrima" panose="02000000000000000000" pitchFamily="2" charset="0"/>
                <a:cs typeface="Ebrima" panose="02000000000000000000" pitchFamily="2" charset="0"/>
              </a:rPr>
              <a:t>legacy of the British Empire </a:t>
            </a:r>
            <a:r>
              <a:rPr lang="en-GB" sz="2400" i="1" dirty="0">
                <a:solidFill>
                  <a:prstClr val="black"/>
                </a:solidFill>
                <a:latin typeface="Gill Sans MT" panose="020B0502020104020203" pitchFamily="34" charset="0"/>
                <a:ea typeface="Ebrima" panose="02000000000000000000" pitchFamily="2" charset="0"/>
                <a:cs typeface="Ebrima" panose="02000000000000000000" pitchFamily="2" charset="0"/>
              </a:rPr>
              <a:t>on English identity</a:t>
            </a:r>
          </a:p>
          <a:p>
            <a:pPr marL="171450" indent="-171450">
              <a:buFont typeface="Arial" panose="020B0604020202020204" pitchFamily="34" charset="0"/>
              <a:buChar char="•"/>
            </a:pPr>
            <a:r>
              <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rPr>
              <a:t>A deep-seated </a:t>
            </a:r>
            <a:r>
              <a:rPr lang="en-GB" sz="1600" b="1" dirty="0">
                <a:solidFill>
                  <a:prstClr val="black"/>
                </a:solidFill>
                <a:latin typeface="Gill Sans MT" panose="020B0502020104020203" pitchFamily="34" charset="0"/>
                <a:ea typeface="Ebrima" panose="02000000000000000000" pitchFamily="2" charset="0"/>
                <a:cs typeface="Ebrima" panose="02000000000000000000" pitchFamily="2" charset="0"/>
              </a:rPr>
              <a:t>postcolonial melancholia </a:t>
            </a:r>
            <a:r>
              <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rPr>
              <a:t>infects the media as a result of Britain’s diminishing global importance.</a:t>
            </a:r>
          </a:p>
          <a:p>
            <a:pPr marL="171450" indent="-171450">
              <a:buFont typeface="Arial" panose="020B0604020202020204" pitchFamily="34" charset="0"/>
              <a:buChar char="•"/>
            </a:pPr>
            <a:r>
              <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rPr>
              <a:t>Postcolonial melancholia prompts a </a:t>
            </a:r>
            <a:r>
              <a:rPr lang="en-GB" sz="1600" b="1" dirty="0">
                <a:solidFill>
                  <a:prstClr val="black"/>
                </a:solidFill>
                <a:latin typeface="Gill Sans MT" panose="020B0502020104020203" pitchFamily="34" charset="0"/>
                <a:ea typeface="Ebrima" panose="02000000000000000000" pitchFamily="2" charset="0"/>
                <a:cs typeface="Ebrima" panose="02000000000000000000" pitchFamily="2" charset="0"/>
              </a:rPr>
              <a:t>nostalgic construction of Englishness.</a:t>
            </a:r>
          </a:p>
          <a:p>
            <a:pPr marL="171450" indent="-171450">
              <a:buFont typeface="Arial" panose="020B0604020202020204" pitchFamily="34" charset="0"/>
              <a:buChar char="•"/>
            </a:pPr>
            <a:r>
              <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rPr>
              <a:t>Postcolonial melancholy produces a sense of English rootlessness and an </a:t>
            </a:r>
            <a:r>
              <a:rPr lang="en-GB" sz="1600" b="1" dirty="0">
                <a:solidFill>
                  <a:prstClr val="black"/>
                </a:solidFill>
                <a:latin typeface="Gill Sans MT" panose="020B0502020104020203" pitchFamily="34" charset="0"/>
                <a:ea typeface="Ebrima" panose="02000000000000000000" pitchFamily="2" charset="0"/>
                <a:cs typeface="Ebrima" panose="02000000000000000000" pitchFamily="2" charset="0"/>
              </a:rPr>
              <a:t>anxiety surrounding British identity.  </a:t>
            </a:r>
          </a:p>
        </p:txBody>
      </p:sp>
      <p:sp>
        <p:nvSpPr>
          <p:cNvPr id="2049" name="Rounded Rectangle 2048"/>
          <p:cNvSpPr/>
          <p:nvPr/>
        </p:nvSpPr>
        <p:spPr>
          <a:xfrm>
            <a:off x="3692860" y="4725144"/>
            <a:ext cx="6213140" cy="2132857"/>
          </a:xfrm>
          <a:prstGeom prst="roundRect">
            <a:avLst/>
          </a:prstGeom>
          <a:ln>
            <a:solidFill>
              <a:srgbClr val="CC0099"/>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b="1" i="1" dirty="0">
                <a:solidFill>
                  <a:srgbClr val="CC0099"/>
                </a:solidFill>
                <a:latin typeface="Gill Sans MT" panose="020B0502020104020203" pitchFamily="34" charset="0"/>
                <a:ea typeface="Ebrima" panose="02000000000000000000" pitchFamily="2" charset="0"/>
                <a:cs typeface="Ebrima" panose="02000000000000000000" pitchFamily="2" charset="0"/>
              </a:rPr>
              <a:t>Two theorists who might challenge Gilroy’s thinking:</a:t>
            </a:r>
          </a:p>
          <a:p>
            <a:r>
              <a:rPr lang="en-GB" sz="1400" b="1" dirty="0">
                <a:solidFill>
                  <a:srgbClr val="CC0099"/>
                </a:solidFill>
                <a:latin typeface="Gill Sans MT" panose="020B0502020104020203" pitchFamily="34" charset="0"/>
                <a:ea typeface="Ebrima" panose="02000000000000000000" pitchFamily="2" charset="0"/>
                <a:cs typeface="Ebrima" panose="02000000000000000000" pitchFamily="2" charset="0"/>
              </a:rPr>
              <a:t>David Gauntlett</a:t>
            </a: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 </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would present a far more optimistic picture of the media’s capacity to effect change or to enable positive identity construction.  He would suggest that the variety of media representations available to contemporary audience is far greater than that outlined by Gilroy.</a:t>
            </a:r>
          </a:p>
          <a:p>
            <a:r>
              <a:rPr lang="en-GB" sz="1400" b="1" dirty="0">
                <a:solidFill>
                  <a:srgbClr val="0000FF"/>
                </a:solidFill>
                <a:latin typeface="Gill Sans MT" panose="020B0502020104020203" pitchFamily="34" charset="0"/>
                <a:ea typeface="Ebrima" panose="02000000000000000000" pitchFamily="2" charset="0"/>
                <a:cs typeface="Ebrima" panose="02000000000000000000" pitchFamily="2" charset="0"/>
              </a:rPr>
              <a:t>Henry Jenkins</a:t>
            </a: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 </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would present a far more optimistic view regarding the current media landscape than Gilroy’s postcolonial assessment – suggesting that new technologies enable audiences to engage in participatory culture and to form online communities.</a:t>
            </a:r>
            <a:endParaRPr lang="en-GB" sz="1200" dirty="0">
              <a:solidFill>
                <a:prstClr val="black"/>
              </a:solidFill>
              <a:latin typeface="Gill Sans MT" panose="020B0502020104020203" pitchFamily="34" charset="0"/>
              <a:ea typeface="Ebrima" panose="02000000000000000000" pitchFamily="2" charset="0"/>
              <a:cs typeface="Ebrima" panose="02000000000000000000" pitchFamily="2"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968815" y="2851520"/>
            <a:ext cx="1584175" cy="1188131"/>
          </a:xfrm>
          <a:prstGeom prst="rect">
            <a:avLst/>
          </a:prstGeom>
        </p:spPr>
      </p:pic>
      <p:sp>
        <p:nvSpPr>
          <p:cNvPr id="15" name="Rectangle 14"/>
          <p:cNvSpPr/>
          <p:nvPr/>
        </p:nvSpPr>
        <p:spPr>
          <a:xfrm>
            <a:off x="1424632" y="6303123"/>
            <a:ext cx="386644" cy="523220"/>
          </a:xfrm>
          <a:prstGeom prst="rect">
            <a:avLst/>
          </a:prstGeom>
        </p:spPr>
        <p:txBody>
          <a:bodyPr wrap="none">
            <a:spAutoFit/>
          </a:bodyPr>
          <a:lstStyle/>
          <a:p>
            <a:r>
              <a:rPr lang="en-GB" sz="2800" b="1" dirty="0">
                <a:solidFill>
                  <a:prstClr val="white"/>
                </a:solidFill>
              </a:rPr>
              <a:t>R</a:t>
            </a:r>
          </a:p>
        </p:txBody>
      </p:sp>
    </p:spTree>
    <p:extLst>
      <p:ext uri="{BB962C8B-B14F-4D97-AF65-F5344CB8AC3E}">
        <p14:creationId xmlns:p14="http://schemas.microsoft.com/office/powerpoint/2010/main" val="12678958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CC0099"/>
              </a:gs>
              <a:gs pos="65000">
                <a:srgbClr val="7030A0"/>
              </a:gs>
              <a:gs pos="100000">
                <a:srgbClr val="FF33CC"/>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833817" y="2845422"/>
            <a:ext cx="6858000" cy="1200329"/>
          </a:xfrm>
          <a:prstGeom prst="rect">
            <a:avLst/>
          </a:prstGeom>
          <a:noFill/>
        </p:spPr>
        <p:txBody>
          <a:bodyPr wrap="square" rtlCol="0">
            <a:spAutoFit/>
          </a:bodyPr>
          <a:lstStyle/>
          <a:p>
            <a:pPr algn="ctr"/>
            <a:r>
              <a:rPr lang="en-GB" sz="3600" dirty="0">
                <a:solidFill>
                  <a:prstClr val="white"/>
                </a:solidFill>
                <a:latin typeface="Chanson Heavy SF" panose="020BE200000000000000" pitchFamily="34" charset="0"/>
                <a:cs typeface="Aharoni" panose="02010803020104030203" pitchFamily="2" charset="-79"/>
              </a:rPr>
              <a:t>van Zoonen:  Feminist Theory and Patriarchy</a:t>
            </a:r>
          </a:p>
        </p:txBody>
      </p:sp>
      <p:sp>
        <p:nvSpPr>
          <p:cNvPr id="14" name="Oval 13"/>
          <p:cNvSpPr/>
          <p:nvPr/>
        </p:nvSpPr>
        <p:spPr>
          <a:xfrm>
            <a:off x="1838660" y="117150"/>
            <a:ext cx="1604628" cy="1512168"/>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1</a:t>
            </a:r>
          </a:p>
        </p:txBody>
      </p:sp>
      <p:sp>
        <p:nvSpPr>
          <p:cNvPr id="17" name="Oval 16"/>
          <p:cNvSpPr/>
          <p:nvPr/>
        </p:nvSpPr>
        <p:spPr>
          <a:xfrm>
            <a:off x="1928664" y="5085184"/>
            <a:ext cx="1604628" cy="1512168"/>
          </a:xfrm>
          <a:prstGeom prst="ellipse">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a:t>
            </a:r>
          </a:p>
        </p:txBody>
      </p:sp>
      <p:sp>
        <p:nvSpPr>
          <p:cNvPr id="19" name="Oval 18"/>
          <p:cNvSpPr/>
          <p:nvPr/>
        </p:nvSpPr>
        <p:spPr>
          <a:xfrm>
            <a:off x="2508053" y="2672915"/>
            <a:ext cx="1604628" cy="1512168"/>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2</a:t>
            </a:r>
          </a:p>
        </p:txBody>
      </p:sp>
      <p:cxnSp>
        <p:nvCxnSpPr>
          <p:cNvPr id="20" name="Straight Connector 19"/>
          <p:cNvCxnSpPr/>
          <p:nvPr/>
        </p:nvCxnSpPr>
        <p:spPr>
          <a:xfrm>
            <a:off x="3080792" y="338602"/>
            <a:ext cx="1224136" cy="0"/>
          </a:xfrm>
          <a:prstGeom prst="line">
            <a:avLst/>
          </a:prstGeom>
          <a:ln>
            <a:solidFill>
              <a:srgbClr val="7030A0"/>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3932762" y="3068960"/>
            <a:ext cx="984234" cy="0"/>
          </a:xfrm>
          <a:prstGeom prst="line">
            <a:avLst/>
          </a:prstGeom>
          <a:ln>
            <a:solidFill>
              <a:srgbClr val="7030A0"/>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CC0099"/>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5"/>
            <a:ext cx="6213140" cy="2514601"/>
          </a:xfrm>
          <a:prstGeom prst="roundRect">
            <a:avLst/>
          </a:prstGeom>
          <a:ln>
            <a:solidFill>
              <a:srgbClr val="7030A0"/>
            </a:solidFill>
          </a:ln>
        </p:spPr>
        <p:style>
          <a:lnRef idx="2">
            <a:schemeClr val="accent3"/>
          </a:lnRef>
          <a:fillRef idx="1">
            <a:schemeClr val="lt1"/>
          </a:fillRef>
          <a:effectRef idx="0">
            <a:schemeClr val="accent3"/>
          </a:effectRef>
          <a:fontRef idx="minor">
            <a:schemeClr val="dk1"/>
          </a:fontRef>
        </p:style>
        <p:txBody>
          <a:bodyPr rtlCol="0" anchor="ctr"/>
          <a:lstStyle/>
          <a:p>
            <a:r>
              <a:rPr lang="en-GB" sz="2400" i="1" dirty="0">
                <a:solidFill>
                  <a:prstClr val="black"/>
                </a:solidFill>
                <a:latin typeface="Gill Sans MT" panose="020B0502020104020203" pitchFamily="34" charset="0"/>
                <a:ea typeface="Ebrima" panose="02000000000000000000" pitchFamily="2" charset="0"/>
                <a:cs typeface="Ebrima" panose="02000000000000000000" pitchFamily="2" charset="0"/>
              </a:rPr>
              <a:t>the </a:t>
            </a:r>
            <a:r>
              <a:rPr lang="en-GB" sz="2400" b="1" i="1" dirty="0">
                <a:solidFill>
                  <a:prstClr val="black"/>
                </a:solidFill>
                <a:latin typeface="Gill Sans MT" panose="020B0502020104020203" pitchFamily="34" charset="0"/>
                <a:ea typeface="Ebrima" panose="02000000000000000000" pitchFamily="2" charset="0"/>
                <a:cs typeface="Ebrima" panose="02000000000000000000" pitchFamily="2" charset="0"/>
              </a:rPr>
              <a:t>female body as spectacle</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The roles that females are expected to play within society vary enormously across different cultures and historical periods.</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The </a:t>
            </a: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dominant representational mode </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in Western culture positions women as an </a:t>
            </a: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erotic spectacle</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Second wave feminists have </a:t>
            </a: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challenged the dominance of men </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in society.</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Third wave feminists have r</a:t>
            </a: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easserted the right of women to occupy traditional female roles</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Fourth wave feminists continue to </a:t>
            </a: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challenge male privilege </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using both mass media and social media forms.</a:t>
            </a:r>
          </a:p>
        </p:txBody>
      </p:sp>
      <p:sp>
        <p:nvSpPr>
          <p:cNvPr id="2048" name="Rounded Rectangle 2047"/>
          <p:cNvSpPr/>
          <p:nvPr/>
        </p:nvSpPr>
        <p:spPr>
          <a:xfrm>
            <a:off x="4305041" y="2672915"/>
            <a:ext cx="5601072" cy="1687071"/>
          </a:xfrm>
          <a:prstGeom prst="roundRect">
            <a:avLst/>
          </a:prstGeom>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r>
              <a:rPr lang="en-GB" sz="2400" b="1" i="1" dirty="0">
                <a:solidFill>
                  <a:prstClr val="black"/>
                </a:solidFill>
                <a:latin typeface="Gill Sans MT" panose="020B0502020104020203" pitchFamily="34" charset="0"/>
                <a:ea typeface="Ebrima" panose="02000000000000000000" pitchFamily="2" charset="0"/>
                <a:cs typeface="Ebrima" panose="02000000000000000000" pitchFamily="2" charset="0"/>
              </a:rPr>
              <a:t>masculinity in the media</a:t>
            </a:r>
          </a:p>
          <a:p>
            <a:pPr marL="342900" indent="-342900">
              <a:buFont typeface="Arial" panose="020B0604020202020204" pitchFamily="34" charset="0"/>
              <a:buChar char="•"/>
            </a:pPr>
            <a:r>
              <a:rPr lang="en-GB" sz="2000" dirty="0">
                <a:solidFill>
                  <a:prstClr val="black"/>
                </a:solidFill>
                <a:latin typeface="Gill Sans MT" panose="020B0502020104020203" pitchFamily="34" charset="0"/>
                <a:ea typeface="Ebrima" panose="02000000000000000000" pitchFamily="2" charset="0"/>
                <a:cs typeface="Ebrima" panose="02000000000000000000" pitchFamily="2" charset="0"/>
              </a:rPr>
              <a:t>Masculine depictions are note subject to the same objectification processes as females.</a:t>
            </a:r>
          </a:p>
          <a:p>
            <a:pPr marL="342900" indent="-342900">
              <a:buFont typeface="Arial" panose="020B0604020202020204" pitchFamily="34" charset="0"/>
              <a:buChar char="•"/>
            </a:pPr>
            <a:r>
              <a:rPr lang="en-GB" sz="2000" dirty="0">
                <a:solidFill>
                  <a:prstClr val="black"/>
                </a:solidFill>
                <a:latin typeface="Gill Sans MT" panose="020B0502020104020203" pitchFamily="34" charset="0"/>
                <a:ea typeface="Ebrima" panose="02000000000000000000" pitchFamily="2" charset="0"/>
                <a:cs typeface="Ebrima" panose="02000000000000000000" pitchFamily="2" charset="0"/>
              </a:rPr>
              <a:t>Male social dominance is reinforced using active representations of masculinity.</a:t>
            </a:r>
            <a:endParaRPr lang="en-GB" sz="2400" i="1" dirty="0">
              <a:solidFill>
                <a:prstClr val="black"/>
              </a:solidFill>
              <a:latin typeface="Gill Sans MT" panose="020B0502020104020203" pitchFamily="34" charset="0"/>
              <a:ea typeface="Ebrima" panose="02000000000000000000" pitchFamily="2" charset="0"/>
              <a:cs typeface="Ebrima" panose="02000000000000000000" pitchFamily="2" charset="0"/>
            </a:endParaRPr>
          </a:p>
        </p:txBody>
      </p:sp>
      <p:sp>
        <p:nvSpPr>
          <p:cNvPr id="2049" name="Rounded Rectangle 2048"/>
          <p:cNvSpPr/>
          <p:nvPr/>
        </p:nvSpPr>
        <p:spPr>
          <a:xfrm>
            <a:off x="3692860" y="4509120"/>
            <a:ext cx="6213140" cy="2348881"/>
          </a:xfrm>
          <a:prstGeom prst="roundRect">
            <a:avLst/>
          </a:prstGeom>
          <a:ln>
            <a:solidFill>
              <a:srgbClr val="CC0099"/>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b="1" i="1" dirty="0">
                <a:solidFill>
                  <a:srgbClr val="CC0099"/>
                </a:solidFill>
                <a:latin typeface="Gill Sans MT" panose="020B0502020104020203" pitchFamily="34" charset="0"/>
                <a:ea typeface="Ebrima" panose="02000000000000000000" pitchFamily="2" charset="0"/>
                <a:cs typeface="Ebrima" panose="02000000000000000000" pitchFamily="2" charset="0"/>
              </a:rPr>
              <a:t>Two theorists who challenge van Zoonen’s thinking:</a:t>
            </a:r>
          </a:p>
          <a:p>
            <a:r>
              <a:rPr lang="en-GB" sz="1450" b="1" dirty="0">
                <a:solidFill>
                  <a:srgbClr val="CC0099"/>
                </a:solidFill>
                <a:latin typeface="Gill Sans MT" panose="020B0502020104020203" pitchFamily="34" charset="0"/>
                <a:ea typeface="Ebrima" panose="02000000000000000000" pitchFamily="2" charset="0"/>
                <a:cs typeface="Ebrima" panose="02000000000000000000" pitchFamily="2" charset="0"/>
              </a:rPr>
              <a:t>David Gauntlett: </a:t>
            </a:r>
            <a:r>
              <a:rPr lang="en-GB" sz="1450" dirty="0">
                <a:solidFill>
                  <a:prstClr val="black"/>
                </a:solidFill>
                <a:latin typeface="Gill Sans MT" panose="020B0502020104020203" pitchFamily="34" charset="0"/>
                <a:ea typeface="Ebrima" panose="02000000000000000000" pitchFamily="2" charset="0"/>
                <a:cs typeface="Ebrima" panose="02000000000000000000" pitchFamily="2" charset="0"/>
              </a:rPr>
              <a:t>would argue that contemporary media products both online and mass media oriented, offer audiences a much wider diversity of gender-based identities than is suggest by van Zoonen.  This enables audiences to shape their own identities and to resist the ideological pull of patriarchy.</a:t>
            </a:r>
          </a:p>
          <a:p>
            <a:r>
              <a:rPr lang="en-GB" sz="1450" b="1" dirty="0">
                <a:solidFill>
                  <a:srgbClr val="CC0099"/>
                </a:solidFill>
                <a:latin typeface="Gill Sans MT" panose="020B0502020104020203" pitchFamily="34" charset="0"/>
                <a:ea typeface="Ebrima" panose="02000000000000000000" pitchFamily="2" charset="0"/>
                <a:cs typeface="Ebrima" panose="02000000000000000000" pitchFamily="2" charset="0"/>
              </a:rPr>
              <a:t>Judith Butler</a:t>
            </a:r>
            <a:r>
              <a:rPr lang="en-GB" sz="1450" dirty="0">
                <a:solidFill>
                  <a:srgbClr val="CC0099"/>
                </a:solidFill>
                <a:latin typeface="Gill Sans MT" panose="020B0502020104020203" pitchFamily="34" charset="0"/>
                <a:ea typeface="Ebrima" panose="02000000000000000000" pitchFamily="2" charset="0"/>
                <a:cs typeface="Ebrima" panose="02000000000000000000" pitchFamily="2" charset="0"/>
              </a:rPr>
              <a:t>: </a:t>
            </a:r>
            <a:r>
              <a:rPr lang="en-GB" sz="1450" dirty="0">
                <a:solidFill>
                  <a:prstClr val="black"/>
                </a:solidFill>
                <a:latin typeface="Gill Sans MT" panose="020B0502020104020203" pitchFamily="34" charset="0"/>
                <a:ea typeface="Ebrima" panose="02000000000000000000" pitchFamily="2" charset="0"/>
                <a:cs typeface="Ebrima" panose="02000000000000000000" pitchFamily="2" charset="0"/>
              </a:rPr>
              <a:t>would agree with much of van Zoonen’s thinking, but would suggest further that the use of gender-based labels like ‘male’ and ‘female’ mask the complex nature of sexuality.  She would also argue that individuals have resisted those conventional labels by engaging in ‘gender trouble’</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794536" y="2931998"/>
            <a:ext cx="1828800" cy="1027176"/>
          </a:xfrm>
          <a:prstGeom prst="rect">
            <a:avLst/>
          </a:prstGeom>
        </p:spPr>
      </p:pic>
      <p:sp>
        <p:nvSpPr>
          <p:cNvPr id="15" name="Rectangle 14"/>
          <p:cNvSpPr/>
          <p:nvPr/>
        </p:nvSpPr>
        <p:spPr>
          <a:xfrm>
            <a:off x="1424632" y="6303123"/>
            <a:ext cx="386644" cy="523220"/>
          </a:xfrm>
          <a:prstGeom prst="rect">
            <a:avLst/>
          </a:prstGeom>
        </p:spPr>
        <p:txBody>
          <a:bodyPr wrap="none">
            <a:spAutoFit/>
          </a:bodyPr>
          <a:lstStyle/>
          <a:p>
            <a:r>
              <a:rPr lang="en-GB" sz="2800" b="1" dirty="0">
                <a:solidFill>
                  <a:prstClr val="white"/>
                </a:solidFill>
              </a:rPr>
              <a:t>R</a:t>
            </a:r>
          </a:p>
        </p:txBody>
      </p:sp>
    </p:spTree>
    <p:extLst>
      <p:ext uri="{BB962C8B-B14F-4D97-AF65-F5344CB8AC3E}">
        <p14:creationId xmlns:p14="http://schemas.microsoft.com/office/powerpoint/2010/main" val="27830100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CC0099"/>
              </a:gs>
              <a:gs pos="65000">
                <a:srgbClr val="CC66FF"/>
              </a:gs>
              <a:gs pos="100000">
                <a:srgbClr val="7030A0"/>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833817" y="2845422"/>
            <a:ext cx="6858000" cy="1200329"/>
          </a:xfrm>
          <a:prstGeom prst="rect">
            <a:avLst/>
          </a:prstGeom>
          <a:noFill/>
        </p:spPr>
        <p:txBody>
          <a:bodyPr wrap="square" rtlCol="0">
            <a:spAutoFit/>
          </a:bodyPr>
          <a:lstStyle/>
          <a:p>
            <a:pPr algn="ctr"/>
            <a:r>
              <a:rPr lang="en-GB" sz="3600" dirty="0">
                <a:solidFill>
                  <a:prstClr val="white"/>
                </a:solidFill>
                <a:latin typeface="Chanson Heavy SF" panose="020BE200000000000000" pitchFamily="34" charset="0"/>
                <a:cs typeface="Aharoni" panose="02010803020104030203" pitchFamily="2" charset="-79"/>
              </a:rPr>
              <a:t>bell hooks: </a:t>
            </a:r>
          </a:p>
          <a:p>
            <a:pPr algn="ctr"/>
            <a:r>
              <a:rPr lang="en-GB" sz="3600" dirty="0">
                <a:solidFill>
                  <a:prstClr val="white"/>
                </a:solidFill>
                <a:latin typeface="Chanson Heavy SF" panose="020BE200000000000000" pitchFamily="34" charset="0"/>
                <a:cs typeface="Aharoni" panose="02010803020104030203" pitchFamily="2" charset="-79"/>
              </a:rPr>
              <a:t>Intersectionality</a:t>
            </a:r>
          </a:p>
        </p:txBody>
      </p:sp>
      <p:sp>
        <p:nvSpPr>
          <p:cNvPr id="14" name="Oval 13"/>
          <p:cNvSpPr/>
          <p:nvPr/>
        </p:nvSpPr>
        <p:spPr>
          <a:xfrm>
            <a:off x="1838660" y="117150"/>
            <a:ext cx="1604628" cy="1512168"/>
          </a:xfrm>
          <a:prstGeom prst="ellipse">
            <a:avLst/>
          </a:prstGeom>
          <a:solidFill>
            <a:srgbClr val="CC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1</a:t>
            </a:r>
          </a:p>
        </p:txBody>
      </p:sp>
      <p:sp>
        <p:nvSpPr>
          <p:cNvPr id="17" name="Oval 16"/>
          <p:cNvSpPr/>
          <p:nvPr/>
        </p:nvSpPr>
        <p:spPr>
          <a:xfrm>
            <a:off x="1928664" y="5085184"/>
            <a:ext cx="1604628" cy="1512168"/>
          </a:xfrm>
          <a:prstGeom prst="ellipse">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a:t>
            </a:r>
          </a:p>
        </p:txBody>
      </p:sp>
      <p:sp>
        <p:nvSpPr>
          <p:cNvPr id="19" name="Oval 18"/>
          <p:cNvSpPr/>
          <p:nvPr/>
        </p:nvSpPr>
        <p:spPr>
          <a:xfrm>
            <a:off x="2508053" y="2672915"/>
            <a:ext cx="1604628" cy="1512168"/>
          </a:xfrm>
          <a:prstGeom prst="ellipse">
            <a:avLst/>
          </a:prstGeom>
          <a:solidFill>
            <a:srgbClr val="CC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2</a:t>
            </a:r>
          </a:p>
        </p:txBody>
      </p:sp>
      <p:cxnSp>
        <p:nvCxnSpPr>
          <p:cNvPr id="20" name="Straight Connector 19"/>
          <p:cNvCxnSpPr/>
          <p:nvPr/>
        </p:nvCxnSpPr>
        <p:spPr>
          <a:xfrm>
            <a:off x="3080792" y="338602"/>
            <a:ext cx="1224136" cy="0"/>
          </a:xfrm>
          <a:prstGeom prst="line">
            <a:avLst/>
          </a:prstGeom>
          <a:ln>
            <a:solidFill>
              <a:srgbClr val="CC66FF"/>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3932762" y="3068960"/>
            <a:ext cx="984234" cy="0"/>
          </a:xfrm>
          <a:prstGeom prst="line">
            <a:avLst/>
          </a:prstGeom>
          <a:ln>
            <a:solidFill>
              <a:srgbClr val="CC66FF"/>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CC0099"/>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5"/>
            <a:ext cx="6213140" cy="2514601"/>
          </a:xfrm>
          <a:prstGeom prst="roundRect">
            <a:avLst/>
          </a:prstGeom>
          <a:ln>
            <a:solidFill>
              <a:srgbClr val="CC66FF"/>
            </a:solidFill>
          </a:ln>
        </p:spPr>
        <p:style>
          <a:lnRef idx="2">
            <a:schemeClr val="accent3"/>
          </a:lnRef>
          <a:fillRef idx="1">
            <a:schemeClr val="lt1"/>
          </a:fillRef>
          <a:effectRef idx="0">
            <a:schemeClr val="accent3"/>
          </a:effectRef>
          <a:fontRef idx="minor">
            <a:schemeClr val="dk1"/>
          </a:fontRef>
        </p:style>
        <p:txBody>
          <a:bodyPr rtlCol="0" anchor="ctr"/>
          <a:lstStyle/>
          <a:p>
            <a:r>
              <a:rPr lang="en-GB" sz="2400" b="1" i="1" dirty="0">
                <a:solidFill>
                  <a:prstClr val="black"/>
                </a:solidFill>
                <a:latin typeface="Gill Sans MT" panose="020B0502020104020203" pitchFamily="34" charset="0"/>
                <a:ea typeface="Ebrima" panose="02000000000000000000" pitchFamily="2" charset="0"/>
                <a:cs typeface="Ebrima" panose="02000000000000000000" pitchFamily="2" charset="0"/>
              </a:rPr>
              <a:t>interconnected oppression</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Representations of black women (and men) have been shaped by historical forces.</a:t>
            </a:r>
          </a:p>
          <a:p>
            <a:pPr marL="342900" indent="-342900">
              <a:buFont typeface="Arial" panose="020B0604020202020204" pitchFamily="34" charset="0"/>
              <a:buChar char="•"/>
            </a:pP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Feminist movements </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of the twentieth century have largely been </a:t>
            </a: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dominated by a white viewpoint.</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A </a:t>
            </a: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social hierarchy exists</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 that places white men at the top followed by white women, male ethnic minorities and, last, female ethnic minorities.</a:t>
            </a:r>
          </a:p>
          <a:p>
            <a:pPr marL="342900" indent="-342900">
              <a:buFont typeface="Arial" panose="020B0604020202020204" pitchFamily="34" charset="0"/>
              <a:buChar char="•"/>
            </a:pP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Oppression</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 of minority groups (racism, sexism, ableism, homophobia) are constructs of a white male dominated social hierarchy.</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The lack of black female power results in absent representations and a range of negative stereotypes that some black women have internalised.</a:t>
            </a:r>
            <a:endParaRPr lang="en-GB" sz="2800" b="1" i="1" dirty="0">
              <a:solidFill>
                <a:prstClr val="black"/>
              </a:solidFill>
              <a:latin typeface="Gill Sans MT" panose="020B0502020104020203" pitchFamily="34" charset="0"/>
              <a:ea typeface="Ebrima" panose="02000000000000000000" pitchFamily="2" charset="0"/>
              <a:cs typeface="Ebrima" panose="02000000000000000000" pitchFamily="2" charset="0"/>
            </a:endParaRPr>
          </a:p>
        </p:txBody>
      </p:sp>
      <p:sp>
        <p:nvSpPr>
          <p:cNvPr id="2048" name="Rounded Rectangle 2047"/>
          <p:cNvSpPr/>
          <p:nvPr/>
        </p:nvSpPr>
        <p:spPr>
          <a:xfrm>
            <a:off x="4305041" y="2672915"/>
            <a:ext cx="5601072" cy="1739843"/>
          </a:xfrm>
          <a:prstGeom prst="roundRect">
            <a:avLst/>
          </a:prstGeom>
          <a:ln>
            <a:solidFill>
              <a:srgbClr val="CC66FF"/>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i="1" dirty="0">
                <a:solidFill>
                  <a:prstClr val="black"/>
                </a:solidFill>
                <a:latin typeface="Gill Sans MT" panose="020B0502020104020203" pitchFamily="34" charset="0"/>
                <a:ea typeface="Ebrima" panose="02000000000000000000" pitchFamily="2" charset="0"/>
                <a:cs typeface="Ebrima" panose="02000000000000000000" pitchFamily="2" charset="0"/>
              </a:rPr>
              <a:t>from </a:t>
            </a:r>
            <a:r>
              <a:rPr lang="en-GB" sz="2000" b="1" i="1" dirty="0">
                <a:solidFill>
                  <a:prstClr val="black"/>
                </a:solidFill>
                <a:latin typeface="Gill Sans MT" panose="020B0502020104020203" pitchFamily="34" charset="0"/>
                <a:ea typeface="Ebrima" panose="02000000000000000000" pitchFamily="2" charset="0"/>
                <a:cs typeface="Ebrima" panose="02000000000000000000" pitchFamily="2" charset="0"/>
              </a:rPr>
              <a:t>evaluation to actions</a:t>
            </a:r>
            <a:r>
              <a:rPr lang="en-GB" sz="2000" i="1" dirty="0">
                <a:solidFill>
                  <a:prstClr val="black"/>
                </a:solidFill>
                <a:latin typeface="Gill Sans MT" panose="020B0502020104020203" pitchFamily="34" charset="0"/>
                <a:ea typeface="Ebrima" panose="02000000000000000000" pitchFamily="2" charset="0"/>
                <a:cs typeface="Ebrima" panose="02000000000000000000" pitchFamily="2" charset="0"/>
              </a:rPr>
              <a:t>, bell hook’s call to action</a:t>
            </a:r>
          </a:p>
          <a:p>
            <a:pPr marL="342900" indent="-342900">
              <a:buFont typeface="Arial" panose="020B0604020202020204" pitchFamily="34" charset="0"/>
              <a:buChar char="•"/>
            </a:pPr>
            <a:r>
              <a:rPr lang="en-GB" sz="1350" dirty="0">
                <a:solidFill>
                  <a:prstClr val="black"/>
                </a:solidFill>
                <a:latin typeface="Gill Sans MT" panose="020B0502020104020203" pitchFamily="34" charset="0"/>
                <a:ea typeface="Ebrima" panose="02000000000000000000" pitchFamily="2" charset="0"/>
                <a:cs typeface="Ebrima" panose="02000000000000000000" pitchFamily="2" charset="0"/>
              </a:rPr>
              <a:t>hook’s intersectional work does not just provide us with an analytical tool, </a:t>
            </a:r>
            <a:r>
              <a:rPr lang="en-GB" sz="1350" b="1" dirty="0">
                <a:solidFill>
                  <a:prstClr val="black"/>
                </a:solidFill>
                <a:latin typeface="Gill Sans MT" panose="020B0502020104020203" pitchFamily="34" charset="0"/>
                <a:ea typeface="Ebrima" panose="02000000000000000000" pitchFamily="2" charset="0"/>
                <a:cs typeface="Ebrima" panose="02000000000000000000" pitchFamily="2" charset="0"/>
              </a:rPr>
              <a:t>but also prompts media producers to fashion their products in ways that draw attention to social inequality</a:t>
            </a:r>
            <a:r>
              <a:rPr lang="en-GB" sz="1350" dirty="0">
                <a:solidFill>
                  <a:prstClr val="black"/>
                </a:solidFill>
                <a:latin typeface="Gill Sans MT" panose="020B0502020104020203" pitchFamily="34" charset="0"/>
                <a:ea typeface="Ebrima" panose="02000000000000000000" pitchFamily="2" charset="0"/>
                <a:cs typeface="Ebrima" panose="02000000000000000000" pitchFamily="2" charset="0"/>
              </a:rPr>
              <a:t>.</a:t>
            </a:r>
          </a:p>
          <a:p>
            <a:pPr marL="342900" indent="-342900">
              <a:buFont typeface="Arial" panose="020B0604020202020204" pitchFamily="34" charset="0"/>
              <a:buChar char="•"/>
            </a:pPr>
            <a:r>
              <a:rPr lang="en-GB" sz="1350" dirty="0">
                <a:solidFill>
                  <a:prstClr val="black"/>
                </a:solidFill>
                <a:latin typeface="Gill Sans MT" panose="020B0502020104020203" pitchFamily="34" charset="0"/>
                <a:ea typeface="Ebrima" panose="02000000000000000000" pitchFamily="2" charset="0"/>
                <a:cs typeface="Ebrima" panose="02000000000000000000" pitchFamily="2" charset="0"/>
              </a:rPr>
              <a:t>Intersectional media foregrounds the interconnected nature of inequality.</a:t>
            </a:r>
          </a:p>
          <a:p>
            <a:pPr marL="342900" indent="-342900">
              <a:buFont typeface="Arial" panose="020B0604020202020204" pitchFamily="34" charset="0"/>
              <a:buChar char="•"/>
            </a:pPr>
            <a:r>
              <a:rPr lang="en-GB" sz="1350" dirty="0">
                <a:solidFill>
                  <a:prstClr val="black"/>
                </a:solidFill>
                <a:latin typeface="Gill Sans MT" panose="020B0502020104020203" pitchFamily="34" charset="0"/>
                <a:ea typeface="Ebrima" panose="02000000000000000000" pitchFamily="2" charset="0"/>
                <a:cs typeface="Ebrima" panose="02000000000000000000" pitchFamily="2" charset="0"/>
              </a:rPr>
              <a:t>Intersectional media celebrates social diversity and gives voice to social groups that have been marginalised by white male power.</a:t>
            </a:r>
            <a:endPar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endParaRPr>
          </a:p>
        </p:txBody>
      </p:sp>
      <p:sp>
        <p:nvSpPr>
          <p:cNvPr id="2049" name="Rounded Rectangle 2048"/>
          <p:cNvSpPr/>
          <p:nvPr/>
        </p:nvSpPr>
        <p:spPr>
          <a:xfrm>
            <a:off x="3692860" y="4581128"/>
            <a:ext cx="6213140" cy="2276873"/>
          </a:xfrm>
          <a:prstGeom prst="roundRect">
            <a:avLst/>
          </a:prstGeom>
          <a:ln>
            <a:solidFill>
              <a:srgbClr val="CC0099"/>
            </a:solidFill>
          </a:ln>
        </p:spPr>
        <p:style>
          <a:lnRef idx="2">
            <a:schemeClr val="accent6"/>
          </a:lnRef>
          <a:fillRef idx="1">
            <a:schemeClr val="lt1"/>
          </a:fillRef>
          <a:effectRef idx="0">
            <a:schemeClr val="accent6"/>
          </a:effectRef>
          <a:fontRef idx="minor">
            <a:schemeClr val="dk1"/>
          </a:fontRef>
        </p:style>
        <p:txBody>
          <a:bodyPr rtlCol="0" anchor="ctr"/>
          <a:lstStyle/>
          <a:p>
            <a:r>
              <a:rPr lang="en-GB" b="1" i="1" dirty="0">
                <a:solidFill>
                  <a:srgbClr val="CC0099"/>
                </a:solidFill>
                <a:latin typeface="Gill Sans MT" panose="020B0502020104020203" pitchFamily="34" charset="0"/>
                <a:ea typeface="Ebrima" panose="02000000000000000000" pitchFamily="2" charset="0"/>
                <a:cs typeface="Ebrima" panose="02000000000000000000" pitchFamily="2" charset="0"/>
              </a:rPr>
              <a:t>Two theorists who might challenge bell hook’s thinking:</a:t>
            </a:r>
          </a:p>
          <a:p>
            <a:r>
              <a:rPr lang="en-GB" sz="1400" b="1" dirty="0">
                <a:solidFill>
                  <a:srgbClr val="CC0099"/>
                </a:solidFill>
                <a:latin typeface="Gill Sans MT" panose="020B0502020104020203" pitchFamily="34" charset="0"/>
                <a:ea typeface="Ebrima" panose="02000000000000000000" pitchFamily="2" charset="0"/>
                <a:cs typeface="Ebrima" panose="02000000000000000000" pitchFamily="2" charset="0"/>
              </a:rPr>
              <a:t>Paul Gilroy: </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would not necessarily challenge hooks, but his work provide a more UK specific framework for evaluation the representation of black people.  His analysis highlights the legacy effects of Empire on our notions of ethnicity and national identity.</a:t>
            </a:r>
          </a:p>
          <a:p>
            <a:r>
              <a:rPr lang="en-GB" sz="1400" b="1" dirty="0">
                <a:solidFill>
                  <a:srgbClr val="0000FF"/>
                </a:solidFill>
                <a:latin typeface="Gill Sans MT" panose="020B0502020104020203" pitchFamily="34" charset="0"/>
                <a:ea typeface="Ebrima" panose="02000000000000000000" pitchFamily="2" charset="0"/>
                <a:cs typeface="Ebrima" panose="02000000000000000000" pitchFamily="2" charset="0"/>
              </a:rPr>
              <a:t>Henry Jenkins</a:t>
            </a:r>
            <a:r>
              <a:rPr lang="en-GB" sz="1400" b="1" dirty="0">
                <a:solidFill>
                  <a:srgbClr val="CC0099"/>
                </a:solidFill>
                <a:latin typeface="Gill Sans MT" panose="020B0502020104020203" pitchFamily="34" charset="0"/>
                <a:ea typeface="Ebrima" panose="02000000000000000000" pitchFamily="2" charset="0"/>
                <a:cs typeface="Ebrima" panose="02000000000000000000" pitchFamily="2" charset="0"/>
              </a:rPr>
              <a:t>: </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again, he would not challenge hooks directly, but would suggest that contemporary media products, through participatory culture, can circumvent established media power.  Indeed, the online activism of #BlackLivesMatter provides a brilliant example of the power of participatory culture.</a:t>
            </a:r>
          </a:p>
        </p:txBody>
      </p:sp>
      <p:sp>
        <p:nvSpPr>
          <p:cNvPr id="15" name="Rectangle 14"/>
          <p:cNvSpPr/>
          <p:nvPr/>
        </p:nvSpPr>
        <p:spPr>
          <a:xfrm>
            <a:off x="1424632" y="6303123"/>
            <a:ext cx="386644" cy="523220"/>
          </a:xfrm>
          <a:prstGeom prst="rect">
            <a:avLst/>
          </a:prstGeom>
        </p:spPr>
        <p:txBody>
          <a:bodyPr wrap="none">
            <a:spAutoFit/>
          </a:bodyPr>
          <a:lstStyle/>
          <a:p>
            <a:r>
              <a:rPr lang="en-GB" sz="2800" b="1" dirty="0">
                <a:solidFill>
                  <a:prstClr val="white"/>
                </a:solidFill>
              </a:rPr>
              <a:t>R</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770321" y="2903440"/>
            <a:ext cx="1934345" cy="1084291"/>
          </a:xfrm>
          <a:prstGeom prst="rect">
            <a:avLst/>
          </a:prstGeom>
        </p:spPr>
      </p:pic>
    </p:spTree>
    <p:extLst>
      <p:ext uri="{BB962C8B-B14F-4D97-AF65-F5344CB8AC3E}">
        <p14:creationId xmlns:p14="http://schemas.microsoft.com/office/powerpoint/2010/main" val="29565068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CC0099"/>
              </a:gs>
              <a:gs pos="65000">
                <a:srgbClr val="9999FF"/>
              </a:gs>
              <a:gs pos="100000">
                <a:srgbClr val="6699FF"/>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833817" y="2845422"/>
            <a:ext cx="6858000" cy="1200329"/>
          </a:xfrm>
          <a:prstGeom prst="rect">
            <a:avLst/>
          </a:prstGeom>
          <a:noFill/>
        </p:spPr>
        <p:txBody>
          <a:bodyPr wrap="square" rtlCol="0">
            <a:spAutoFit/>
          </a:bodyPr>
          <a:lstStyle/>
          <a:p>
            <a:pPr algn="ctr"/>
            <a:r>
              <a:rPr lang="en-GB" sz="3600" dirty="0">
                <a:solidFill>
                  <a:prstClr val="white"/>
                </a:solidFill>
                <a:latin typeface="Chanson Heavy SF" panose="020BE200000000000000" pitchFamily="34" charset="0"/>
                <a:cs typeface="Aharoni" panose="02010803020104030203" pitchFamily="2" charset="-79"/>
              </a:rPr>
              <a:t>Butler: Gender as performance</a:t>
            </a:r>
          </a:p>
        </p:txBody>
      </p:sp>
      <p:sp>
        <p:nvSpPr>
          <p:cNvPr id="14" name="Oval 13"/>
          <p:cNvSpPr/>
          <p:nvPr/>
        </p:nvSpPr>
        <p:spPr>
          <a:xfrm>
            <a:off x="1838660" y="117150"/>
            <a:ext cx="1604628" cy="1512168"/>
          </a:xfrm>
          <a:prstGeom prst="ellipse">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1</a:t>
            </a:r>
          </a:p>
        </p:txBody>
      </p:sp>
      <p:sp>
        <p:nvSpPr>
          <p:cNvPr id="17" name="Oval 16"/>
          <p:cNvSpPr/>
          <p:nvPr/>
        </p:nvSpPr>
        <p:spPr>
          <a:xfrm>
            <a:off x="1928664" y="5085184"/>
            <a:ext cx="1604628" cy="1512168"/>
          </a:xfrm>
          <a:prstGeom prst="ellipse">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a:t>
            </a:r>
          </a:p>
        </p:txBody>
      </p:sp>
      <p:sp>
        <p:nvSpPr>
          <p:cNvPr id="19" name="Oval 18"/>
          <p:cNvSpPr/>
          <p:nvPr/>
        </p:nvSpPr>
        <p:spPr>
          <a:xfrm>
            <a:off x="2508053" y="2672915"/>
            <a:ext cx="1604628" cy="1512168"/>
          </a:xfrm>
          <a:prstGeom prst="ellipse">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2</a:t>
            </a:r>
          </a:p>
        </p:txBody>
      </p:sp>
      <p:cxnSp>
        <p:nvCxnSpPr>
          <p:cNvPr id="20" name="Straight Connector 19"/>
          <p:cNvCxnSpPr/>
          <p:nvPr/>
        </p:nvCxnSpPr>
        <p:spPr>
          <a:xfrm>
            <a:off x="3080792" y="338602"/>
            <a:ext cx="1224136" cy="0"/>
          </a:xfrm>
          <a:prstGeom prst="line">
            <a:avLst/>
          </a:prstGeom>
          <a:ln>
            <a:solidFill>
              <a:srgbClr val="9999FF"/>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3932762" y="3068960"/>
            <a:ext cx="984234" cy="0"/>
          </a:xfrm>
          <a:prstGeom prst="line">
            <a:avLst/>
          </a:prstGeom>
          <a:ln>
            <a:solidFill>
              <a:srgbClr val="9999FF"/>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CC0099"/>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5"/>
            <a:ext cx="6213140" cy="1828239"/>
          </a:xfrm>
          <a:prstGeom prst="roundRect">
            <a:avLst/>
          </a:prstGeom>
          <a:ln>
            <a:solidFill>
              <a:srgbClr val="9999FF"/>
            </a:solidFill>
          </a:ln>
        </p:spPr>
        <p:style>
          <a:lnRef idx="2">
            <a:schemeClr val="accent3"/>
          </a:lnRef>
          <a:fillRef idx="1">
            <a:schemeClr val="lt1"/>
          </a:fillRef>
          <a:effectRef idx="0">
            <a:schemeClr val="accent3"/>
          </a:effectRef>
          <a:fontRef idx="minor">
            <a:schemeClr val="dk1"/>
          </a:fontRef>
        </p:style>
        <p:txBody>
          <a:bodyPr rtlCol="0" anchor="ctr"/>
          <a:lstStyle/>
          <a:p>
            <a:r>
              <a:rPr lang="en-GB" sz="2400" i="1" dirty="0">
                <a:solidFill>
                  <a:prstClr val="black"/>
                </a:solidFill>
                <a:latin typeface="Gill Sans MT" panose="020B0502020104020203" pitchFamily="34" charset="0"/>
                <a:ea typeface="Ebrima" panose="02000000000000000000" pitchFamily="2" charset="0"/>
                <a:cs typeface="Ebrima" panose="02000000000000000000" pitchFamily="2" charset="0"/>
              </a:rPr>
              <a:t>our </a:t>
            </a:r>
            <a:r>
              <a:rPr lang="en-GB" sz="2400" b="1" i="1" dirty="0">
                <a:solidFill>
                  <a:prstClr val="black"/>
                </a:solidFill>
                <a:latin typeface="Gill Sans MT" panose="020B0502020104020203" pitchFamily="34" charset="0"/>
                <a:ea typeface="Ebrima" panose="02000000000000000000" pitchFamily="2" charset="0"/>
                <a:cs typeface="Ebrima" panose="02000000000000000000" pitchFamily="2" charset="0"/>
              </a:rPr>
              <a:t>gendered identities </a:t>
            </a:r>
            <a:r>
              <a:rPr lang="en-GB" sz="2400" i="1" dirty="0">
                <a:solidFill>
                  <a:prstClr val="black"/>
                </a:solidFill>
                <a:latin typeface="Gill Sans MT" panose="020B0502020104020203" pitchFamily="34" charset="0"/>
                <a:ea typeface="Ebrima" panose="02000000000000000000" pitchFamily="2" charset="0"/>
                <a:cs typeface="Ebrima" panose="02000000000000000000" pitchFamily="2" charset="0"/>
              </a:rPr>
              <a:t>are not naturally given but </a:t>
            </a:r>
            <a:r>
              <a:rPr lang="en-GB" sz="2400" b="1" i="1" dirty="0">
                <a:solidFill>
                  <a:prstClr val="black"/>
                </a:solidFill>
                <a:latin typeface="Gill Sans MT" panose="020B0502020104020203" pitchFamily="34" charset="0"/>
                <a:ea typeface="Ebrima" panose="02000000000000000000" pitchFamily="2" charset="0"/>
                <a:cs typeface="Ebrima" panose="02000000000000000000" pitchFamily="2" charset="0"/>
              </a:rPr>
              <a:t>constructed</a:t>
            </a:r>
            <a:r>
              <a:rPr lang="en-GB" sz="2400" i="1" dirty="0">
                <a:solidFill>
                  <a:prstClr val="black"/>
                </a:solidFill>
                <a:latin typeface="Gill Sans MT" panose="020B0502020104020203" pitchFamily="34" charset="0"/>
                <a:ea typeface="Ebrima" panose="02000000000000000000" pitchFamily="2" charset="0"/>
                <a:cs typeface="Ebrima" panose="02000000000000000000" pitchFamily="2" charset="0"/>
              </a:rPr>
              <a:t> through repetition and ritual.</a:t>
            </a:r>
          </a:p>
          <a:p>
            <a:pPr marL="342900" indent="-342900">
              <a:buFont typeface="Arial" panose="020B0604020202020204" pitchFamily="34" charset="0"/>
              <a:buChar char="•"/>
            </a:pPr>
            <a:r>
              <a:rPr lang="en-GB" sz="1600" b="1" dirty="0">
                <a:solidFill>
                  <a:prstClr val="black"/>
                </a:solidFill>
                <a:latin typeface="Gill Sans MT" panose="020B0502020104020203" pitchFamily="34" charset="0"/>
                <a:ea typeface="Ebrima" panose="02000000000000000000" pitchFamily="2" charset="0"/>
                <a:cs typeface="Ebrima" panose="02000000000000000000" pitchFamily="2" charset="0"/>
              </a:rPr>
              <a:t>Our bodies or sex do not define our gendered identities.</a:t>
            </a:r>
          </a:p>
          <a:p>
            <a:pPr marL="342900" indent="-342900">
              <a:buFont typeface="Arial" panose="020B0604020202020204" pitchFamily="34" charset="0"/>
              <a:buChar char="•"/>
            </a:pPr>
            <a:r>
              <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rPr>
              <a:t>Genders are not fixed by childhood experiences.</a:t>
            </a:r>
          </a:p>
          <a:p>
            <a:pPr marL="342900" indent="-342900">
              <a:buFont typeface="Arial" panose="020B0604020202020204" pitchFamily="34" charset="0"/>
              <a:buChar char="•"/>
            </a:pPr>
            <a:r>
              <a:rPr lang="en-GB" sz="1600" b="1" dirty="0">
                <a:solidFill>
                  <a:prstClr val="black"/>
                </a:solidFill>
                <a:latin typeface="Gill Sans MT" panose="020B0502020104020203" pitchFamily="34" charset="0"/>
                <a:ea typeface="Ebrima" panose="02000000000000000000" pitchFamily="2" charset="0"/>
                <a:cs typeface="Ebrima" panose="02000000000000000000" pitchFamily="2" charset="0"/>
              </a:rPr>
              <a:t>Gender is constructed </a:t>
            </a:r>
            <a:r>
              <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rPr>
              <a:t>by continuous repetition of micro-rituals.</a:t>
            </a:r>
          </a:p>
        </p:txBody>
      </p:sp>
      <p:sp>
        <p:nvSpPr>
          <p:cNvPr id="2048" name="Rounded Rectangle 2047"/>
          <p:cNvSpPr/>
          <p:nvPr/>
        </p:nvSpPr>
        <p:spPr>
          <a:xfrm>
            <a:off x="4305041" y="1988840"/>
            <a:ext cx="5601072" cy="2592288"/>
          </a:xfrm>
          <a:prstGeom prst="roundRect">
            <a:avLst/>
          </a:prstGeom>
          <a:ln>
            <a:solidFill>
              <a:srgbClr val="9999FF"/>
            </a:solidFill>
          </a:ln>
        </p:spPr>
        <p:style>
          <a:lnRef idx="2">
            <a:schemeClr val="accent6"/>
          </a:lnRef>
          <a:fillRef idx="1">
            <a:schemeClr val="lt1"/>
          </a:fillRef>
          <a:effectRef idx="0">
            <a:schemeClr val="accent6"/>
          </a:effectRef>
          <a:fontRef idx="minor">
            <a:schemeClr val="dk1"/>
          </a:fontRef>
        </p:style>
        <p:txBody>
          <a:bodyPr rtlCol="0" anchor="ctr"/>
          <a:lstStyle/>
          <a:p>
            <a:r>
              <a:rPr lang="en-GB" sz="2200" b="1" i="1" dirty="0">
                <a:solidFill>
                  <a:prstClr val="black"/>
                </a:solidFill>
                <a:latin typeface="Gill Sans MT" panose="020B0502020104020203" pitchFamily="34" charset="0"/>
                <a:ea typeface="Ebrima" panose="02000000000000000000" pitchFamily="2" charset="0"/>
                <a:cs typeface="Ebrima" panose="02000000000000000000" pitchFamily="2" charset="0"/>
              </a:rPr>
              <a:t>Contemporary culture reinforces a traditional gender binary</a:t>
            </a:r>
            <a:r>
              <a:rPr lang="en-GB" sz="2200" i="1" dirty="0">
                <a:solidFill>
                  <a:prstClr val="black"/>
                </a:solidFill>
                <a:latin typeface="Gill Sans MT" panose="020B0502020104020203" pitchFamily="34" charset="0"/>
                <a:ea typeface="Ebrima" panose="02000000000000000000" pitchFamily="2" charset="0"/>
                <a:cs typeface="Ebrima" panose="02000000000000000000" pitchFamily="2" charset="0"/>
              </a:rPr>
              <a:t> – identities that fall outside of that binary are constructed as </a:t>
            </a:r>
            <a:r>
              <a:rPr lang="en-GB" sz="2200" b="1" i="1" dirty="0">
                <a:solidFill>
                  <a:prstClr val="black"/>
                </a:solidFill>
                <a:latin typeface="Gill Sans MT" panose="020B0502020104020203" pitchFamily="34" charset="0"/>
                <a:ea typeface="Ebrima" panose="02000000000000000000" pitchFamily="2" charset="0"/>
                <a:cs typeface="Ebrima" panose="02000000000000000000" pitchFamily="2" charset="0"/>
              </a:rPr>
              <a:t>subversive</a:t>
            </a:r>
            <a:r>
              <a:rPr lang="en-GB" sz="2200" i="1" dirty="0">
                <a:solidFill>
                  <a:prstClr val="black"/>
                </a:solidFill>
                <a:latin typeface="Gill Sans MT" panose="020B0502020104020203" pitchFamily="34" charset="0"/>
                <a:ea typeface="Ebrima" panose="02000000000000000000" pitchFamily="2" charset="0"/>
                <a:cs typeface="Ebrima" panose="02000000000000000000" pitchFamily="2" charset="0"/>
              </a:rPr>
              <a:t>.</a:t>
            </a:r>
          </a:p>
          <a:p>
            <a:pPr marL="342900" indent="-342900">
              <a:buFont typeface="Arial" panose="020B0604020202020204" pitchFamily="34" charset="0"/>
              <a:buChar char="•"/>
            </a:pP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Heteronormativity</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 is entrenched within society.</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Non-heteronormative identities are marginalised or subjugated.</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The media assists in the marginalisation of subversive identities through absent representations, abjection and parody.</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The </a:t>
            </a: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performance of gender trouble is a difficult</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 sometimes painful, process given the entrenched nature of heteronormativity.</a:t>
            </a:r>
            <a:endParaRPr lang="en-GB" sz="1600" dirty="0">
              <a:solidFill>
                <a:prstClr val="black"/>
              </a:solidFill>
              <a:latin typeface="Gill Sans MT" panose="020B0502020104020203" pitchFamily="34" charset="0"/>
              <a:ea typeface="Ebrima" panose="02000000000000000000" pitchFamily="2" charset="0"/>
              <a:cs typeface="Ebrima" panose="02000000000000000000" pitchFamily="2" charset="0"/>
            </a:endParaRPr>
          </a:p>
        </p:txBody>
      </p:sp>
      <p:sp>
        <p:nvSpPr>
          <p:cNvPr id="2049" name="Rounded Rectangle 2048"/>
          <p:cNvSpPr/>
          <p:nvPr/>
        </p:nvSpPr>
        <p:spPr>
          <a:xfrm>
            <a:off x="3692860" y="4725144"/>
            <a:ext cx="6213140" cy="2132857"/>
          </a:xfrm>
          <a:prstGeom prst="roundRect">
            <a:avLst/>
          </a:prstGeom>
          <a:ln>
            <a:solidFill>
              <a:srgbClr val="CC0099"/>
            </a:solidFill>
          </a:ln>
        </p:spPr>
        <p:style>
          <a:lnRef idx="2">
            <a:schemeClr val="accent6"/>
          </a:lnRef>
          <a:fillRef idx="1">
            <a:schemeClr val="lt1"/>
          </a:fillRef>
          <a:effectRef idx="0">
            <a:schemeClr val="accent6"/>
          </a:effectRef>
          <a:fontRef idx="minor">
            <a:schemeClr val="dk1"/>
          </a:fontRef>
        </p:style>
        <p:txBody>
          <a:bodyPr rtlCol="0" anchor="ctr"/>
          <a:lstStyle/>
          <a:p>
            <a:r>
              <a:rPr lang="en-GB" b="1" i="1" dirty="0">
                <a:solidFill>
                  <a:srgbClr val="CC0099"/>
                </a:solidFill>
                <a:latin typeface="Gill Sans MT" panose="020B0502020104020203" pitchFamily="34" charset="0"/>
                <a:ea typeface="Ebrima" panose="02000000000000000000" pitchFamily="2" charset="0"/>
                <a:cs typeface="Ebrima" panose="02000000000000000000" pitchFamily="2" charset="0"/>
              </a:rPr>
              <a:t>Two theorists who might challenge Butler’s thinking:</a:t>
            </a:r>
          </a:p>
          <a:p>
            <a:r>
              <a:rPr lang="en-GB" sz="1300" b="1" dirty="0">
                <a:solidFill>
                  <a:srgbClr val="CC0099"/>
                </a:solidFill>
                <a:latin typeface="Gill Sans MT" panose="020B0502020104020203" pitchFamily="34" charset="0"/>
                <a:ea typeface="Ebrima" panose="02000000000000000000" pitchFamily="2" charset="0"/>
                <a:cs typeface="Ebrima" panose="02000000000000000000" pitchFamily="2" charset="0"/>
              </a:rPr>
              <a:t>David Gauntlett: </a:t>
            </a:r>
            <a:r>
              <a:rPr lang="en-GB" sz="1300" dirty="0">
                <a:solidFill>
                  <a:prstClr val="black"/>
                </a:solidFill>
                <a:latin typeface="Gill Sans MT" panose="020B0502020104020203" pitchFamily="34" charset="0"/>
                <a:ea typeface="Ebrima" panose="02000000000000000000" pitchFamily="2" charset="0"/>
                <a:cs typeface="Ebrima" panose="02000000000000000000" pitchFamily="2" charset="0"/>
              </a:rPr>
              <a:t>acknowledges much of the work of Butler, but wold suggest that contemporary media practices mean that heteronormativity does not completely dominate and that the media allows for diverse or fluid identity construction.  He suggest that society has adopted a much more positive view of gender subversion than is presented by Butler.</a:t>
            </a:r>
          </a:p>
          <a:p>
            <a:r>
              <a:rPr lang="en-GB" sz="1300" b="1" dirty="0">
                <a:solidFill>
                  <a:srgbClr val="CC0099"/>
                </a:solidFill>
                <a:latin typeface="Gill Sans MT" panose="020B0502020104020203" pitchFamily="34" charset="0"/>
                <a:ea typeface="Ebrima" panose="02000000000000000000" pitchFamily="2" charset="0"/>
                <a:cs typeface="Ebrima" panose="02000000000000000000" pitchFamily="2" charset="0"/>
              </a:rPr>
              <a:t>van Zoonen: </a:t>
            </a:r>
            <a:r>
              <a:rPr lang="en-GB" sz="1300" dirty="0">
                <a:solidFill>
                  <a:prstClr val="black"/>
                </a:solidFill>
                <a:latin typeface="Gill Sans MT" panose="020B0502020104020203" pitchFamily="34" charset="0"/>
                <a:ea typeface="Ebrima" panose="02000000000000000000" pitchFamily="2" charset="0"/>
                <a:cs typeface="Ebrima" panose="02000000000000000000" pitchFamily="2" charset="0"/>
              </a:rPr>
              <a:t>would agree with Butler’s assessment that gender is a social construct but would suggest that the media reinforces male power as a result of women internalising male power and assuming the same passivity that on-screen depiction of femininity construct.</a:t>
            </a:r>
          </a:p>
        </p:txBody>
      </p:sp>
      <p:sp>
        <p:nvSpPr>
          <p:cNvPr id="15" name="Rectangle 14"/>
          <p:cNvSpPr/>
          <p:nvPr/>
        </p:nvSpPr>
        <p:spPr>
          <a:xfrm>
            <a:off x="1424632" y="6303123"/>
            <a:ext cx="386644" cy="523220"/>
          </a:xfrm>
          <a:prstGeom prst="rect">
            <a:avLst/>
          </a:prstGeom>
        </p:spPr>
        <p:txBody>
          <a:bodyPr wrap="none">
            <a:spAutoFit/>
          </a:bodyPr>
          <a:lstStyle/>
          <a:p>
            <a:r>
              <a:rPr lang="en-GB" sz="2800" b="1" dirty="0">
                <a:solidFill>
                  <a:prstClr val="white"/>
                </a:solidFill>
              </a:rPr>
              <a:t>R</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927026" y="2909479"/>
            <a:ext cx="1575687" cy="1039040"/>
          </a:xfrm>
          <a:prstGeom prst="rect">
            <a:avLst/>
          </a:prstGeom>
        </p:spPr>
      </p:pic>
    </p:spTree>
    <p:extLst>
      <p:ext uri="{BB962C8B-B14F-4D97-AF65-F5344CB8AC3E}">
        <p14:creationId xmlns:p14="http://schemas.microsoft.com/office/powerpoint/2010/main" val="36597378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CC0099"/>
              </a:gs>
              <a:gs pos="65000">
                <a:schemeClr val="accent2">
                  <a:lumMod val="75000"/>
                </a:schemeClr>
              </a:gs>
              <a:gs pos="100000">
                <a:srgbClr val="FF6600"/>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833817" y="2845422"/>
            <a:ext cx="6858000" cy="1200329"/>
          </a:xfrm>
          <a:prstGeom prst="rect">
            <a:avLst/>
          </a:prstGeom>
          <a:noFill/>
        </p:spPr>
        <p:txBody>
          <a:bodyPr wrap="square" rtlCol="0">
            <a:spAutoFit/>
          </a:bodyPr>
          <a:lstStyle/>
          <a:p>
            <a:pPr algn="ctr"/>
            <a:r>
              <a:rPr lang="en-GB" sz="3600" dirty="0">
                <a:solidFill>
                  <a:prstClr val="white"/>
                </a:solidFill>
                <a:latin typeface="Chanson Heavy SF" panose="020BE200000000000000" pitchFamily="34" charset="0"/>
                <a:cs typeface="Aharoni" panose="02010803020104030203" pitchFamily="2" charset="-79"/>
              </a:rPr>
              <a:t>Gauntlett: Media </a:t>
            </a:r>
          </a:p>
          <a:p>
            <a:pPr algn="ctr"/>
            <a:r>
              <a:rPr lang="en-GB" sz="3600" dirty="0">
                <a:solidFill>
                  <a:prstClr val="white"/>
                </a:solidFill>
                <a:latin typeface="Chanson Heavy SF" panose="020BE200000000000000" pitchFamily="34" charset="0"/>
                <a:cs typeface="Aharoni" panose="02010803020104030203" pitchFamily="2" charset="-79"/>
              </a:rPr>
              <a:t>and Identity</a:t>
            </a:r>
          </a:p>
        </p:txBody>
      </p:sp>
      <p:sp>
        <p:nvSpPr>
          <p:cNvPr id="14" name="Oval 13"/>
          <p:cNvSpPr/>
          <p:nvPr/>
        </p:nvSpPr>
        <p:spPr>
          <a:xfrm>
            <a:off x="1838660" y="117150"/>
            <a:ext cx="1604628" cy="1512168"/>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1</a:t>
            </a:r>
          </a:p>
        </p:txBody>
      </p:sp>
      <p:sp>
        <p:nvSpPr>
          <p:cNvPr id="17" name="Oval 16"/>
          <p:cNvSpPr/>
          <p:nvPr/>
        </p:nvSpPr>
        <p:spPr>
          <a:xfrm>
            <a:off x="1928664" y="5085184"/>
            <a:ext cx="1604628" cy="1512168"/>
          </a:xfrm>
          <a:prstGeom prst="ellipse">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a:t>
            </a:r>
          </a:p>
        </p:txBody>
      </p:sp>
      <p:sp>
        <p:nvSpPr>
          <p:cNvPr id="19" name="Oval 18"/>
          <p:cNvSpPr/>
          <p:nvPr/>
        </p:nvSpPr>
        <p:spPr>
          <a:xfrm>
            <a:off x="2508053" y="2672915"/>
            <a:ext cx="1604628" cy="1512168"/>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hanson Heavy SF" panose="020BE200000000000000" pitchFamily="34" charset="0"/>
                <a:cs typeface="Aharoni" panose="02010803020104030203" pitchFamily="2" charset="-79"/>
              </a:rPr>
              <a:t>2</a:t>
            </a:r>
          </a:p>
        </p:txBody>
      </p:sp>
      <p:cxnSp>
        <p:nvCxnSpPr>
          <p:cNvPr id="20" name="Straight Connector 19"/>
          <p:cNvCxnSpPr/>
          <p:nvPr/>
        </p:nvCxnSpPr>
        <p:spPr>
          <a:xfrm>
            <a:off x="3080792" y="338602"/>
            <a:ext cx="1224136" cy="0"/>
          </a:xfrm>
          <a:prstGeom prst="line">
            <a:avLst/>
          </a:prstGeom>
          <a:ln>
            <a:solidFill>
              <a:schemeClr val="accent2">
                <a:lumMod val="75000"/>
              </a:schemeClr>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3932762" y="3068960"/>
            <a:ext cx="984234" cy="0"/>
          </a:xfrm>
          <a:prstGeom prst="line">
            <a:avLst/>
          </a:prstGeom>
          <a:ln>
            <a:solidFill>
              <a:schemeClr val="accent2">
                <a:lumMod val="75000"/>
              </a:schemeClr>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CC0099"/>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5"/>
            <a:ext cx="6213140" cy="2188279"/>
          </a:xfrm>
          <a:prstGeom prst="roundRect">
            <a:avLst/>
          </a:prstGeom>
          <a:ln>
            <a:solidFill>
              <a:schemeClr val="accent2">
                <a:lumMod val="75000"/>
              </a:schemeClr>
            </a:solidFill>
          </a:ln>
        </p:spPr>
        <p:style>
          <a:lnRef idx="2">
            <a:schemeClr val="accent3"/>
          </a:lnRef>
          <a:fillRef idx="1">
            <a:schemeClr val="lt1"/>
          </a:fillRef>
          <a:effectRef idx="0">
            <a:schemeClr val="accent3"/>
          </a:effectRef>
          <a:fontRef idx="minor">
            <a:schemeClr val="dk1"/>
          </a:fontRef>
        </p:style>
        <p:txBody>
          <a:bodyPr rtlCol="0" anchor="ctr"/>
          <a:lstStyle/>
          <a:p>
            <a:r>
              <a:rPr lang="en-GB" sz="2000" b="1" i="1" dirty="0">
                <a:solidFill>
                  <a:prstClr val="black"/>
                </a:solidFill>
                <a:latin typeface="Gill Sans MT" panose="020B0502020104020203" pitchFamily="34" charset="0"/>
                <a:ea typeface="Ebrima" panose="02000000000000000000" pitchFamily="2" charset="0"/>
                <a:cs typeface="Ebrima" panose="02000000000000000000" pitchFamily="2" charset="0"/>
              </a:rPr>
              <a:t>traditional and post-traditional </a:t>
            </a:r>
            <a:r>
              <a:rPr lang="en-GB" sz="2000" i="1" dirty="0">
                <a:solidFill>
                  <a:prstClr val="black"/>
                </a:solidFill>
                <a:latin typeface="Gill Sans MT" panose="020B0502020104020203" pitchFamily="34" charset="0"/>
                <a:ea typeface="Ebrima" panose="02000000000000000000" pitchFamily="2" charset="0"/>
                <a:cs typeface="Ebrima" panose="02000000000000000000" pitchFamily="2" charset="0"/>
              </a:rPr>
              <a:t>media consumption.</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Gauntlett’s ideas build upon Anthony Giddens’ assertion that society has progressed to a stage Giddens calls </a:t>
            </a: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‘late modernity’.</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The conditions of late modernity enable audience </a:t>
            </a: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to escape the prescriptive identities</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 that are constructed for them through localised social norms and traditional viewpoints.</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Gauntlett argues that contemporary media has brought audiences into </a:t>
            </a:r>
            <a:r>
              <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rPr>
              <a:t>contact with a wider range of representations </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 and, importantly, that audience can consciously shape their own sense of self.</a:t>
            </a:r>
          </a:p>
        </p:txBody>
      </p:sp>
      <p:sp>
        <p:nvSpPr>
          <p:cNvPr id="2048" name="Rounded Rectangle 2047"/>
          <p:cNvSpPr/>
          <p:nvPr/>
        </p:nvSpPr>
        <p:spPr>
          <a:xfrm>
            <a:off x="4305041" y="2348880"/>
            <a:ext cx="5601072" cy="2016224"/>
          </a:xfrm>
          <a:prstGeom prst="roundRect">
            <a:avLst/>
          </a:prstGeom>
          <a:ln>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sz="2400" b="1" i="1" dirty="0">
                <a:solidFill>
                  <a:prstClr val="black"/>
                </a:solidFill>
                <a:latin typeface="Gill Sans MT" panose="020B0502020104020203" pitchFamily="34" charset="0"/>
                <a:ea typeface="Ebrima" panose="02000000000000000000" pitchFamily="2" charset="0"/>
                <a:cs typeface="Ebrima" panose="02000000000000000000" pitchFamily="2" charset="0"/>
              </a:rPr>
              <a:t>Reflexive identity construction</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The media provides a variety of role models and lifestyle templates that audience use to guide their own outlooks.</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Audiences are engaged in a continuous revision of their identities.</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Media narratives mirror the process of identity through transformation.</a:t>
            </a:r>
          </a:p>
          <a:p>
            <a:pPr marL="342900" indent="-342900">
              <a:buFont typeface="Arial" panose="020B0604020202020204" pitchFamily="34" charset="0"/>
              <a:buChar char="•"/>
            </a:pP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Audience are in control of the media – adapting and assimilating ideas about themselves through the various representations that the media present.</a:t>
            </a:r>
            <a:endParaRPr lang="en-GB" sz="2200" i="1" dirty="0">
              <a:solidFill>
                <a:prstClr val="black"/>
              </a:solidFill>
              <a:latin typeface="Gill Sans MT" panose="020B0502020104020203" pitchFamily="34" charset="0"/>
              <a:ea typeface="Ebrima" panose="02000000000000000000" pitchFamily="2" charset="0"/>
              <a:cs typeface="Ebrima" panose="02000000000000000000" pitchFamily="2" charset="0"/>
            </a:endParaRPr>
          </a:p>
        </p:txBody>
      </p:sp>
      <p:sp>
        <p:nvSpPr>
          <p:cNvPr id="2049" name="Rounded Rectangle 2048"/>
          <p:cNvSpPr/>
          <p:nvPr/>
        </p:nvSpPr>
        <p:spPr>
          <a:xfrm>
            <a:off x="3692860" y="4509120"/>
            <a:ext cx="6213140" cy="2348881"/>
          </a:xfrm>
          <a:prstGeom prst="roundRect">
            <a:avLst/>
          </a:prstGeom>
          <a:ln>
            <a:solidFill>
              <a:srgbClr val="CC0099"/>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b="1" i="1" dirty="0">
                <a:solidFill>
                  <a:srgbClr val="CC0099"/>
                </a:solidFill>
                <a:latin typeface="Gill Sans MT" panose="020B0502020104020203" pitchFamily="34" charset="0"/>
                <a:ea typeface="Ebrima" panose="02000000000000000000" pitchFamily="2" charset="0"/>
                <a:cs typeface="Ebrima" panose="02000000000000000000" pitchFamily="2" charset="0"/>
              </a:rPr>
              <a:t>Three theorists who challenge Gauntlett’s thinking:</a:t>
            </a:r>
          </a:p>
          <a:p>
            <a:r>
              <a:rPr lang="en-GB" sz="1400" b="1" dirty="0">
                <a:solidFill>
                  <a:srgbClr val="CC0099"/>
                </a:solidFill>
                <a:latin typeface="Gill Sans MT" panose="020B0502020104020203" pitchFamily="34" charset="0"/>
                <a:ea typeface="Ebrima" panose="02000000000000000000" pitchFamily="2" charset="0"/>
                <a:cs typeface="Ebrima" panose="02000000000000000000" pitchFamily="2" charset="0"/>
              </a:rPr>
              <a:t>Stuart Hall: </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would argue that the media landscape is not diverse, but saturated with stereotypical portrayals that reflect wider social inequalities.  This leads to a deeply problematic portrayal of minority groups of all persuasions.</a:t>
            </a:r>
          </a:p>
          <a:p>
            <a:r>
              <a:rPr lang="en-GB" sz="1400" b="1" dirty="0">
                <a:solidFill>
                  <a:srgbClr val="CC0099"/>
                </a:solidFill>
                <a:latin typeface="Gill Sans MT" panose="020B0502020104020203" pitchFamily="34" charset="0"/>
                <a:ea typeface="Ebrima" panose="02000000000000000000" pitchFamily="2" charset="0"/>
                <a:cs typeface="Ebrima" panose="02000000000000000000" pitchFamily="2" charset="0"/>
              </a:rPr>
              <a:t>bell hooks: </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hooks would argue that portrayals of black women are largely absent from the media and, when they are present, they are prone to produce overly sexualised portrayals.</a:t>
            </a:r>
          </a:p>
          <a:p>
            <a:r>
              <a:rPr lang="en-GB" sz="1400" b="1" dirty="0">
                <a:solidFill>
                  <a:srgbClr val="CC0099"/>
                </a:solidFill>
                <a:latin typeface="Gill Sans MT" panose="020B0502020104020203" pitchFamily="34" charset="0"/>
                <a:ea typeface="Ebrima" panose="02000000000000000000" pitchFamily="2" charset="0"/>
                <a:cs typeface="Ebrima" panose="02000000000000000000" pitchFamily="2" charset="0"/>
              </a:rPr>
              <a:t>Paul Gilroy: </a:t>
            </a:r>
            <a:r>
              <a:rPr lang="en-GB" sz="1400" dirty="0">
                <a:solidFill>
                  <a:prstClr val="black"/>
                </a:solidFill>
                <a:latin typeface="Gill Sans MT" panose="020B0502020104020203" pitchFamily="34" charset="0"/>
                <a:ea typeface="Ebrima" panose="02000000000000000000" pitchFamily="2" charset="0"/>
                <a:cs typeface="Ebrima" panose="02000000000000000000" pitchFamily="2" charset="0"/>
              </a:rPr>
              <a:t>would argue that British media narrative doe not offer diversity but are stuck within a colonial mind-set that positions non-whites as threatening, primitive or uncivilised.</a:t>
            </a:r>
          </a:p>
        </p:txBody>
      </p:sp>
      <p:sp>
        <p:nvSpPr>
          <p:cNvPr id="15" name="Rectangle 14"/>
          <p:cNvSpPr/>
          <p:nvPr/>
        </p:nvSpPr>
        <p:spPr>
          <a:xfrm>
            <a:off x="1424632" y="6303123"/>
            <a:ext cx="386644" cy="523220"/>
          </a:xfrm>
          <a:prstGeom prst="rect">
            <a:avLst/>
          </a:prstGeom>
        </p:spPr>
        <p:txBody>
          <a:bodyPr wrap="none">
            <a:spAutoFit/>
          </a:bodyPr>
          <a:lstStyle/>
          <a:p>
            <a:r>
              <a:rPr lang="en-GB" sz="2800" b="1" dirty="0">
                <a:solidFill>
                  <a:prstClr val="white"/>
                </a:solidFill>
              </a:rPr>
              <a:t>R</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283855" y="2917488"/>
            <a:ext cx="846009" cy="1023020"/>
          </a:xfrm>
          <a:prstGeom prst="rect">
            <a:avLst/>
          </a:prstGeom>
        </p:spPr>
      </p:pic>
    </p:spTree>
    <p:extLst>
      <p:ext uri="{BB962C8B-B14F-4D97-AF65-F5344CB8AC3E}">
        <p14:creationId xmlns:p14="http://schemas.microsoft.com/office/powerpoint/2010/main" val="26601800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1483</Words>
  <Application>Microsoft Office PowerPoint</Application>
  <PresentationFormat>A4 Paper (210x297 mm)</PresentationFormat>
  <Paragraphs>107</Paragraphs>
  <Slides>7</Slides>
  <Notes>0</Notes>
  <HiddenSlides>0</HiddenSlides>
  <MMClips>0</MMClips>
  <ScaleCrop>false</ScaleCrop>
  <HeadingPairs>
    <vt:vector size="4" baseType="variant">
      <vt:variant>
        <vt:lpstr>Theme</vt:lpstr>
      </vt:variant>
      <vt:variant>
        <vt:i4>2</vt:i4>
      </vt:variant>
      <vt:variant>
        <vt:lpstr>Slide Titles</vt:lpstr>
      </vt:variant>
      <vt:variant>
        <vt:i4>7</vt:i4>
      </vt:variant>
    </vt:vector>
  </HeadingPairs>
  <TitlesOfParts>
    <vt:vector size="9" baseType="lpstr">
      <vt:lpstr>Office Theme</vt:lpstr>
      <vt:lpstr>1_Office Theme</vt:lpstr>
      <vt:lpstr>Representation Theories</vt:lpstr>
      <vt:lpstr>PowerPoint Presentation</vt:lpstr>
      <vt:lpstr>PowerPoint Presentation</vt:lpstr>
      <vt:lpstr>PowerPoint Presentation</vt:lpstr>
      <vt:lpstr>PowerPoint Presentation</vt:lpstr>
      <vt:lpstr>PowerPoint Presentation</vt:lpstr>
      <vt:lpstr>PowerPoint Presentation</vt:lpstr>
    </vt:vector>
  </TitlesOfParts>
  <Company>Gordonstoun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Representation Theories</dc:title>
  <dc:creator>Georgina Black</dc:creator>
  <cp:lastModifiedBy>Georgina Black</cp:lastModifiedBy>
  <cp:revision>2</cp:revision>
  <dcterms:created xsi:type="dcterms:W3CDTF">2020-03-18T11:43:38Z</dcterms:created>
  <dcterms:modified xsi:type="dcterms:W3CDTF">2020-03-18T11:51:04Z</dcterms:modified>
</cp:coreProperties>
</file>