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Gill Sans"/>
      <p:bold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GillSans-bold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6" name="Google Shape;16;p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Google Shape;41;p6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3" name="Google Shape;43;p6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9" name="Google Shape;59;p9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10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7" name="Google Shape;67;p1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/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" type="body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-2381" y="-4763"/>
            <a:ext cx="9145191" cy="514826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"/>
          <p:cNvSpPr/>
          <p:nvPr/>
        </p:nvSpPr>
        <p:spPr>
          <a:xfrm>
            <a:off x="-2381" y="0"/>
            <a:ext cx="9145191" cy="484790"/>
          </a:xfrm>
          <a:prstGeom prst="rect">
            <a:avLst/>
          </a:prstGeom>
          <a:solidFill>
            <a:srgbClr val="DDEAF6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Relationship Id="rId4" Type="http://schemas.openxmlformats.org/officeDocument/2006/relationships/hyperlink" Target="https://www.youtube.com/watch?v=OPf0YbXqDm0" TargetMode="External"/><Relationship Id="rId5" Type="http://schemas.openxmlformats.org/officeDocument/2006/relationships/hyperlink" Target="https://www.youtube.com/watch?v=OPf0YbXqDm0" TargetMode="External"/><Relationship Id="rId6" Type="http://schemas.openxmlformats.org/officeDocument/2006/relationships/hyperlink" Target="https://www.youtube.com/watch?v=7Kk-dgcTSwY" TargetMode="External"/><Relationship Id="rId7" Type="http://schemas.openxmlformats.org/officeDocument/2006/relationships/image" Target="../media/image7.png"/><Relationship Id="rId8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hyperlink" Target="https://www.youtube.com/watch?v=VBmMU_iwe6U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www.youtube.com/watch?v=o3mP3mJDL2k" TargetMode="External"/><Relationship Id="rId7" Type="http://schemas.openxmlformats.org/officeDocument/2006/relationships/hyperlink" Target="https://www.youtube.com/watch?v=YNSxNsr4wmA" TargetMode="External"/><Relationship Id="rId8" Type="http://schemas.openxmlformats.org/officeDocument/2006/relationships/hyperlink" Target="https://www.youtube.com/watch?v=4m1EFMoRFvY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Relationship Id="rId4" Type="http://schemas.openxmlformats.org/officeDocument/2006/relationships/hyperlink" Target="https://www.youtube.com/watch?v=LDZX4ooRsWs" TargetMode="External"/><Relationship Id="rId5" Type="http://schemas.openxmlformats.org/officeDocument/2006/relationships/image" Target="../media/image9.png"/><Relationship Id="rId6" Type="http://schemas.openxmlformats.org/officeDocument/2006/relationships/image" Target="../media/image12.png"/><Relationship Id="rId7" Type="http://schemas.openxmlformats.org/officeDocument/2006/relationships/image" Target="../media/image6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hyperlink" Target="https://www.youtube.com/watch?v=7PCkvCPvDXk" TargetMode="External"/><Relationship Id="rId5" Type="http://schemas.openxmlformats.org/officeDocument/2006/relationships/hyperlink" Target="https://www.youtube.com/watch?v=fk4BbF7B29w" TargetMode="External"/><Relationship Id="rId6" Type="http://schemas.openxmlformats.org/officeDocument/2006/relationships/hyperlink" Target="https://www.youtube.com/watch?v=dMK_npDG12Q" TargetMode="External"/><Relationship Id="rId7" Type="http://schemas.openxmlformats.org/officeDocument/2006/relationships/hyperlink" Target="https://www.youtube.com/watch?v=qrO4YZeyl0I" TargetMode="External"/><Relationship Id="rId8" Type="http://schemas.openxmlformats.org/officeDocument/2006/relationships/hyperlink" Target="https://www.youtube.com/watch?v=pco91kroVgQ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Relationship Id="rId4" Type="http://schemas.openxmlformats.org/officeDocument/2006/relationships/hyperlink" Target="https://www.youtube.com/watch?v=uelHwf8o7_U" TargetMode="External"/><Relationship Id="rId5" Type="http://schemas.openxmlformats.org/officeDocument/2006/relationships/hyperlink" Target="https://www.youtube.com/watch?v=5RDSkR8_AQ0" TargetMode="External"/><Relationship Id="rId6" Type="http://schemas.openxmlformats.org/officeDocument/2006/relationships/image" Target="../media/image2.png"/><Relationship Id="rId7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Relationship Id="rId4" Type="http://schemas.openxmlformats.org/officeDocument/2006/relationships/hyperlink" Target="https://www.youtube.com/watch?v=FuwTgZOKcf8" TargetMode="External"/><Relationship Id="rId5" Type="http://schemas.openxmlformats.org/officeDocument/2006/relationships/hyperlink" Target="https://www.youtube.com/watch?v=jqNtYFy1KNs" TargetMode="External"/><Relationship Id="rId6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youtube.com/watch?v=mPRy1B4t5YA" TargetMode="External"/><Relationship Id="rId4" Type="http://schemas.openxmlformats.org/officeDocument/2006/relationships/hyperlink" Target="https://www.youtube.com/watch?v=wxIdKtrOtN8" TargetMode="External"/><Relationship Id="rId5" Type="http://schemas.openxmlformats.org/officeDocument/2006/relationships/hyperlink" Target="https://www.youtube.com/watch?v=vatDGHG49y0" TargetMode="External"/><Relationship Id="rId6" Type="http://schemas.openxmlformats.org/officeDocument/2006/relationships/image" Target="../media/image16.png"/><Relationship Id="rId7" Type="http://schemas.openxmlformats.org/officeDocument/2006/relationships/hyperlink" Target="http://www.digitalspy.com/tv/reality-tv/feature/a851553/queer-eye-netflix-season-one-review/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84743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/>
        </p:nvSpPr>
        <p:spPr>
          <a:xfrm>
            <a:off x="0" y="157438"/>
            <a:ext cx="9144000" cy="288539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 explore how music videos represent groups or individuals in society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4"/>
          <p:cNvPicPr preferRelativeResize="0"/>
          <p:nvPr/>
        </p:nvPicPr>
        <p:blipFill rotWithShape="1">
          <a:blip r:embed="rId3">
            <a:alphaModFix/>
          </a:blip>
          <a:srcRect b="26795" l="31395" r="0" t="-1"/>
          <a:stretch/>
        </p:blipFill>
        <p:spPr>
          <a:xfrm>
            <a:off x="0" y="-6439"/>
            <a:ext cx="9144000" cy="5149939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 txBox="1"/>
          <p:nvPr>
            <p:ph type="ctrTitle"/>
          </p:nvPr>
        </p:nvSpPr>
        <p:spPr>
          <a:xfrm>
            <a:off x="962283" y="3194873"/>
            <a:ext cx="6912006" cy="295649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30"/>
              <a:buFont typeface="Calibri"/>
              <a:buNone/>
            </a:pPr>
            <a:br>
              <a:rPr lang="en-GB" sz="2430" u="sng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</a:br>
            <a:r>
              <a:rPr lang="en-GB" sz="2430" u="sng">
                <a:solidFill>
                  <a:srgbClr val="FFFF00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https://www.youtube.com/watch?v=OPf0YbXqDm0</a:t>
            </a:r>
            <a:br>
              <a:rPr lang="en-GB" sz="2430">
                <a:solidFill>
                  <a:srgbClr val="FFFF00"/>
                </a:solidFill>
              </a:rPr>
            </a:br>
            <a:r>
              <a:rPr lang="en-GB" sz="2430" u="sng">
                <a:solidFill>
                  <a:srgbClr val="FFFF00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https://www.youtube.com/watch?v=7Kk-dgcTSwY</a:t>
            </a:r>
            <a:br>
              <a:rPr lang="en-GB" sz="2430">
                <a:solidFill>
                  <a:srgbClr val="FFFF00"/>
                </a:solidFill>
              </a:rPr>
            </a:br>
            <a:br>
              <a:rPr lang="en-GB" sz="2430">
                <a:solidFill>
                  <a:srgbClr val="FFFF00"/>
                </a:solidFill>
              </a:rPr>
            </a:br>
            <a:endParaRPr sz="2430">
              <a:solidFill>
                <a:srgbClr val="FFFF00"/>
              </a:solidFill>
            </a:endParaRPr>
          </a:p>
        </p:txBody>
      </p:sp>
      <p:sp>
        <p:nvSpPr>
          <p:cNvPr id="94" name="Google Shape;94;p14"/>
          <p:cNvSpPr txBox="1"/>
          <p:nvPr>
            <p:ph idx="1" type="subTitle"/>
          </p:nvPr>
        </p:nvSpPr>
        <p:spPr>
          <a:xfrm>
            <a:off x="157711" y="3020134"/>
            <a:ext cx="3078107" cy="1977912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10"/>
              <a:buNone/>
            </a:pPr>
            <a:r>
              <a:rPr lang="en-GB" sz="231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Goffman looked at the gender differences between men and women in advertising, we could argue the same issues are present in music videos too.</a:t>
            </a:r>
            <a:endParaRPr sz="2310">
              <a:solidFill>
                <a:srgbClr val="000000"/>
              </a:solidFill>
            </a:endParaRPr>
          </a:p>
        </p:txBody>
      </p:sp>
      <p:pic>
        <p:nvPicPr>
          <p:cNvPr id="95" name="Google Shape;95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695961" y="124931"/>
            <a:ext cx="3767959" cy="1974629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 txBox="1"/>
          <p:nvPr/>
        </p:nvSpPr>
        <p:spPr>
          <a:xfrm>
            <a:off x="3720328" y="3017509"/>
            <a:ext cx="5204732" cy="1977912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-428615" lvl="0" marL="428615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67"/>
              <a:buFont typeface="Arial"/>
              <a:buChar char="•"/>
            </a:pPr>
            <a:r>
              <a:rPr b="0" i="0" lang="en-GB" sz="15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Women are represented as being inferior to men</a:t>
            </a:r>
            <a:endParaRPr/>
          </a:p>
          <a:p>
            <a:pPr indent="-428615" lvl="0" marL="428615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67"/>
              <a:buFont typeface="Arial"/>
              <a:buChar char="•"/>
            </a:pPr>
            <a:r>
              <a:rPr b="0" i="0" lang="en-GB" sz="15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Oftentimes, women appear in the background</a:t>
            </a:r>
            <a:endParaRPr/>
          </a:p>
          <a:p>
            <a:pPr indent="-428615" lvl="0" marL="428615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67"/>
              <a:buFont typeface="Arial"/>
              <a:buChar char="•"/>
            </a:pPr>
            <a:r>
              <a:rPr b="0" i="0" lang="en-GB" sz="15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Women are seen reclining or laying down suggesting submissiveness</a:t>
            </a:r>
            <a:endParaRPr/>
          </a:p>
          <a:p>
            <a:pPr indent="-428615" lvl="0" marL="428615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67"/>
              <a:buFont typeface="Arial"/>
              <a:buChar char="•"/>
            </a:pPr>
            <a:r>
              <a:rPr b="0" i="0" lang="en-GB" sz="15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Women are ‘dismembered’ by the camera angles so we only see their bodies</a:t>
            </a:r>
            <a:endParaRPr/>
          </a:p>
          <a:p>
            <a:pPr indent="-428615" lvl="0" marL="428615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67"/>
              <a:buFont typeface="Arial"/>
              <a:buChar char="•"/>
            </a:pPr>
            <a:r>
              <a:rPr b="0" i="0" lang="en-GB" sz="15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Women are portrayed in an infantile way making them appear younger than their actual age</a:t>
            </a:r>
            <a:endParaRPr/>
          </a:p>
        </p:txBody>
      </p:sp>
      <p:pic>
        <p:nvPicPr>
          <p:cNvPr descr="http://1.bp.blogspot.com/_U4T70Zazf-o/TLN1k3xU8FI/AAAAAAAAAX8/V6MENzfUjUo/s1600/pg+with+girls.jpg" id="97" name="Google Shape;97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90527" y="124931"/>
            <a:ext cx="3889541" cy="19746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8" name="Google Shape;98;p14"/>
          <p:cNvCxnSpPr/>
          <p:nvPr/>
        </p:nvCxnSpPr>
        <p:spPr>
          <a:xfrm flipH="1" rot="10800000">
            <a:off x="3255136" y="4018210"/>
            <a:ext cx="344757" cy="9659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5"/>
          <p:cNvPicPr preferRelativeResize="0"/>
          <p:nvPr/>
        </p:nvPicPr>
        <p:blipFill rotWithShape="1">
          <a:blip r:embed="rId3">
            <a:alphaModFix/>
          </a:blip>
          <a:srcRect b="26795" l="31395" r="0" t="-1"/>
          <a:stretch/>
        </p:blipFill>
        <p:spPr>
          <a:xfrm>
            <a:off x="0" y="-6439"/>
            <a:ext cx="9144000" cy="514993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5"/>
          <p:cNvSpPr txBox="1"/>
          <p:nvPr>
            <p:ph type="title"/>
          </p:nvPr>
        </p:nvSpPr>
        <p:spPr>
          <a:xfrm>
            <a:off x="3526798" y="-205500"/>
            <a:ext cx="4668098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r>
              <a:rPr b="1" lang="en-GB" sz="2100"/>
              <a:t>Representation of Women in Music Videos</a:t>
            </a:r>
            <a:endParaRPr b="1" sz="2100"/>
          </a:p>
        </p:txBody>
      </p:sp>
      <p:sp>
        <p:nvSpPr>
          <p:cNvPr id="105" name="Google Shape;105;p15"/>
          <p:cNvSpPr txBox="1"/>
          <p:nvPr>
            <p:ph idx="1" type="body"/>
          </p:nvPr>
        </p:nvSpPr>
        <p:spPr>
          <a:xfrm>
            <a:off x="3665398" y="2057400"/>
            <a:ext cx="3145307" cy="30861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1450" lvl="0" marL="17145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70"/>
              <a:buChar char="•"/>
            </a:pPr>
            <a:r>
              <a:rPr lang="en-GB" sz="147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Women are often sexualised in the media however we could argue in music videos there seems to be a hyper-sexualisation that occurs. </a:t>
            </a:r>
            <a:endParaRPr/>
          </a:p>
          <a:p>
            <a:pPr indent="-171450" lvl="0" marL="17145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70"/>
              <a:buChar char="•"/>
            </a:pPr>
            <a:r>
              <a:rPr lang="en-GB" sz="147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Women are seen dancing provocatively, touching themselves, males or other females.</a:t>
            </a:r>
            <a:endParaRPr/>
          </a:p>
          <a:p>
            <a:pPr indent="0" lvl="0" marL="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70"/>
              <a:buNone/>
            </a:pPr>
            <a:r>
              <a:rPr lang="en-GB" sz="147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creates a huge debate – Two schools of thought;</a:t>
            </a:r>
            <a:endParaRPr/>
          </a:p>
          <a:p>
            <a:pPr indent="-171450" lvl="0" marL="17145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70"/>
              <a:buChar char="•"/>
            </a:pPr>
            <a:r>
              <a:rPr lang="en-GB" sz="147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Women asserting their femininity and expressing themselves sexually</a:t>
            </a:r>
            <a:endParaRPr/>
          </a:p>
          <a:p>
            <a:pPr indent="-171450" lvl="0" marL="17145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70"/>
              <a:buChar char="•"/>
            </a:pPr>
            <a:r>
              <a:rPr lang="en-GB" sz="147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is damaging and problematic as if males did this, it would be seen as offensive.</a:t>
            </a:r>
            <a:endParaRPr sz="1470"/>
          </a:p>
        </p:txBody>
      </p:sp>
      <p:pic>
        <p:nvPicPr>
          <p:cNvPr id="106" name="Google Shape;10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2"/>
            <a:ext cx="3429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/>
        </p:nvSpPr>
        <p:spPr>
          <a:xfrm>
            <a:off x="7051183" y="1702228"/>
            <a:ext cx="2047740" cy="320319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Postmodern feminists, such as Angela McRobbie state that the modern day woman is liberated through her ability to choose how she dresses, acts and behaves.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She goes on to say how girls are sold the idea that their main quest in life is to find a man and seek happiness through marriage, so she would support women who take a different approach.</a:t>
            </a:r>
            <a:endParaRPr/>
          </a:p>
        </p:txBody>
      </p:sp>
      <p:pic>
        <p:nvPicPr>
          <p:cNvPr id="108" name="Google Shape;108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74860" y="942526"/>
            <a:ext cx="1404118" cy="78630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5"/>
          <p:cNvSpPr/>
          <p:nvPr/>
        </p:nvSpPr>
        <p:spPr>
          <a:xfrm>
            <a:off x="3526800" y="378252"/>
            <a:ext cx="4548254" cy="20428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https://www.youtube.com/watch?v=o3mP3mJDL2k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https://www.youtube.com/watch?v=YNSxNsr4wmA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https://www.youtube.com/watch?v=4m1EFMoRFvY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https://www.youtube.com/watch?v=VBmMU_iwe6U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0" name="Google Shape;110;p15"/>
          <p:cNvCxnSpPr/>
          <p:nvPr/>
        </p:nvCxnSpPr>
        <p:spPr>
          <a:xfrm flipH="1" rot="10800000">
            <a:off x="6064968" y="3074277"/>
            <a:ext cx="986216" cy="709450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6"/>
          <p:cNvPicPr preferRelativeResize="0"/>
          <p:nvPr/>
        </p:nvPicPr>
        <p:blipFill rotWithShape="1">
          <a:blip r:embed="rId3">
            <a:alphaModFix/>
          </a:blip>
          <a:srcRect b="26795" l="31395" r="0" t="-1"/>
          <a:stretch/>
        </p:blipFill>
        <p:spPr>
          <a:xfrm>
            <a:off x="0" y="-6439"/>
            <a:ext cx="9144000" cy="514993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6"/>
          <p:cNvSpPr txBox="1"/>
          <p:nvPr>
            <p:ph idx="1" type="body"/>
          </p:nvPr>
        </p:nvSpPr>
        <p:spPr>
          <a:xfrm>
            <a:off x="4743678" y="880193"/>
            <a:ext cx="4029833" cy="419193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1450" lvl="0" marL="17145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5"/>
              <a:buChar char="•"/>
            </a:pPr>
            <a:r>
              <a:rPr lang="en-GB" sz="1785"/>
              <a:t>Mulvey’s work is influenced by the theories of Sigmund Freud and Jacques Lacan</a:t>
            </a:r>
            <a:endParaRPr sz="1785"/>
          </a:p>
          <a:p>
            <a:pPr indent="-171450" lvl="0" marL="17145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785"/>
              <a:buChar char="•"/>
            </a:pPr>
            <a:r>
              <a:rPr lang="en-GB" sz="1785"/>
              <a:t>She suggested that women are objectified and connoted “</a:t>
            </a:r>
            <a:r>
              <a:rPr b="1" lang="en-GB" sz="1785">
                <a:solidFill>
                  <a:srgbClr val="00B050"/>
                </a:solidFill>
              </a:rPr>
              <a:t>to-be-looked-at-ness</a:t>
            </a:r>
            <a:r>
              <a:rPr lang="en-GB" sz="1785"/>
              <a:t>” in films.</a:t>
            </a:r>
            <a:endParaRPr/>
          </a:p>
          <a:p>
            <a:pPr indent="-171450" lvl="0" marL="17145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785"/>
              <a:buChar char="•"/>
            </a:pPr>
            <a:r>
              <a:rPr lang="en-GB" sz="1785"/>
              <a:t>They become an </a:t>
            </a:r>
            <a:r>
              <a:rPr b="1" lang="en-GB" sz="1785">
                <a:solidFill>
                  <a:srgbClr val="00B050"/>
                </a:solidFill>
              </a:rPr>
              <a:t>object of desire </a:t>
            </a:r>
            <a:r>
              <a:rPr lang="en-GB" sz="1785"/>
              <a:t>and are positioned for the erotic pleasure of the male viewer.</a:t>
            </a:r>
            <a:endParaRPr/>
          </a:p>
          <a:p>
            <a:pPr indent="-171450" lvl="0" marL="17145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785"/>
              <a:buChar char="•"/>
            </a:pPr>
            <a:r>
              <a:rPr lang="en-GB" sz="1785"/>
              <a:t>They are positioned for the ‘male gaze’</a:t>
            </a:r>
            <a:endParaRPr/>
          </a:p>
          <a:p>
            <a:pPr indent="-171450" lvl="0" marL="17145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785"/>
              <a:buChar char="•"/>
            </a:pPr>
            <a:r>
              <a:rPr lang="en-GB" sz="1785"/>
              <a:t>Mulvey suggests that there were two distinct modes of the male gaze: "voyeuristic" (i.e. seeing women as 'whores') and "fetishistic" (i.e. seeing women as 'madonnas').</a:t>
            </a:r>
            <a:endParaRPr/>
          </a:p>
          <a:p>
            <a:pPr indent="-58102" lvl="0" marL="17145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785"/>
              <a:buNone/>
            </a:pPr>
            <a:r>
              <a:t/>
            </a:r>
            <a:endParaRPr sz="1785"/>
          </a:p>
          <a:p>
            <a:pPr indent="0" lvl="0" marL="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785"/>
              <a:buNone/>
            </a:pPr>
            <a:r>
              <a:rPr lang="en-GB" sz="1785" u="sng">
                <a:solidFill>
                  <a:schemeClr val="hlink"/>
                </a:solidFill>
                <a:hlinkClick r:id="rId4"/>
              </a:rPr>
              <a:t>https://www.youtube.com/watch?v=LDZX4ooRsWs</a:t>
            </a:r>
            <a:r>
              <a:rPr lang="en-GB" sz="1785"/>
              <a:t> </a:t>
            </a:r>
            <a:endParaRPr sz="1785"/>
          </a:p>
        </p:txBody>
      </p:sp>
      <p:pic>
        <p:nvPicPr>
          <p:cNvPr id="117" name="Google Shape;117;p16"/>
          <p:cNvPicPr preferRelativeResize="0"/>
          <p:nvPr/>
        </p:nvPicPr>
        <p:blipFill rotWithShape="1">
          <a:blip r:embed="rId5">
            <a:alphaModFix/>
          </a:blip>
          <a:srcRect b="0" l="17914" r="15162" t="0"/>
          <a:stretch/>
        </p:blipFill>
        <p:spPr>
          <a:xfrm>
            <a:off x="2" y="565060"/>
            <a:ext cx="4412457" cy="2766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/>
          <p:cNvPicPr preferRelativeResize="0"/>
          <p:nvPr/>
        </p:nvPicPr>
        <p:blipFill rotWithShape="1">
          <a:blip r:embed="rId6">
            <a:alphaModFix/>
          </a:blip>
          <a:srcRect b="14086" l="0" r="0" t="13307"/>
          <a:stretch/>
        </p:blipFill>
        <p:spPr>
          <a:xfrm>
            <a:off x="0" y="3332058"/>
            <a:ext cx="4414234" cy="1811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25896" y="3062220"/>
            <a:ext cx="840599" cy="829162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6"/>
          <p:cNvSpPr txBox="1"/>
          <p:nvPr/>
        </p:nvSpPr>
        <p:spPr>
          <a:xfrm>
            <a:off x="0" y="1"/>
            <a:ext cx="9144000" cy="565785"/>
          </a:xfrm>
          <a:prstGeom prst="rect">
            <a:avLst/>
          </a:prstGeom>
          <a:solidFill>
            <a:srgbClr val="DDEAF6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70"/>
              <a:buFont typeface="Gill Sans"/>
              <a:buNone/>
            </a:pPr>
            <a:r>
              <a:rPr b="1" i="0" lang="en-GB" sz="407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Laura Mulvey</a:t>
            </a:r>
            <a:endParaRPr b="1" i="0" sz="407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1" name="Google Shape;121;p16"/>
          <p:cNvSpPr txBox="1"/>
          <p:nvPr>
            <p:ph type="title"/>
          </p:nvPr>
        </p:nvSpPr>
        <p:spPr>
          <a:xfrm>
            <a:off x="280920" y="3227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GB"/>
              <a:t>Is this necessary!? </a:t>
            </a:r>
            <a:endParaRPr/>
          </a:p>
        </p:txBody>
      </p:sp>
      <p:cxnSp>
        <p:nvCxnSpPr>
          <p:cNvPr id="122" name="Google Shape;122;p16"/>
          <p:cNvCxnSpPr/>
          <p:nvPr/>
        </p:nvCxnSpPr>
        <p:spPr>
          <a:xfrm rot="10800000">
            <a:off x="1194678" y="971952"/>
            <a:ext cx="837190" cy="2369909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12576" y="-5308"/>
            <a:ext cx="97565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7"/>
          <p:cNvSpPr txBox="1"/>
          <p:nvPr>
            <p:ph type="title"/>
          </p:nvPr>
        </p:nvSpPr>
        <p:spPr>
          <a:xfrm>
            <a:off x="1" y="0"/>
            <a:ext cx="5285389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GB"/>
              <a:t>Challenging Representations</a:t>
            </a:r>
            <a:endParaRPr/>
          </a:p>
        </p:txBody>
      </p:sp>
      <p:sp>
        <p:nvSpPr>
          <p:cNvPr id="129" name="Google Shape;129;p17"/>
          <p:cNvSpPr txBox="1"/>
          <p:nvPr>
            <p:ph idx="2" type="body"/>
          </p:nvPr>
        </p:nvSpPr>
        <p:spPr>
          <a:xfrm>
            <a:off x="2" y="934109"/>
            <a:ext cx="4587765" cy="420408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1450" lvl="0" marL="17145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2"/>
              <a:buChar char="•"/>
            </a:pPr>
            <a:r>
              <a:rPr lang="en-GB" sz="1942"/>
              <a:t>Some female artists challenge the stereotypes and are rarely sexualised e.g. Adele, Meghan Trainor and more recently Lorde.</a:t>
            </a:r>
            <a:endParaRPr/>
          </a:p>
          <a:p>
            <a:pPr indent="-171450" lvl="0" marL="17145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42"/>
              <a:buChar char="•"/>
            </a:pPr>
            <a:r>
              <a:rPr lang="en-GB" sz="1942"/>
              <a:t>These artists subvert expectations offering empowering lyrics and stunning vocals.</a:t>
            </a:r>
            <a:endParaRPr/>
          </a:p>
          <a:p>
            <a:pPr indent="-171450" lvl="0" marL="17145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42"/>
              <a:buChar char="•"/>
            </a:pPr>
            <a:r>
              <a:rPr lang="en-GB" sz="1942" u="sng">
                <a:solidFill>
                  <a:schemeClr val="hlink"/>
                </a:solidFill>
                <a:hlinkClick r:id="rId4"/>
              </a:rPr>
              <a:t>https://www.youtube.com/watch?v=7PCkvCPvDXk</a:t>
            </a:r>
            <a:r>
              <a:rPr lang="en-GB" sz="1942"/>
              <a:t>  </a:t>
            </a:r>
            <a:endParaRPr/>
          </a:p>
          <a:p>
            <a:pPr indent="-171450" lvl="0" marL="17145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42"/>
              <a:buChar char="•"/>
            </a:pPr>
            <a:r>
              <a:rPr lang="en-GB" sz="1942" u="sng">
                <a:solidFill>
                  <a:schemeClr val="hlink"/>
                </a:solidFill>
                <a:hlinkClick r:id="rId5"/>
              </a:rPr>
              <a:t>https://www.youtube.com/watch?v=fk4BbF7B29w</a:t>
            </a:r>
            <a:endParaRPr sz="1942"/>
          </a:p>
          <a:p>
            <a:pPr indent="-171450" lvl="0" marL="17145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42"/>
              <a:buChar char="•"/>
            </a:pPr>
            <a:r>
              <a:rPr lang="en-GB" sz="1942" u="sng">
                <a:solidFill>
                  <a:schemeClr val="hlink"/>
                </a:solidFill>
                <a:hlinkClick r:id="rId6"/>
              </a:rPr>
              <a:t>https://www.youtube.com/watch?v=dMK_npDG12Q</a:t>
            </a:r>
            <a:endParaRPr sz="1942"/>
          </a:p>
          <a:p>
            <a:pPr indent="-171450" lvl="0" marL="17145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42"/>
              <a:buChar char="•"/>
            </a:pPr>
            <a:r>
              <a:rPr lang="en-GB" sz="1942" u="sng">
                <a:solidFill>
                  <a:schemeClr val="hlink"/>
                </a:solidFill>
                <a:hlinkClick r:id="rId7"/>
              </a:rPr>
              <a:t>https://www.youtube.com/watch?v=qrO4YZeyl0I</a:t>
            </a:r>
            <a:endParaRPr sz="1942"/>
          </a:p>
          <a:p>
            <a:pPr indent="-171450" lvl="0" marL="17145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42"/>
              <a:buChar char="•"/>
            </a:pPr>
            <a:r>
              <a:rPr lang="en-GB" sz="1942" u="sng">
                <a:solidFill>
                  <a:schemeClr val="hlink"/>
                </a:solidFill>
                <a:hlinkClick r:id="rId8"/>
              </a:rPr>
              <a:t>https://www.youtube.com/watch?v=pco91kroVgQ</a:t>
            </a:r>
            <a:endParaRPr sz="1942"/>
          </a:p>
          <a:p>
            <a:pPr indent="-48133" lvl="0" marL="17145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42"/>
              <a:buNone/>
            </a:pPr>
            <a:r>
              <a:t/>
            </a:r>
            <a:endParaRPr sz="1942"/>
          </a:p>
          <a:p>
            <a:pPr indent="-48133" lvl="0" marL="17145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42"/>
              <a:buNone/>
            </a:pPr>
            <a:r>
              <a:t/>
            </a:r>
            <a:endParaRPr sz="1942"/>
          </a:p>
          <a:p>
            <a:pPr indent="-48133" lvl="0" marL="17145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42"/>
              <a:buNone/>
            </a:pPr>
            <a:r>
              <a:t/>
            </a:r>
            <a:endParaRPr sz="1942"/>
          </a:p>
          <a:p>
            <a:pPr indent="-48133" lvl="0" marL="17145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42"/>
              <a:buNone/>
            </a:pPr>
            <a:r>
              <a:t/>
            </a:r>
            <a:endParaRPr sz="1942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5442"/>
            <a:ext cx="9288044" cy="5168942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8"/>
          <p:cNvSpPr txBox="1"/>
          <p:nvPr>
            <p:ph idx="1" type="body"/>
          </p:nvPr>
        </p:nvSpPr>
        <p:spPr>
          <a:xfrm>
            <a:off x="166167" y="1354798"/>
            <a:ext cx="2872639" cy="170765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5"/>
              <a:buNone/>
            </a:pPr>
            <a:r>
              <a:rPr lang="en-GB" sz="2465">
                <a:solidFill>
                  <a:srgbClr val="000000"/>
                </a:solidFill>
              </a:rPr>
              <a:t>Do men suffer from the same demeaning representations in the media? Yes or no?</a:t>
            </a:r>
            <a:endParaRPr sz="2465">
              <a:solidFill>
                <a:srgbClr val="000000"/>
              </a:solidFill>
            </a:endParaRPr>
          </a:p>
          <a:p>
            <a:pPr indent="-58102" lvl="0" marL="171450" rtl="0" algn="l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785"/>
              <a:buNone/>
            </a:pPr>
            <a:r>
              <a:t/>
            </a:r>
            <a:endParaRPr sz="1785">
              <a:solidFill>
                <a:srgbClr val="000000"/>
              </a:solidFill>
            </a:endParaRPr>
          </a:p>
        </p:txBody>
      </p:sp>
      <p:sp>
        <p:nvSpPr>
          <p:cNvPr id="136" name="Google Shape;136;p18"/>
          <p:cNvSpPr txBox="1"/>
          <p:nvPr>
            <p:ph type="title"/>
          </p:nvPr>
        </p:nvSpPr>
        <p:spPr>
          <a:xfrm>
            <a:off x="5829301" y="246908"/>
            <a:ext cx="3212771" cy="124293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</a:pPr>
            <a:r>
              <a:rPr b="1" lang="en-GB" sz="5000"/>
              <a:t>Masculinity</a:t>
            </a:r>
            <a:endParaRPr b="1" sz="5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9"/>
          <p:cNvPicPr preferRelativeResize="0"/>
          <p:nvPr/>
        </p:nvPicPr>
        <p:blipFill rotWithShape="1">
          <a:blip r:embed="rId3">
            <a:alphaModFix/>
          </a:blip>
          <a:srcRect b="26795" l="31395" r="0" t="-1"/>
          <a:stretch/>
        </p:blipFill>
        <p:spPr>
          <a:xfrm>
            <a:off x="0" y="-6439"/>
            <a:ext cx="9144000" cy="5149939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9"/>
          <p:cNvSpPr txBox="1"/>
          <p:nvPr>
            <p:ph idx="1" type="body"/>
          </p:nvPr>
        </p:nvSpPr>
        <p:spPr>
          <a:xfrm>
            <a:off x="5344512" y="661523"/>
            <a:ext cx="3630010" cy="419193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145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Char char="•"/>
            </a:pPr>
            <a:r>
              <a:rPr lang="en-GB">
                <a:solidFill>
                  <a:srgbClr val="000000"/>
                </a:solidFill>
              </a:rPr>
              <a:t> Connell suggests that one version of masculinity is sanctioned as the one to which men should adhere to, which she termed hegemonic masculinity. </a:t>
            </a:r>
            <a:endParaRPr>
              <a:solidFill>
                <a:srgbClr val="000000"/>
              </a:solidFill>
            </a:endParaRPr>
          </a:p>
          <a:p>
            <a:pPr indent="-1714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100"/>
              <a:buChar char="•"/>
            </a:pPr>
            <a:r>
              <a:rPr lang="en-GB">
                <a:solidFill>
                  <a:srgbClr val="000000"/>
                </a:solidFill>
              </a:rPr>
              <a:t>There has been little change in hegemonic masculinity over the years and a strong representation of the four themes of the male sex role (stoic, aggressive, dependable and not feminine). </a:t>
            </a:r>
            <a:endParaRPr>
              <a:solidFill>
                <a:srgbClr val="000000"/>
              </a:solidFill>
            </a:endParaRPr>
          </a:p>
          <a:p>
            <a:pPr indent="-3810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43" name="Google Shape;143;p19"/>
          <p:cNvSpPr txBox="1"/>
          <p:nvPr/>
        </p:nvSpPr>
        <p:spPr>
          <a:xfrm>
            <a:off x="0" y="1"/>
            <a:ext cx="9144000" cy="565785"/>
          </a:xfrm>
          <a:prstGeom prst="rect">
            <a:avLst/>
          </a:prstGeom>
          <a:solidFill>
            <a:srgbClr val="DDEAF6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70"/>
              <a:buFont typeface="Gill Sans"/>
              <a:buNone/>
            </a:pPr>
            <a:r>
              <a:rPr b="1" i="0" lang="en-GB" sz="407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Raewyn</a:t>
            </a:r>
            <a:r>
              <a:rPr b="1" i="0" lang="en-GB" sz="407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GB" sz="407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Connell</a:t>
            </a:r>
            <a:endParaRPr b="1" i="0" sz="407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44" name="Google Shape;144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" y="565785"/>
            <a:ext cx="5344511" cy="3565858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0"/>
          <p:cNvPicPr preferRelativeResize="0"/>
          <p:nvPr/>
        </p:nvPicPr>
        <p:blipFill rotWithShape="1">
          <a:blip r:embed="rId3">
            <a:alphaModFix/>
          </a:blip>
          <a:srcRect b="26795" l="31395" r="0" t="-1"/>
          <a:stretch/>
        </p:blipFill>
        <p:spPr>
          <a:xfrm>
            <a:off x="0" y="-6439"/>
            <a:ext cx="9144000" cy="5149939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0"/>
          <p:cNvSpPr txBox="1"/>
          <p:nvPr>
            <p:ph type="title"/>
          </p:nvPr>
        </p:nvSpPr>
        <p:spPr>
          <a:xfrm>
            <a:off x="3736429" y="87474"/>
            <a:ext cx="5025259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Calibri"/>
              <a:buNone/>
            </a:pPr>
            <a:r>
              <a:rPr b="1" lang="en-GB" sz="4100"/>
              <a:t>Hegemonic masculinity</a:t>
            </a:r>
            <a:endParaRPr b="1" sz="4100"/>
          </a:p>
        </p:txBody>
      </p:sp>
      <p:sp>
        <p:nvSpPr>
          <p:cNvPr id="152" name="Google Shape;152;p20"/>
          <p:cNvSpPr txBox="1"/>
          <p:nvPr>
            <p:ph idx="1" type="body"/>
          </p:nvPr>
        </p:nvSpPr>
        <p:spPr>
          <a:xfrm>
            <a:off x="4358001" y="1059582"/>
            <a:ext cx="4190852" cy="3888432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1450" lvl="0" marL="17145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2"/>
              <a:buChar char="•"/>
            </a:pPr>
            <a:r>
              <a:rPr lang="en-GB" sz="194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Hegemonic masculinity is competitive and reflects a tendency for males to seek to dominate other males and subordinate females</a:t>
            </a:r>
            <a:endParaRPr/>
          </a:p>
          <a:p>
            <a:pPr indent="-171450" lvl="0" marL="17145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42"/>
              <a:buChar char="•"/>
            </a:pPr>
            <a:r>
              <a:rPr lang="en-GB" sz="194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Characteristics such as drive, ambition, claims to self-reliance, and heterosexuality.</a:t>
            </a:r>
            <a:endParaRPr/>
          </a:p>
          <a:p>
            <a:pPr indent="-171450" lvl="0" marL="17145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42"/>
              <a:buChar char="•"/>
            </a:pPr>
            <a:r>
              <a:rPr lang="en-GB" sz="194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McCormack defines other hegemonic traits: “homophobic, misogynistic, and aggressive”</a:t>
            </a:r>
            <a:endParaRPr/>
          </a:p>
          <a:p>
            <a:pPr indent="-171450" lvl="0" marL="17145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42"/>
              <a:buChar char="•"/>
            </a:pPr>
            <a:r>
              <a:rPr lang="en-GB" sz="194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this evident in rap and hip hop?</a:t>
            </a:r>
            <a:endParaRPr/>
          </a:p>
          <a:p>
            <a:pPr indent="-171450" lvl="0" marL="17145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42"/>
              <a:buChar char="•"/>
            </a:pPr>
            <a:r>
              <a:rPr lang="en-GB" sz="1942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https://www.youtube.com/watch?v=uelHwf8o7_U</a:t>
            </a:r>
            <a:r>
              <a:rPr lang="en-GB" sz="194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-171450" lvl="0" marL="17145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42"/>
              <a:buChar char="•"/>
            </a:pPr>
            <a:r>
              <a:rPr lang="en-GB" sz="1942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https://www.youtube.com/watch?v=5RDSkR8_AQ0</a:t>
            </a:r>
            <a:endParaRPr sz="1942"/>
          </a:p>
          <a:p>
            <a:pPr indent="-48133" lvl="0" marL="17145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42"/>
              <a:buNone/>
            </a:pPr>
            <a:r>
              <a:t/>
            </a:r>
            <a:endParaRPr sz="1942"/>
          </a:p>
        </p:txBody>
      </p:sp>
      <p:pic>
        <p:nvPicPr>
          <p:cNvPr id="153" name="Google Shape;153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" y="0"/>
            <a:ext cx="3010796" cy="2247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80729" y="2247714"/>
            <a:ext cx="3278444" cy="28957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1"/>
          <p:cNvPicPr preferRelativeResize="0"/>
          <p:nvPr/>
        </p:nvPicPr>
        <p:blipFill rotWithShape="1">
          <a:blip r:embed="rId3">
            <a:alphaModFix/>
          </a:blip>
          <a:srcRect b="26795" l="31395" r="0" t="-1"/>
          <a:stretch/>
        </p:blipFill>
        <p:spPr>
          <a:xfrm>
            <a:off x="0" y="-6439"/>
            <a:ext cx="9144000" cy="5149939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 txBox="1"/>
          <p:nvPr>
            <p:ph type="title"/>
          </p:nvPr>
        </p:nvSpPr>
        <p:spPr>
          <a:xfrm>
            <a:off x="4572001" y="149921"/>
            <a:ext cx="4033046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en-GB" sz="3600"/>
              <a:t>Homo-Eroticism</a:t>
            </a:r>
            <a:endParaRPr b="1" sz="3600"/>
          </a:p>
        </p:txBody>
      </p:sp>
      <p:sp>
        <p:nvSpPr>
          <p:cNvPr id="161" name="Google Shape;161;p21"/>
          <p:cNvSpPr txBox="1"/>
          <p:nvPr>
            <p:ph idx="1" type="body"/>
          </p:nvPr>
        </p:nvSpPr>
        <p:spPr>
          <a:xfrm>
            <a:off x="4416897" y="1113588"/>
            <a:ext cx="4309318" cy="361840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145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2"/>
              <a:buChar char="•"/>
            </a:pPr>
            <a:r>
              <a:rPr lang="en-GB" sz="1942"/>
              <a:t>Sexual attraction between members of the same sex, either male–male or female–female. The concept differs from the concept of homosexuality: it refers specifically to the desire itself, which can be temporary, whereas "homosexuality" implies a more permanent state of identity or sexual orientation</a:t>
            </a:r>
            <a:endParaRPr/>
          </a:p>
          <a:p>
            <a:pPr indent="-1714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42"/>
              <a:buChar char="•"/>
            </a:pPr>
            <a:r>
              <a:rPr lang="en-GB" sz="1942" u="sng">
                <a:solidFill>
                  <a:schemeClr val="hlink"/>
                </a:solidFill>
                <a:hlinkClick r:id="rId4"/>
              </a:rPr>
              <a:t>https://www.youtube.com/watch?v=FuwTgZOKcf8</a:t>
            </a:r>
            <a:endParaRPr sz="1942"/>
          </a:p>
          <a:p>
            <a:pPr indent="-1714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42"/>
              <a:buChar char="•"/>
            </a:pPr>
            <a:r>
              <a:rPr lang="en-GB" sz="1942" u="sng">
                <a:solidFill>
                  <a:schemeClr val="hlink"/>
                </a:solidFill>
                <a:hlinkClick r:id="rId5"/>
              </a:rPr>
              <a:t>https://www.youtube.com/watch?v=jqNtYFy1KNs</a:t>
            </a:r>
            <a:r>
              <a:rPr lang="en-GB" sz="1942"/>
              <a:t> </a:t>
            </a:r>
            <a:r>
              <a:rPr lang="en-GB" sz="1942"/>
              <a:t> </a:t>
            </a:r>
            <a:endParaRPr sz="1942"/>
          </a:p>
        </p:txBody>
      </p:sp>
      <p:pic>
        <p:nvPicPr>
          <p:cNvPr id="162" name="Google Shape;162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" y="0"/>
            <a:ext cx="438731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GB"/>
              <a:t>New representations?</a:t>
            </a:r>
            <a:endParaRPr/>
          </a:p>
        </p:txBody>
      </p:sp>
      <p:sp>
        <p:nvSpPr>
          <p:cNvPr id="168" name="Google Shape;168;p22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2"/>
              <a:buNone/>
            </a:pPr>
            <a:r>
              <a:rPr lang="en-GB" sz="1942" u="sng">
                <a:solidFill>
                  <a:schemeClr val="hlink"/>
                </a:solidFill>
                <a:hlinkClick r:id="rId3"/>
              </a:rPr>
              <a:t>https://www.youtube.com/watch?v=mPRy1B4t5YA</a:t>
            </a:r>
            <a:endParaRPr sz="1942"/>
          </a:p>
          <a:p>
            <a:pPr indent="0" lvl="0" marL="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42"/>
              <a:buNone/>
            </a:pPr>
            <a:r>
              <a:t/>
            </a:r>
            <a:endParaRPr sz="1942"/>
          </a:p>
          <a:p>
            <a:pPr indent="0" lvl="0" marL="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42"/>
              <a:buNone/>
            </a:pPr>
            <a:r>
              <a:rPr lang="en-GB" sz="1942" u="sng">
                <a:solidFill>
                  <a:schemeClr val="hlink"/>
                </a:solidFill>
                <a:hlinkClick r:id="rId4"/>
              </a:rPr>
              <a:t>https://www.youtube.com/watch?v=wxIdKtrOtN8</a:t>
            </a:r>
            <a:endParaRPr sz="1942"/>
          </a:p>
          <a:p>
            <a:pPr indent="0" lvl="0" marL="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42"/>
              <a:buNone/>
            </a:pPr>
            <a:r>
              <a:t/>
            </a:r>
            <a:endParaRPr sz="1942"/>
          </a:p>
          <a:p>
            <a:pPr indent="0" lvl="0" marL="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42"/>
              <a:buNone/>
            </a:pPr>
            <a:r>
              <a:t/>
            </a:r>
            <a:endParaRPr sz="1942"/>
          </a:p>
          <a:p>
            <a:pPr indent="0" lvl="0" marL="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42"/>
              <a:buNone/>
            </a:pPr>
            <a:r>
              <a:t/>
            </a:r>
            <a:endParaRPr sz="1942"/>
          </a:p>
          <a:p>
            <a:pPr indent="0" lvl="0" marL="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42"/>
              <a:buNone/>
            </a:pPr>
            <a:r>
              <a:t/>
            </a:r>
            <a:endParaRPr sz="1942"/>
          </a:p>
          <a:p>
            <a:pPr indent="0" lvl="0" marL="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42"/>
              <a:buNone/>
            </a:pPr>
            <a:r>
              <a:rPr lang="en-GB" sz="1942" u="sng">
                <a:solidFill>
                  <a:schemeClr val="hlink"/>
                </a:solidFill>
                <a:hlinkClick r:id="rId5"/>
              </a:rPr>
              <a:t>https://www.youtube.com/watch?v=vatDGHG49y0</a:t>
            </a:r>
            <a:endParaRPr sz="1942"/>
          </a:p>
          <a:p>
            <a:pPr indent="0" lvl="0" marL="0" rtl="0" algn="l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42"/>
              <a:buNone/>
            </a:pPr>
            <a:r>
              <a:t/>
            </a:r>
            <a:endParaRPr sz="1942"/>
          </a:p>
        </p:txBody>
      </p:sp>
      <p:pic>
        <p:nvPicPr>
          <p:cNvPr id="169" name="Google Shape;169;p22"/>
          <p:cNvPicPr preferRelativeResize="0"/>
          <p:nvPr>
            <p:ph idx="2" type="body"/>
          </p:nvPr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30666" y="1521170"/>
            <a:ext cx="3886200" cy="2108264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2"/>
          <p:cNvSpPr/>
          <p:nvPr/>
        </p:nvSpPr>
        <p:spPr>
          <a:xfrm>
            <a:off x="654270" y="2839448"/>
            <a:ext cx="4181804" cy="116570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http://www.digitalspy.com/tv/reality-tv/feature/a851553/queer-eye-netflix-season-one-review/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3"/>
          <p:cNvPicPr preferRelativeResize="0"/>
          <p:nvPr/>
        </p:nvPicPr>
        <p:blipFill rotWithShape="1">
          <a:blip r:embed="rId3">
            <a:alphaModFix/>
          </a:blip>
          <a:srcRect b="26795" l="31395" r="0" t="-1"/>
          <a:stretch/>
        </p:blipFill>
        <p:spPr>
          <a:xfrm>
            <a:off x="0" y="-6439"/>
            <a:ext cx="9144000" cy="514993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3"/>
          <p:cNvSpPr txBox="1"/>
          <p:nvPr>
            <p:ph type="title"/>
          </p:nvPr>
        </p:nvSpPr>
        <p:spPr>
          <a:xfrm>
            <a:off x="0" y="863162"/>
            <a:ext cx="9144000" cy="150166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90"/>
              <a:buFont typeface="Calibri"/>
              <a:buNone/>
            </a:pPr>
            <a:r>
              <a:rPr lang="en-GB" sz="1890">
                <a:solidFill>
                  <a:schemeClr val="lt1"/>
                </a:solidFill>
              </a:rPr>
              <a:t>You can choose to work with any one of the following videos:</a:t>
            </a:r>
            <a:br>
              <a:rPr lang="en-GB" sz="1890">
                <a:solidFill>
                  <a:schemeClr val="lt1"/>
                </a:solidFill>
              </a:rPr>
            </a:br>
            <a:r>
              <a:rPr lang="en-GB" sz="1890">
                <a:solidFill>
                  <a:schemeClr val="lt1"/>
                </a:solidFill>
              </a:rPr>
              <a:t>‘Uptown Funk’ – Mark Ronson ft. Bruno Mars</a:t>
            </a:r>
            <a:br>
              <a:rPr lang="en-GB" sz="1890">
                <a:solidFill>
                  <a:schemeClr val="lt1"/>
                </a:solidFill>
              </a:rPr>
            </a:br>
            <a:r>
              <a:rPr lang="en-GB" sz="1890">
                <a:solidFill>
                  <a:schemeClr val="lt1"/>
                </a:solidFill>
              </a:rPr>
              <a:t>‘Just be Good to Green’ – Professor Green ft. Lilly Allen</a:t>
            </a:r>
            <a:br>
              <a:rPr lang="en-GB" sz="1890">
                <a:solidFill>
                  <a:schemeClr val="lt1"/>
                </a:solidFill>
              </a:rPr>
            </a:br>
            <a:r>
              <a:rPr lang="en-GB" sz="1890">
                <a:solidFill>
                  <a:schemeClr val="lt1"/>
                </a:solidFill>
              </a:rPr>
              <a:t>‘All about the Bass’ – Megan Trainor</a:t>
            </a:r>
            <a:br>
              <a:rPr lang="en-GB" sz="1890">
                <a:solidFill>
                  <a:schemeClr val="lt1"/>
                </a:solidFill>
              </a:rPr>
            </a:br>
            <a:r>
              <a:rPr lang="en-GB" sz="1890">
                <a:solidFill>
                  <a:schemeClr val="lt1"/>
                </a:solidFill>
              </a:rPr>
              <a:t>‘The Man’ – The Killers</a:t>
            </a:r>
            <a:br>
              <a:rPr lang="en-GB" sz="1890">
                <a:solidFill>
                  <a:schemeClr val="lt1"/>
                </a:solidFill>
              </a:rPr>
            </a:br>
            <a:r>
              <a:rPr lang="en-GB" sz="1890">
                <a:solidFill>
                  <a:schemeClr val="lt1"/>
                </a:solidFill>
              </a:rPr>
              <a:t>‘Run the World’ – Beyonce</a:t>
            </a:r>
            <a:br>
              <a:rPr lang="en-GB" sz="1890">
                <a:solidFill>
                  <a:schemeClr val="lt1"/>
                </a:solidFill>
              </a:rPr>
            </a:br>
            <a:r>
              <a:rPr lang="en-GB" sz="1890">
                <a:solidFill>
                  <a:schemeClr val="lt1"/>
                </a:solidFill>
              </a:rPr>
              <a:t>‘Boys’ – Charli XCX</a:t>
            </a:r>
            <a:br>
              <a:rPr lang="en-GB" sz="1890">
                <a:solidFill>
                  <a:schemeClr val="lt1"/>
                </a:solidFill>
              </a:rPr>
            </a:br>
            <a:br>
              <a:rPr lang="en-GB" sz="1890"/>
            </a:br>
            <a:br>
              <a:rPr lang="en-GB" sz="1890"/>
            </a:br>
            <a:br>
              <a:rPr lang="en-GB" sz="1890"/>
            </a:br>
            <a:endParaRPr sz="1890"/>
          </a:p>
        </p:txBody>
      </p:sp>
      <p:sp>
        <p:nvSpPr>
          <p:cNvPr id="177" name="Google Shape;177;p23"/>
          <p:cNvSpPr txBox="1"/>
          <p:nvPr>
            <p:ph idx="1" type="body"/>
          </p:nvPr>
        </p:nvSpPr>
        <p:spPr>
          <a:xfrm>
            <a:off x="0" y="2719552"/>
            <a:ext cx="9144000" cy="242394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145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/>
              <a:t>Create a single sheet (A3) poster discussing the following:</a:t>
            </a:r>
            <a:endParaRPr/>
          </a:p>
          <a:p>
            <a:pPr indent="-1714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n-GB"/>
              <a:t>Are there any issues of gender representation? </a:t>
            </a:r>
            <a:endParaRPr/>
          </a:p>
          <a:p>
            <a:pPr indent="-1714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n-GB"/>
              <a:t>Can this be linked to wider expectations of the genre?</a:t>
            </a:r>
            <a:endParaRPr/>
          </a:p>
          <a:p>
            <a:pPr indent="-1714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n-GB"/>
              <a:t> Have any expectations of gender been subverted?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/>
              <a:t>Your poster should be full of screen shots and detail, I should be able to look at it and know you understand how your chosen videos links to the issues discussed.</a:t>
            </a:r>
            <a:endParaRPr/>
          </a:p>
        </p:txBody>
      </p:sp>
      <p:sp>
        <p:nvSpPr>
          <p:cNvPr id="178" name="Google Shape;178;p23"/>
          <p:cNvSpPr txBox="1"/>
          <p:nvPr/>
        </p:nvSpPr>
        <p:spPr>
          <a:xfrm>
            <a:off x="0" y="2694"/>
            <a:ext cx="9144000" cy="768569"/>
          </a:xfrm>
          <a:prstGeom prst="rect">
            <a:avLst/>
          </a:prstGeom>
          <a:solidFill>
            <a:srgbClr val="DDEAF6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 b="1" i="0" sz="4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Gill Sans"/>
              <a:buNone/>
            </a:pPr>
            <a:r>
              <a:rPr b="1" i="0" lang="en-GB" sz="4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Task</a:t>
            </a:r>
            <a:endParaRPr b="1" i="0" sz="4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Gill Sans"/>
              <a:buNone/>
            </a:pPr>
            <a:r>
              <a:rPr b="1" i="0" lang="en-GB" sz="4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b="1" i="0" sz="4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