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handoutMasterIdLst>
    <p:handoutMasterId r:id="rId16"/>
  </p:handoutMasterIdLst>
  <p:sldIdLst>
    <p:sldId id="256" r:id="rId2"/>
    <p:sldId id="257" r:id="rId3"/>
    <p:sldId id="258" r:id="rId4"/>
    <p:sldId id="262" r:id="rId5"/>
    <p:sldId id="267" r:id="rId6"/>
    <p:sldId id="261" r:id="rId7"/>
    <p:sldId id="259" r:id="rId8"/>
    <p:sldId id="269" r:id="rId9"/>
    <p:sldId id="263" r:id="rId10"/>
    <p:sldId id="264" r:id="rId11"/>
    <p:sldId id="270" r:id="rId12"/>
    <p:sldId id="265" r:id="rId13"/>
    <p:sldId id="266" r:id="rId14"/>
    <p:sldId id="268"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31"/>
    <p:restoredTop sz="94674"/>
  </p:normalViewPr>
  <p:slideViewPr>
    <p:cSldViewPr snapToGrid="0" snapToObjects="1">
      <p:cViewPr varScale="1">
        <p:scale>
          <a:sx n="59" d="100"/>
          <a:sy n="59" d="100"/>
        </p:scale>
        <p:origin x="-102" y="-4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7DED957-CD16-4285-B985-DB3E0DB0F28B}" type="datetimeFigureOut">
              <a:rPr lang="en-GB" smtClean="0"/>
              <a:t>06/02/2019</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077DFD5-B1E1-4515-B8FD-85BC75386D95}" type="slidenum">
              <a:rPr lang="en-GB" smtClean="0"/>
              <a:t>‹#›</a:t>
            </a:fld>
            <a:endParaRPr lang="en-GB"/>
          </a:p>
        </p:txBody>
      </p:sp>
    </p:spTree>
    <p:extLst>
      <p:ext uri="{BB962C8B-B14F-4D97-AF65-F5344CB8AC3E}">
        <p14:creationId xmlns:p14="http://schemas.microsoft.com/office/powerpoint/2010/main" val="187266761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ln>
            <a:solidFill>
              <a:schemeClr val="accent6"/>
            </a:solidFill>
          </a:ln>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a:ln>
            <a:solidFill>
              <a:schemeClr val="accent5"/>
            </a:solid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55796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986246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8339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19483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8324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714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5870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7774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6468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5561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730E8D6-A49D-1F4A-9197-1C37CC7EBE6A}" type="datetimeFigureOut">
              <a:rPr lang="en-US" smtClean="0">
                <a:solidFill>
                  <a:prstClr val="white"/>
                </a:solidFill>
              </a:rPr>
              <a:pPr/>
              <a:t>2/6/2019</a:t>
            </a:fld>
            <a:endParaRPr lang="en-US" dirty="0">
              <a:solidFill>
                <a:prstClr val="white"/>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prstClr val="white"/>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2A8D43B-0920-F940-A278-319189FD98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3776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ln w="57150">
            <a:solidFill>
              <a:schemeClr val="accent2">
                <a:lumMod val="75000"/>
              </a:schemeClr>
            </a:solidFill>
          </a:ln>
        </p:spPr>
        <p:style>
          <a:lnRef idx="2">
            <a:schemeClr val="accent1"/>
          </a:lnRef>
          <a:fillRef idx="1">
            <a:schemeClr val="lt1"/>
          </a:fillRef>
          <a:effectRef idx="0">
            <a:schemeClr val="accent1"/>
          </a:effectRef>
          <a:fontRef idx="none"/>
        </p:style>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a:solidFill>
            <a:schemeClr val="lt1">
              <a:alpha val="68000"/>
            </a:schemeClr>
          </a:solidFill>
          <a:ln w="57150">
            <a:solidFill>
              <a:schemeClr val="accent6"/>
            </a:solidFill>
          </a:ln>
        </p:spPr>
        <p:style>
          <a:lnRef idx="2">
            <a:schemeClr val="accent1"/>
          </a:lnRef>
          <a:fillRef idx="1">
            <a:schemeClr val="lt1"/>
          </a:fillRef>
          <a:effectRef idx="0">
            <a:schemeClr val="accent1"/>
          </a:effectRef>
          <a:fontRef idx="none"/>
        </p:style>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1858349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7030A0"/>
          </a:solidFill>
          <a:latin typeface="Corbel" panose="020B0503020204020204" pitchFamily="34" charset="0"/>
          <a:ea typeface="Corbel" panose="020B0503020204020204" pitchFamily="34" charset="0"/>
          <a:cs typeface="Corbel" panose="020B0503020204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bg1"/>
          </a:solidFill>
          <a:latin typeface="Corbel" panose="020B0503020204020204" pitchFamily="34" charset="0"/>
          <a:ea typeface="Corbel" panose="020B0503020204020204" pitchFamily="34" charset="0"/>
          <a:cs typeface="Corbel" panose="020B0503020204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bg1"/>
          </a:solidFill>
          <a:latin typeface="Corbel" panose="020B0503020204020204" pitchFamily="34" charset="0"/>
          <a:ea typeface="Corbel" panose="020B0503020204020204" pitchFamily="34" charset="0"/>
          <a:cs typeface="Corbel" panose="020B0503020204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Corbel" panose="020B0503020204020204" pitchFamily="34" charset="0"/>
          <a:ea typeface="Corbel" panose="020B0503020204020204" pitchFamily="34" charset="0"/>
          <a:cs typeface="Corbel" panose="020B0503020204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Corbel" panose="020B0503020204020204" pitchFamily="34" charset="0"/>
          <a:ea typeface="Corbel" panose="020B0503020204020204" pitchFamily="34" charset="0"/>
          <a:cs typeface="Corbel" panose="020B0503020204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Corbel" panose="020B0503020204020204" pitchFamily="34" charset="0"/>
          <a:ea typeface="Corbel" panose="020B0503020204020204" pitchFamily="34" charset="0"/>
          <a:cs typeface="Corbel" panose="020B0503020204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rajar.co.uk/listening/quarterly_listening.php"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Radio lesson 2</a:t>
            </a:r>
            <a:endParaRPr lang="en-US" dirty="0"/>
          </a:p>
        </p:txBody>
      </p:sp>
      <p:sp>
        <p:nvSpPr>
          <p:cNvPr id="3" name="Subtitle 2"/>
          <p:cNvSpPr>
            <a:spLocks noGrp="1"/>
          </p:cNvSpPr>
          <p:nvPr>
            <p:ph type="subTitle" idx="1"/>
          </p:nvPr>
        </p:nvSpPr>
        <p:spPr/>
        <p:txBody>
          <a:bodyPr/>
          <a:lstStyle/>
          <a:p>
            <a:r>
              <a:rPr lang="en-US" dirty="0" smtClean="0"/>
              <a:t>Audiences</a:t>
            </a:r>
            <a:endParaRPr lang="en-US" dirty="0"/>
          </a:p>
        </p:txBody>
      </p:sp>
    </p:spTree>
    <p:extLst>
      <p:ext uri="{BB962C8B-B14F-4D97-AF65-F5344CB8AC3E}">
        <p14:creationId xmlns:p14="http://schemas.microsoft.com/office/powerpoint/2010/main" val="1468823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aims:</a:t>
            </a:r>
            <a:endParaRPr lang="en-US" b="1" dirty="0"/>
          </a:p>
        </p:txBody>
      </p:sp>
      <p:sp>
        <p:nvSpPr>
          <p:cNvPr id="3" name="Content Placeholder 2"/>
          <p:cNvSpPr>
            <a:spLocks noGrp="1"/>
          </p:cNvSpPr>
          <p:nvPr>
            <p:ph idx="1"/>
          </p:nvPr>
        </p:nvSpPr>
        <p:spPr/>
        <p:txBody>
          <a:bodyPr/>
          <a:lstStyle/>
          <a:p>
            <a:r>
              <a:rPr lang="en-US" dirty="0" smtClean="0"/>
              <a:t>To identify and explore the audience for BBC Radio One Breakfast Show</a:t>
            </a:r>
          </a:p>
          <a:p>
            <a:r>
              <a:rPr lang="en-US" dirty="0" smtClean="0"/>
              <a:t>To listen to a broadcast and note content</a:t>
            </a:r>
          </a:p>
          <a:p>
            <a:r>
              <a:rPr lang="en-US" dirty="0" smtClean="0"/>
              <a:t>To link the content to the Radio One remit and audience tastes</a:t>
            </a:r>
          </a:p>
          <a:p>
            <a:r>
              <a:rPr lang="en-US" dirty="0" smtClean="0"/>
              <a:t>To  understand Radio One’s audience reach and ways that audiences can interact with the programme.  </a:t>
            </a:r>
            <a:endParaRPr lang="en-US" dirty="0"/>
          </a:p>
        </p:txBody>
      </p:sp>
    </p:spTree>
    <p:extLst>
      <p:ext uri="{BB962C8B-B14F-4D97-AF65-F5344CB8AC3E}">
        <p14:creationId xmlns:p14="http://schemas.microsoft.com/office/powerpoint/2010/main" val="894461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listens to the radio?</a:t>
            </a:r>
            <a:endParaRPr lang="en-US" dirty="0"/>
          </a:p>
        </p:txBody>
      </p:sp>
      <p:sp>
        <p:nvSpPr>
          <p:cNvPr id="3" name="Text Placeholder 2"/>
          <p:cNvSpPr>
            <a:spLocks noGrp="1"/>
          </p:cNvSpPr>
          <p:nvPr>
            <p:ph type="body" idx="1"/>
          </p:nvPr>
        </p:nvSpPr>
        <p:spPr/>
        <p:txBody>
          <a:bodyPr/>
          <a:lstStyle/>
          <a:p>
            <a:r>
              <a:rPr lang="en-US" dirty="0" smtClean="0"/>
              <a:t>RAJAR</a:t>
            </a:r>
            <a:endParaRPr lang="en-US" dirty="0"/>
          </a:p>
        </p:txBody>
      </p:sp>
    </p:spTree>
    <p:extLst>
      <p:ext uri="{BB962C8B-B14F-4D97-AF65-F5344CB8AC3E}">
        <p14:creationId xmlns:p14="http://schemas.microsoft.com/office/powerpoint/2010/main" val="1168144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RAJAR:  Radio Joint Audience Research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RAJAR is the official body in charge of measuring radio audiences</a:t>
            </a:r>
          </a:p>
          <a:p>
            <a:r>
              <a:rPr lang="en-US" dirty="0" smtClean="0"/>
              <a:t>Data is obtained by asking participants to keep a diary over a 7 day period</a:t>
            </a:r>
          </a:p>
          <a:p>
            <a:pPr lvl="1"/>
            <a:r>
              <a:rPr lang="en-US" b="1" dirty="0" smtClean="0">
                <a:solidFill>
                  <a:schemeClr val="accent1">
                    <a:lumMod val="75000"/>
                  </a:schemeClr>
                </a:solidFill>
              </a:rPr>
              <a:t>One adult </a:t>
            </a:r>
            <a:r>
              <a:rPr lang="en-US" dirty="0" smtClean="0"/>
              <a:t>(15+) and up to two children </a:t>
            </a:r>
            <a:r>
              <a:rPr lang="en-US" b="1" dirty="0">
                <a:solidFill>
                  <a:schemeClr val="accent1">
                    <a:lumMod val="75000"/>
                  </a:schemeClr>
                </a:solidFill>
              </a:rPr>
              <a:t>per</a:t>
            </a:r>
            <a:r>
              <a:rPr lang="en-US" dirty="0" smtClean="0"/>
              <a:t> </a:t>
            </a:r>
            <a:r>
              <a:rPr lang="en-US" b="1" dirty="0">
                <a:solidFill>
                  <a:schemeClr val="accent1">
                    <a:lumMod val="75000"/>
                  </a:schemeClr>
                </a:solidFill>
              </a:rPr>
              <a:t>household</a:t>
            </a:r>
            <a:r>
              <a:rPr lang="en-US" dirty="0" smtClean="0"/>
              <a:t> in the survey</a:t>
            </a:r>
          </a:p>
          <a:p>
            <a:pPr lvl="1"/>
            <a:r>
              <a:rPr lang="en-US" dirty="0"/>
              <a:t>The </a:t>
            </a:r>
            <a:r>
              <a:rPr lang="en-US" b="1" dirty="0">
                <a:solidFill>
                  <a:schemeClr val="accent1">
                    <a:lumMod val="75000"/>
                  </a:schemeClr>
                </a:solidFill>
              </a:rPr>
              <a:t>paper</a:t>
            </a:r>
            <a:r>
              <a:rPr lang="en-US" dirty="0"/>
              <a:t> </a:t>
            </a:r>
            <a:r>
              <a:rPr lang="en-US" b="1" dirty="0">
                <a:solidFill>
                  <a:schemeClr val="accent1">
                    <a:lumMod val="75000"/>
                  </a:schemeClr>
                </a:solidFill>
              </a:rPr>
              <a:t>diary</a:t>
            </a:r>
            <a:r>
              <a:rPr lang="en-US" dirty="0"/>
              <a:t> is </a:t>
            </a:r>
            <a:r>
              <a:rPr lang="en-US" dirty="0" err="1" smtClean="0"/>
              <a:t>customised</a:t>
            </a:r>
            <a:r>
              <a:rPr lang="en-US" dirty="0" smtClean="0"/>
              <a:t>. </a:t>
            </a:r>
            <a:r>
              <a:rPr lang="en-US" dirty="0"/>
              <a:t>Each </a:t>
            </a:r>
            <a:r>
              <a:rPr lang="en-US" dirty="0" smtClean="0"/>
              <a:t>participant is </a:t>
            </a:r>
            <a:r>
              <a:rPr lang="en-US" dirty="0"/>
              <a:t>asked to sort through a set of cards with the names of all the radio stations in the area and invited to select all the stations which they might listen to or hear in various situations. </a:t>
            </a:r>
            <a:r>
              <a:rPr lang="en-US" dirty="0" smtClean="0"/>
              <a:t>All </a:t>
            </a:r>
            <a:r>
              <a:rPr lang="en-US" dirty="0"/>
              <a:t>paper diaries are </a:t>
            </a:r>
            <a:r>
              <a:rPr lang="en-US" b="1" dirty="0">
                <a:solidFill>
                  <a:schemeClr val="accent1">
                    <a:lumMod val="75000"/>
                  </a:schemeClr>
                </a:solidFill>
              </a:rPr>
              <a:t>collected</a:t>
            </a:r>
            <a:r>
              <a:rPr lang="en-US" dirty="0"/>
              <a:t> personally by interviewers </a:t>
            </a:r>
            <a:r>
              <a:rPr lang="en-US" b="1" dirty="0">
                <a:solidFill>
                  <a:schemeClr val="accent1">
                    <a:lumMod val="75000"/>
                  </a:schemeClr>
                </a:solidFill>
              </a:rPr>
              <a:t>at</a:t>
            </a:r>
            <a:r>
              <a:rPr lang="en-US" dirty="0"/>
              <a:t> the </a:t>
            </a:r>
            <a:r>
              <a:rPr lang="en-US" b="1" dirty="0">
                <a:solidFill>
                  <a:schemeClr val="accent1">
                    <a:lumMod val="75000"/>
                  </a:schemeClr>
                </a:solidFill>
              </a:rPr>
              <a:t>end</a:t>
            </a:r>
            <a:r>
              <a:rPr lang="en-US" dirty="0"/>
              <a:t> of the </a:t>
            </a:r>
            <a:r>
              <a:rPr lang="en-US" b="1" dirty="0">
                <a:solidFill>
                  <a:schemeClr val="accent1">
                    <a:lumMod val="75000"/>
                  </a:schemeClr>
                </a:solidFill>
              </a:rPr>
              <a:t>seven</a:t>
            </a:r>
            <a:r>
              <a:rPr lang="en-US" dirty="0"/>
              <a:t> </a:t>
            </a:r>
            <a:r>
              <a:rPr lang="en-US" b="1" dirty="0">
                <a:solidFill>
                  <a:schemeClr val="accent1">
                    <a:lumMod val="75000"/>
                  </a:schemeClr>
                </a:solidFill>
              </a:rPr>
              <a:t>days</a:t>
            </a:r>
            <a:r>
              <a:rPr lang="en-US" dirty="0"/>
              <a:t>.</a:t>
            </a:r>
          </a:p>
          <a:p>
            <a:pPr lvl="1"/>
            <a:r>
              <a:rPr lang="en-US" dirty="0"/>
              <a:t>The online diary station selection is carried out by the </a:t>
            </a:r>
            <a:r>
              <a:rPr lang="en-US" dirty="0" smtClean="0"/>
              <a:t>participant, </a:t>
            </a:r>
            <a:r>
              <a:rPr lang="en-US" dirty="0"/>
              <a:t>each person is asked to look through a set of station names onscreen that are available in the area and invited to select all the stations which they might listen to or hear in various </a:t>
            </a:r>
            <a:r>
              <a:rPr lang="en-US" dirty="0" smtClean="0"/>
              <a:t>situations</a:t>
            </a:r>
          </a:p>
          <a:p>
            <a:r>
              <a:rPr lang="en-US" dirty="0" smtClean="0"/>
              <a:t>Each area of the </a:t>
            </a:r>
            <a:r>
              <a:rPr lang="en-US" sz="2400" b="1" dirty="0">
                <a:solidFill>
                  <a:schemeClr val="accent1">
                    <a:lumMod val="75000"/>
                  </a:schemeClr>
                </a:solidFill>
              </a:rPr>
              <a:t>UK</a:t>
            </a:r>
            <a:r>
              <a:rPr lang="en-US" dirty="0" smtClean="0"/>
              <a:t> is </a:t>
            </a:r>
            <a:r>
              <a:rPr lang="en-US" sz="2400" b="1" dirty="0">
                <a:solidFill>
                  <a:schemeClr val="accent1">
                    <a:lumMod val="75000"/>
                  </a:schemeClr>
                </a:solidFill>
              </a:rPr>
              <a:t>covered</a:t>
            </a:r>
            <a:r>
              <a:rPr lang="en-US" dirty="0" smtClean="0"/>
              <a:t> </a:t>
            </a:r>
            <a:r>
              <a:rPr lang="en-US" sz="2400" b="1" dirty="0">
                <a:solidFill>
                  <a:schemeClr val="accent1">
                    <a:lumMod val="75000"/>
                  </a:schemeClr>
                </a:solidFill>
              </a:rPr>
              <a:t>by</a:t>
            </a:r>
            <a:r>
              <a:rPr lang="en-US" dirty="0" smtClean="0"/>
              <a:t> the </a:t>
            </a:r>
            <a:r>
              <a:rPr lang="en-US" sz="2400" b="1" dirty="0">
                <a:solidFill>
                  <a:schemeClr val="accent1">
                    <a:lumMod val="75000"/>
                  </a:schemeClr>
                </a:solidFill>
              </a:rPr>
              <a:t>research</a:t>
            </a:r>
            <a:r>
              <a:rPr lang="en-US" dirty="0" smtClean="0"/>
              <a:t>.  </a:t>
            </a:r>
            <a:r>
              <a:rPr lang="en-US" sz="2400" b="1" dirty="0">
                <a:solidFill>
                  <a:schemeClr val="accent1">
                    <a:lumMod val="75000"/>
                  </a:schemeClr>
                </a:solidFill>
              </a:rPr>
              <a:t>You</a:t>
            </a:r>
            <a:r>
              <a:rPr lang="en-US" dirty="0" smtClean="0"/>
              <a:t> </a:t>
            </a:r>
            <a:r>
              <a:rPr lang="en-US" sz="2400" b="1" dirty="0">
                <a:solidFill>
                  <a:schemeClr val="accent1">
                    <a:lumMod val="75000"/>
                  </a:schemeClr>
                </a:solidFill>
              </a:rPr>
              <a:t>cannot</a:t>
            </a:r>
            <a:r>
              <a:rPr lang="en-US" dirty="0" smtClean="0"/>
              <a:t> </a:t>
            </a:r>
            <a:r>
              <a:rPr lang="en-US" sz="2400" b="1" dirty="0">
                <a:solidFill>
                  <a:schemeClr val="accent1">
                    <a:lumMod val="75000"/>
                  </a:schemeClr>
                </a:solidFill>
              </a:rPr>
              <a:t>volunteer</a:t>
            </a:r>
            <a:r>
              <a:rPr lang="en-US" dirty="0" smtClean="0"/>
              <a:t> to participate – you are chosen and approached by researchers to take part.  </a:t>
            </a:r>
            <a:endParaRPr lang="en-US" dirty="0"/>
          </a:p>
          <a:p>
            <a:pPr lvl="1"/>
            <a:endParaRPr lang="en-US" dirty="0"/>
          </a:p>
        </p:txBody>
      </p:sp>
    </p:spTree>
    <p:extLst>
      <p:ext uri="{BB962C8B-B14F-4D97-AF65-F5344CB8AC3E}">
        <p14:creationId xmlns:p14="http://schemas.microsoft.com/office/powerpoint/2010/main" val="212318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Rajar</a:t>
            </a:r>
            <a:r>
              <a:rPr lang="en-US" dirty="0" smtClean="0"/>
              <a:t> listening figures: </a:t>
            </a:r>
            <a:r>
              <a:rPr lang="en-US" b="1" dirty="0" smtClean="0"/>
              <a:t>annual summary</a:t>
            </a:r>
            <a:endParaRPr lang="en-US" b="1" dirty="0"/>
          </a:p>
        </p:txBody>
      </p:sp>
      <p:sp>
        <p:nvSpPr>
          <p:cNvPr id="3" name="Content Placeholder 2"/>
          <p:cNvSpPr>
            <a:spLocks noGrp="1"/>
          </p:cNvSpPr>
          <p:nvPr>
            <p:ph idx="1"/>
          </p:nvPr>
        </p:nvSpPr>
        <p:spPr/>
        <p:txBody>
          <a:bodyPr/>
          <a:lstStyle/>
          <a:p>
            <a:r>
              <a:rPr lang="en-US" dirty="0" smtClean="0"/>
              <a:t>Let’s look at the </a:t>
            </a:r>
            <a:r>
              <a:rPr lang="en-US" dirty="0" err="1" smtClean="0"/>
              <a:t>InfoGraphic</a:t>
            </a:r>
            <a:r>
              <a:rPr lang="en-US" dirty="0" smtClean="0"/>
              <a:t> from </a:t>
            </a:r>
            <a:r>
              <a:rPr lang="en-US" dirty="0" err="1" smtClean="0"/>
              <a:t>Rajar</a:t>
            </a:r>
            <a:r>
              <a:rPr lang="en-US" dirty="0" smtClean="0"/>
              <a:t>, summarizing annual Radio listener habits (next slide).</a:t>
            </a:r>
          </a:p>
          <a:p>
            <a:pPr lvl="1"/>
            <a:r>
              <a:rPr lang="en-US" dirty="0" smtClean="0"/>
              <a:t>What does this tell us about how and when people listen to the radio?</a:t>
            </a:r>
          </a:p>
          <a:p>
            <a:pPr lvl="1"/>
            <a:r>
              <a:rPr lang="en-US" dirty="0" smtClean="0"/>
              <a:t>Which is the most surprising fact for you on the </a:t>
            </a:r>
            <a:r>
              <a:rPr lang="en-US" dirty="0" err="1" smtClean="0"/>
              <a:t>InfoGraphic</a:t>
            </a:r>
            <a:r>
              <a:rPr lang="en-US" dirty="0" smtClean="0"/>
              <a:t>?</a:t>
            </a:r>
          </a:p>
          <a:p>
            <a:endParaRPr lang="en-US" dirty="0"/>
          </a:p>
        </p:txBody>
      </p:sp>
    </p:spTree>
    <p:extLst>
      <p:ext uri="{BB962C8B-B14F-4D97-AF65-F5344CB8AC3E}">
        <p14:creationId xmlns:p14="http://schemas.microsoft.com/office/powerpoint/2010/main" val="189395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take a look at the RAJAR figures for the last quarter</a:t>
            </a:r>
            <a:endParaRPr lang="en-US" dirty="0"/>
          </a:p>
        </p:txBody>
      </p:sp>
      <p:sp>
        <p:nvSpPr>
          <p:cNvPr id="3" name="Content Placeholder 2"/>
          <p:cNvSpPr>
            <a:spLocks noGrp="1"/>
          </p:cNvSpPr>
          <p:nvPr>
            <p:ph idx="1"/>
          </p:nvPr>
        </p:nvSpPr>
        <p:spPr/>
        <p:txBody>
          <a:bodyPr/>
          <a:lstStyle/>
          <a:p>
            <a:r>
              <a:rPr lang="en-US" dirty="0" err="1" smtClean="0"/>
              <a:t>WHo</a:t>
            </a:r>
            <a:endParaRPr lang="en-US"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80538"/>
            <a:ext cx="5979459" cy="4241512"/>
          </a:xfrm>
          <a:prstGeom prst="rect">
            <a:avLst/>
          </a:prstGeom>
          <a:solidFill>
            <a:schemeClr val="lt1"/>
          </a:solidFill>
          <a:ln w="38100" cap="flat" cmpd="sng" algn="ctr">
            <a:solidFill>
              <a:schemeClr val="accent1"/>
            </a:solidFill>
            <a:prstDash val="solid"/>
            <a:miter lim="800000"/>
          </a:ln>
          <a:effectLst/>
        </p:spPr>
      </p:pic>
      <p:sp>
        <p:nvSpPr>
          <p:cNvPr id="6" name="TextBox 5"/>
          <p:cNvSpPr txBox="1"/>
          <p:nvPr/>
        </p:nvSpPr>
        <p:spPr>
          <a:xfrm>
            <a:off x="7026897" y="1880538"/>
            <a:ext cx="4161056" cy="2862322"/>
          </a:xfrm>
          <a:prstGeom prst="rect">
            <a:avLst/>
          </a:prstGeom>
          <a:noFill/>
        </p:spPr>
        <p:txBody>
          <a:bodyPr wrap="square" rtlCol="0">
            <a:spAutoFit/>
          </a:bodyPr>
          <a:lstStyle/>
          <a:p>
            <a:r>
              <a:rPr lang="en-US" b="1" dirty="0" smtClean="0">
                <a:solidFill>
                  <a:schemeClr val="bg1"/>
                </a:solidFill>
              </a:rPr>
              <a:t>Which BBC Radio station has the highest listening figures?</a:t>
            </a:r>
          </a:p>
          <a:p>
            <a:pPr marL="285750" indent="-285750">
              <a:buFont typeface="Arial" charset="0"/>
              <a:buChar char="•"/>
            </a:pPr>
            <a:r>
              <a:rPr lang="en-US" b="1" dirty="0" smtClean="0">
                <a:solidFill>
                  <a:schemeClr val="bg1"/>
                </a:solidFill>
              </a:rPr>
              <a:t>Why do you think this is?</a:t>
            </a:r>
          </a:p>
          <a:p>
            <a:pPr marL="285750" indent="-285750">
              <a:buFont typeface="Arial" charset="0"/>
              <a:buChar char="•"/>
            </a:pPr>
            <a:r>
              <a:rPr lang="en-US" b="1" dirty="0" smtClean="0">
                <a:solidFill>
                  <a:schemeClr val="bg1"/>
                </a:solidFill>
              </a:rPr>
              <a:t>Why do you think the listening figures for Radio One are low in comparison</a:t>
            </a:r>
            <a:r>
              <a:rPr lang="en-US" b="1" dirty="0" smtClean="0">
                <a:solidFill>
                  <a:schemeClr val="bg1"/>
                </a:solidFill>
              </a:rPr>
              <a:t>?</a:t>
            </a:r>
          </a:p>
          <a:p>
            <a:pPr marL="285750" indent="-285750">
              <a:buFont typeface="Arial" charset="0"/>
              <a:buChar char="•"/>
            </a:pPr>
            <a:endParaRPr lang="en-US" dirty="0"/>
          </a:p>
          <a:p>
            <a:pPr marL="285750" indent="-285750">
              <a:buFont typeface="Arial" charset="0"/>
              <a:buChar char="•"/>
            </a:pPr>
            <a:r>
              <a:rPr lang="en-US" dirty="0"/>
              <a:t>  </a:t>
            </a:r>
            <a:r>
              <a:rPr lang="en-US" dirty="0">
                <a:hlinkClick r:id="rId3"/>
              </a:rPr>
              <a:t>https://</a:t>
            </a:r>
            <a:r>
              <a:rPr lang="en-US" dirty="0" smtClean="0">
                <a:hlinkClick r:id="rId3"/>
              </a:rPr>
              <a:t>www.rajar.co.uk/listening/quarterly_listening.php</a:t>
            </a:r>
            <a:endParaRPr lang="en-US" dirty="0" smtClean="0"/>
          </a:p>
          <a:p>
            <a:pPr marL="285750" indent="-285750">
              <a:buFont typeface="Arial" charset="0"/>
              <a:buChar char="•"/>
            </a:pPr>
            <a:endParaRPr lang="en-US" dirty="0"/>
          </a:p>
        </p:txBody>
      </p:sp>
    </p:spTree>
    <p:extLst>
      <p:ext uri="{BB962C8B-B14F-4D97-AF65-F5344CB8AC3E}">
        <p14:creationId xmlns:p14="http://schemas.microsoft.com/office/powerpoint/2010/main" val="171748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Audience for BBC Radio One</a:t>
            </a:r>
            <a:r>
              <a:rPr lang="en-US" dirty="0" smtClean="0"/>
              <a:t>: research task</a:t>
            </a:r>
            <a:endParaRPr lang="en-US" dirty="0"/>
          </a:p>
        </p:txBody>
      </p:sp>
      <p:sp>
        <p:nvSpPr>
          <p:cNvPr id="3" name="Content Placeholder 2"/>
          <p:cNvSpPr>
            <a:spLocks noGrp="1"/>
          </p:cNvSpPr>
          <p:nvPr>
            <p:ph idx="1"/>
          </p:nvPr>
        </p:nvSpPr>
        <p:spPr/>
        <p:txBody>
          <a:bodyPr/>
          <a:lstStyle/>
          <a:p>
            <a:r>
              <a:rPr lang="en-US" dirty="0" smtClean="0"/>
              <a:t>Look at Radio One Breakfast Show website, associated </a:t>
            </a:r>
            <a:r>
              <a:rPr lang="en-US" dirty="0" err="1" smtClean="0"/>
              <a:t>Youtube</a:t>
            </a:r>
            <a:r>
              <a:rPr lang="en-US" dirty="0" smtClean="0"/>
              <a:t> and social media</a:t>
            </a:r>
            <a:r>
              <a:rPr lang="en-US" dirty="0"/>
              <a:t> </a:t>
            </a:r>
            <a:r>
              <a:rPr lang="en-US" dirty="0" smtClean="0"/>
              <a:t>using the handout.  </a:t>
            </a:r>
            <a:r>
              <a:rPr lang="en-US" b="1" dirty="0" smtClean="0">
                <a:solidFill>
                  <a:srgbClr val="0070C0"/>
                </a:solidFill>
              </a:rPr>
              <a:t>Each person in your group should look at a </a:t>
            </a:r>
            <a:r>
              <a:rPr lang="en-US" b="1" smtClean="0">
                <a:solidFill>
                  <a:srgbClr val="0070C0"/>
                </a:solidFill>
              </a:rPr>
              <a:t>different platform.  </a:t>
            </a:r>
            <a:endParaRPr lang="en-US" dirty="0" smtClean="0"/>
          </a:p>
          <a:p>
            <a:r>
              <a:rPr lang="en-US" dirty="0" smtClean="0"/>
              <a:t>From this identify who the target audience is.  </a:t>
            </a:r>
          </a:p>
          <a:p>
            <a:r>
              <a:rPr lang="en-US" dirty="0" smtClean="0"/>
              <a:t>How does the programme attempt to interact with its listeners?  </a:t>
            </a:r>
            <a:r>
              <a:rPr lang="en-US" b="1" dirty="0" smtClean="0">
                <a:solidFill>
                  <a:schemeClr val="accent1">
                    <a:lumMod val="75000"/>
                  </a:schemeClr>
                </a:solidFill>
              </a:rPr>
              <a:t>Identify all the different ways that audience interaction can take place.  </a:t>
            </a:r>
            <a:endParaRPr lang="en-US" b="1" dirty="0">
              <a:solidFill>
                <a:schemeClr val="accent1">
                  <a:lumMod val="75000"/>
                </a:schemeClr>
              </a:solidFill>
            </a:endParaRPr>
          </a:p>
        </p:txBody>
      </p:sp>
    </p:spTree>
    <p:extLst>
      <p:ext uri="{BB962C8B-B14F-4D97-AF65-F5344CB8AC3E}">
        <p14:creationId xmlns:p14="http://schemas.microsoft.com/office/powerpoint/2010/main" val="190225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Feedback</a:t>
            </a:r>
            <a:endParaRPr lang="en-GB" b="1" dirty="0"/>
          </a:p>
        </p:txBody>
      </p:sp>
      <p:sp>
        <p:nvSpPr>
          <p:cNvPr id="3" name="Content Placeholder 2"/>
          <p:cNvSpPr>
            <a:spLocks noGrp="1"/>
          </p:cNvSpPr>
          <p:nvPr>
            <p:ph idx="1"/>
          </p:nvPr>
        </p:nvSpPr>
        <p:spPr/>
        <p:txBody>
          <a:bodyPr/>
          <a:lstStyle/>
          <a:p>
            <a:r>
              <a:rPr lang="en-GB" dirty="0" smtClean="0"/>
              <a:t>What did you discover?  </a:t>
            </a:r>
            <a:endParaRPr lang="en-GB" dirty="0"/>
          </a:p>
        </p:txBody>
      </p:sp>
    </p:spTree>
    <p:extLst>
      <p:ext uri="{BB962C8B-B14F-4D97-AF65-F5344CB8AC3E}">
        <p14:creationId xmlns:p14="http://schemas.microsoft.com/office/powerpoint/2010/main" val="28961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Listening to a broadcast</a:t>
            </a:r>
            <a:endParaRPr lang="en-US" b="1" dirty="0"/>
          </a:p>
        </p:txBody>
      </p:sp>
      <p:sp>
        <p:nvSpPr>
          <p:cNvPr id="3" name="Content Placeholder 2"/>
          <p:cNvSpPr>
            <a:spLocks noGrp="1"/>
          </p:cNvSpPr>
          <p:nvPr>
            <p:ph idx="1"/>
          </p:nvPr>
        </p:nvSpPr>
        <p:spPr/>
        <p:txBody>
          <a:bodyPr/>
          <a:lstStyle/>
          <a:p>
            <a:r>
              <a:rPr lang="en-US" dirty="0" smtClean="0"/>
              <a:t>You will be placed in a group</a:t>
            </a:r>
          </a:p>
          <a:p>
            <a:r>
              <a:rPr lang="en-US" dirty="0" smtClean="0"/>
              <a:t>Each group will listen to a separate 30 minute section from the Radio One Breakfast Show (22</a:t>
            </a:r>
            <a:r>
              <a:rPr lang="en-US" baseline="30000" dirty="0" smtClean="0"/>
              <a:t>nd</a:t>
            </a:r>
            <a:r>
              <a:rPr lang="en-US" dirty="0" smtClean="0"/>
              <a:t> January 2018).</a:t>
            </a:r>
          </a:p>
          <a:p>
            <a:r>
              <a:rPr lang="en-US" dirty="0" smtClean="0"/>
              <a:t>You will use the </a:t>
            </a:r>
            <a:r>
              <a:rPr lang="en-US" b="1" dirty="0" smtClean="0">
                <a:solidFill>
                  <a:schemeClr val="accent1">
                    <a:lumMod val="75000"/>
                  </a:schemeClr>
                </a:solidFill>
              </a:rPr>
              <a:t>grid</a:t>
            </a:r>
            <a:r>
              <a:rPr lang="en-US" dirty="0" smtClean="0"/>
              <a:t> to identify all the contents of your section.  </a:t>
            </a:r>
            <a:r>
              <a:rPr lang="en-US" b="1" dirty="0" smtClean="0"/>
              <a:t>You must pay attention to the Playlist</a:t>
            </a:r>
            <a:r>
              <a:rPr lang="en-US" dirty="0" smtClean="0"/>
              <a:t> for BBC Radio One and </a:t>
            </a:r>
            <a:r>
              <a:rPr lang="en-US" b="1" dirty="0" smtClean="0">
                <a:solidFill>
                  <a:schemeClr val="accent1">
                    <a:lumMod val="75000"/>
                  </a:schemeClr>
                </a:solidFill>
              </a:rPr>
              <a:t>put a star next to any songs you hear that feature on this.  </a:t>
            </a:r>
          </a:p>
          <a:p>
            <a:r>
              <a:rPr lang="en-US" dirty="0" smtClean="0"/>
              <a:t>Once you’ve completed the grid, you must answer the questions.</a:t>
            </a:r>
          </a:p>
          <a:p>
            <a:r>
              <a:rPr lang="en-US" dirty="0" smtClean="0"/>
              <a:t>Your grid will be given in and your teacher will make a copy of it.  </a:t>
            </a:r>
            <a:endParaRPr lang="en-US" dirty="0"/>
          </a:p>
        </p:txBody>
      </p:sp>
    </p:spTree>
    <p:extLst>
      <p:ext uri="{BB962C8B-B14F-4D97-AF65-F5344CB8AC3E}">
        <p14:creationId xmlns:p14="http://schemas.microsoft.com/office/powerpoint/2010/main" val="82807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3108" y="1825625"/>
            <a:ext cx="9605784" cy="4351338"/>
          </a:xfrm>
        </p:spPr>
      </p:pic>
    </p:spTree>
    <p:extLst>
      <p:ext uri="{BB962C8B-B14F-4D97-AF65-F5344CB8AC3E}">
        <p14:creationId xmlns:p14="http://schemas.microsoft.com/office/powerpoint/2010/main" val="196111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Feedback: </a:t>
            </a:r>
            <a:endParaRPr lang="en-GB" b="1" dirty="0"/>
          </a:p>
        </p:txBody>
      </p:sp>
      <p:sp>
        <p:nvSpPr>
          <p:cNvPr id="3" name="Content Placeholder 2"/>
          <p:cNvSpPr>
            <a:spLocks noGrp="1"/>
          </p:cNvSpPr>
          <p:nvPr>
            <p:ph idx="1"/>
          </p:nvPr>
        </p:nvSpPr>
        <p:spPr/>
        <p:txBody>
          <a:bodyPr>
            <a:normAutofit fontScale="77500" lnSpcReduction="20000"/>
          </a:bodyPr>
          <a:lstStyle/>
          <a:p>
            <a:pPr lvl="0"/>
            <a:r>
              <a:rPr lang="en-GB" dirty="0"/>
              <a:t>How does the programme promotes British music?  </a:t>
            </a:r>
          </a:p>
          <a:p>
            <a:pPr lvl="0"/>
            <a:r>
              <a:rPr lang="en-GB" dirty="0"/>
              <a:t>What percentage of tracks played during your slot were British?  </a:t>
            </a:r>
          </a:p>
          <a:p>
            <a:pPr lvl="0"/>
            <a:r>
              <a:rPr lang="en-GB" dirty="0"/>
              <a:t>What genres of music were played during your slot?  Do a tally.  </a:t>
            </a:r>
          </a:p>
          <a:p>
            <a:pPr lvl="0"/>
            <a:r>
              <a:rPr lang="en-GB" dirty="0"/>
              <a:t>Celebrity interviews – who is being interviewed and what are they being interviewed about?  How many of the interviews are with British people?</a:t>
            </a:r>
          </a:p>
          <a:p>
            <a:pPr lvl="0"/>
            <a:r>
              <a:rPr lang="en-GB" dirty="0"/>
              <a:t>News items – list the stories and identify which relate to Britain.  </a:t>
            </a:r>
          </a:p>
          <a:p>
            <a:pPr lvl="0"/>
            <a:r>
              <a:rPr lang="en-GB" dirty="0"/>
              <a:t>Quizzes and games – what can you win?</a:t>
            </a:r>
          </a:p>
          <a:p>
            <a:pPr lvl="0"/>
            <a:r>
              <a:rPr lang="en-GB" dirty="0"/>
              <a:t>How does the broadcast fits into the BBC ethos of ‘informing, educating and entertaining’?</a:t>
            </a:r>
          </a:p>
          <a:p>
            <a:pPr lvl="0"/>
            <a:r>
              <a:rPr lang="en-GB" dirty="0"/>
              <a:t>How does it differ from commercial breakfast shows?</a:t>
            </a:r>
          </a:p>
          <a:p>
            <a:pPr lvl="0"/>
            <a:r>
              <a:rPr lang="en-GB" dirty="0"/>
              <a:t>Who you think the audience is from the content of your section?  What evidence do you have for this?</a:t>
            </a:r>
          </a:p>
          <a:p>
            <a:pPr lvl="0"/>
            <a:r>
              <a:rPr lang="en-GB" dirty="0"/>
              <a:t>What platforms is the show is distributed on?  </a:t>
            </a:r>
          </a:p>
          <a:p>
            <a:pPr marL="0" indent="0">
              <a:buNone/>
            </a:pPr>
            <a:endParaRPr lang="en-GB" dirty="0"/>
          </a:p>
        </p:txBody>
      </p:sp>
    </p:spTree>
    <p:extLst>
      <p:ext uri="{BB962C8B-B14F-4D97-AF65-F5344CB8AC3E}">
        <p14:creationId xmlns:p14="http://schemas.microsoft.com/office/powerpoint/2010/main" val="106470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Putting the timeline together</a:t>
            </a:r>
            <a:endParaRPr lang="en-US" b="1" dirty="0"/>
          </a:p>
        </p:txBody>
      </p:sp>
      <p:sp>
        <p:nvSpPr>
          <p:cNvPr id="3" name="Content Placeholder 2"/>
          <p:cNvSpPr>
            <a:spLocks noGrp="1"/>
          </p:cNvSpPr>
          <p:nvPr>
            <p:ph idx="1"/>
          </p:nvPr>
        </p:nvSpPr>
        <p:spPr/>
        <p:txBody>
          <a:bodyPr>
            <a:normAutofit fontScale="92500"/>
          </a:bodyPr>
          <a:lstStyle/>
          <a:p>
            <a:r>
              <a:rPr lang="en-US" dirty="0" smtClean="0"/>
              <a:t>Now that you have the whole timeline for the show, discuss the following question with your group:</a:t>
            </a:r>
          </a:p>
          <a:p>
            <a:pPr lvl="1"/>
            <a:r>
              <a:rPr lang="en-US" dirty="0" smtClean="0"/>
              <a:t>How does the Nick </a:t>
            </a:r>
            <a:r>
              <a:rPr lang="en-US" dirty="0" err="1" smtClean="0"/>
              <a:t>Grimshaw</a:t>
            </a:r>
            <a:r>
              <a:rPr lang="en-US" dirty="0" smtClean="0"/>
              <a:t> Radio One Breakfast show meet the Radio One service licence agreement?  (Public purposes, remit and ethos).  </a:t>
            </a:r>
            <a:r>
              <a:rPr lang="en-US" b="1" dirty="0" smtClean="0"/>
              <a:t>Identify at least three ways that it does this, with evidence.</a:t>
            </a:r>
            <a:r>
              <a:rPr lang="en-US" dirty="0" smtClean="0"/>
              <a:t>  Be prepared to feedback to the board.  </a:t>
            </a:r>
            <a:br>
              <a:rPr lang="en-US" dirty="0" smtClean="0"/>
            </a:br>
            <a:r>
              <a:rPr lang="en-US" dirty="0"/>
              <a:t/>
            </a:r>
            <a:br>
              <a:rPr lang="en-US" dirty="0"/>
            </a:br>
            <a:r>
              <a:rPr lang="en-US" dirty="0" smtClean="0"/>
              <a:t>Reminder of the public purposes:</a:t>
            </a:r>
          </a:p>
          <a:p>
            <a:pPr lvl="1"/>
            <a:r>
              <a:rPr lang="en-US" dirty="0" smtClean="0">
                <a:solidFill>
                  <a:schemeClr val="accent5">
                    <a:lumMod val="75000"/>
                  </a:schemeClr>
                </a:solidFill>
              </a:rPr>
              <a:t>Impartial news and information</a:t>
            </a:r>
          </a:p>
          <a:p>
            <a:pPr lvl="1"/>
            <a:r>
              <a:rPr lang="en-US" dirty="0" smtClean="0">
                <a:solidFill>
                  <a:schemeClr val="accent5">
                    <a:lumMod val="75000"/>
                  </a:schemeClr>
                </a:solidFill>
              </a:rPr>
              <a:t>Supporting learning for all ages</a:t>
            </a:r>
          </a:p>
          <a:p>
            <a:pPr lvl="1"/>
            <a:r>
              <a:rPr lang="en-US" dirty="0" smtClean="0">
                <a:solidFill>
                  <a:schemeClr val="accent5">
                    <a:lumMod val="75000"/>
                  </a:schemeClr>
                </a:solidFill>
              </a:rPr>
              <a:t>Creative and highest quality distinctive output</a:t>
            </a:r>
          </a:p>
          <a:p>
            <a:pPr lvl="1"/>
            <a:r>
              <a:rPr lang="en-US" dirty="0" smtClean="0">
                <a:solidFill>
                  <a:schemeClr val="accent5">
                    <a:lumMod val="75000"/>
                  </a:schemeClr>
                </a:solidFill>
              </a:rPr>
              <a:t>Reflect, represent and serve the diverse communities of the UK</a:t>
            </a:r>
          </a:p>
          <a:p>
            <a:pPr lvl="1"/>
            <a:r>
              <a:rPr lang="en-US" dirty="0" smtClean="0">
                <a:solidFill>
                  <a:schemeClr val="accent5">
                    <a:lumMod val="75000"/>
                  </a:schemeClr>
                </a:solidFill>
              </a:rPr>
              <a:t>Reflect the UK, its culture and values.</a:t>
            </a:r>
            <a:endParaRPr lang="en-US" dirty="0">
              <a:solidFill>
                <a:schemeClr val="accent5">
                  <a:lumMod val="75000"/>
                </a:schemeClr>
              </a:solidFill>
            </a:endParaRPr>
          </a:p>
        </p:txBody>
      </p:sp>
    </p:spTree>
    <p:extLst>
      <p:ext uri="{BB962C8B-B14F-4D97-AF65-F5344CB8AC3E}">
        <p14:creationId xmlns:p14="http://schemas.microsoft.com/office/powerpoint/2010/main" val="180697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does the Radio One Breakfast Show reach its audience?   Writing Task </a:t>
            </a:r>
            <a:endParaRPr lang="en-US" b="1" dirty="0"/>
          </a:p>
        </p:txBody>
      </p:sp>
      <p:sp>
        <p:nvSpPr>
          <p:cNvPr id="3" name="Content Placeholder 2"/>
          <p:cNvSpPr>
            <a:spLocks noGrp="1"/>
          </p:cNvSpPr>
          <p:nvPr>
            <p:ph idx="1"/>
          </p:nvPr>
        </p:nvSpPr>
        <p:spPr/>
        <p:txBody>
          <a:bodyPr>
            <a:normAutofit/>
          </a:bodyPr>
          <a:lstStyle/>
          <a:p>
            <a:r>
              <a:rPr lang="en-US" dirty="0" smtClean="0"/>
              <a:t>To help you with this, refer to:</a:t>
            </a:r>
          </a:p>
          <a:p>
            <a:pPr lvl="1"/>
            <a:r>
              <a:rPr lang="en-US" dirty="0" smtClean="0"/>
              <a:t>BBC’s Mission, Values and Vision</a:t>
            </a:r>
          </a:p>
          <a:p>
            <a:pPr lvl="1"/>
            <a:r>
              <a:rPr lang="en-US" dirty="0" smtClean="0"/>
              <a:t>Your research into the Radio One Breakfast </a:t>
            </a:r>
            <a:r>
              <a:rPr lang="en-US" dirty="0"/>
              <a:t>S</a:t>
            </a:r>
            <a:r>
              <a:rPr lang="en-US" dirty="0" smtClean="0"/>
              <a:t>how platforms</a:t>
            </a:r>
          </a:p>
          <a:p>
            <a:pPr lvl="1"/>
            <a:r>
              <a:rPr lang="en-US" dirty="0" smtClean="0"/>
              <a:t>Raja Statistics</a:t>
            </a:r>
          </a:p>
          <a:p>
            <a:pPr lvl="1"/>
            <a:r>
              <a:rPr lang="en-US" dirty="0" smtClean="0"/>
              <a:t>Your section of the running order (to illustrate your points).</a:t>
            </a:r>
          </a:p>
          <a:p>
            <a:pPr lvl="1"/>
            <a:endParaRPr lang="en-US" dirty="0" smtClean="0"/>
          </a:p>
          <a:p>
            <a:r>
              <a:rPr lang="en-US" dirty="0" smtClean="0"/>
              <a:t>You have 20 minutes to plan this (</a:t>
            </a:r>
            <a:r>
              <a:rPr lang="en-US" b="1" dirty="0" smtClean="0">
                <a:solidFill>
                  <a:schemeClr val="accent1">
                    <a:lumMod val="75000"/>
                  </a:schemeClr>
                </a:solidFill>
              </a:rPr>
              <a:t>which you can do as a group</a:t>
            </a:r>
            <a:r>
              <a:rPr lang="en-US" dirty="0" smtClean="0"/>
              <a:t>) and then 25 minutes to answer it.  </a:t>
            </a:r>
            <a:br>
              <a:rPr lang="en-US" dirty="0" smtClean="0"/>
            </a:br>
            <a:r>
              <a:rPr lang="en-US" dirty="0" smtClean="0"/>
              <a:t/>
            </a:r>
            <a:br>
              <a:rPr lang="en-US" dirty="0" smtClean="0"/>
            </a:br>
            <a:endParaRPr lang="en-US" dirty="0" smtClean="0"/>
          </a:p>
          <a:p>
            <a:endParaRPr lang="en-US" dirty="0"/>
          </a:p>
        </p:txBody>
      </p:sp>
    </p:spTree>
    <p:extLst>
      <p:ext uri="{BB962C8B-B14F-4D97-AF65-F5344CB8AC3E}">
        <p14:creationId xmlns:p14="http://schemas.microsoft.com/office/powerpoint/2010/main" val="38863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a:t>
            </a:r>
            <a:endParaRPr lang="en-GB" dirty="0"/>
          </a:p>
        </p:txBody>
      </p:sp>
      <p:sp>
        <p:nvSpPr>
          <p:cNvPr id="3" name="Content Placeholder 2"/>
          <p:cNvSpPr>
            <a:spLocks noGrp="1"/>
          </p:cNvSpPr>
          <p:nvPr>
            <p:ph idx="1"/>
          </p:nvPr>
        </p:nvSpPr>
        <p:spPr/>
        <p:txBody>
          <a:bodyPr/>
          <a:lstStyle/>
          <a:p>
            <a:r>
              <a:rPr lang="en-GB" dirty="0" smtClean="0"/>
              <a:t>Produce a detailed infographic of the audience for BBC Radio One Breakfast Show.  </a:t>
            </a:r>
            <a:endParaRPr lang="en-GB" dirty="0"/>
          </a:p>
        </p:txBody>
      </p:sp>
    </p:spTree>
    <p:extLst>
      <p:ext uri="{BB962C8B-B14F-4D97-AF65-F5344CB8AC3E}">
        <p14:creationId xmlns:p14="http://schemas.microsoft.com/office/powerpoint/2010/main" val="371787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1_Office Theme">
  <a:themeElements>
    <a:clrScheme name="Custom 16">
      <a:dk1>
        <a:sysClr val="windowText" lastClr="000000"/>
      </a:dk1>
      <a:lt1>
        <a:sysClr val="window" lastClr="FFFFFF"/>
      </a:lt1>
      <a:dk2>
        <a:srgbClr val="44546A"/>
      </a:dk2>
      <a:lt2>
        <a:srgbClr val="E7E6E6"/>
      </a:lt2>
      <a:accent1>
        <a:srgbClr val="4472C4"/>
      </a:accent1>
      <a:accent2>
        <a:srgbClr val="CC00CC"/>
      </a:accent2>
      <a:accent3>
        <a:srgbClr val="0000FF"/>
      </a:accent3>
      <a:accent4>
        <a:srgbClr val="92D050"/>
      </a:accent4>
      <a:accent5>
        <a:srgbClr val="00B050"/>
      </a:accent5>
      <a:accent6>
        <a:srgbClr val="36FF91"/>
      </a:accent6>
      <a:hlink>
        <a:srgbClr val="7030A0"/>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599</TotalTime>
  <Words>821</Words>
  <Application>Microsoft Office PowerPoint</Application>
  <PresentationFormat>Custom</PresentationFormat>
  <Paragraphs>69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1_Office Theme</vt:lpstr>
      <vt:lpstr>Radio lesson 2</vt:lpstr>
      <vt:lpstr>Lesson aims:</vt:lpstr>
      <vt:lpstr>Who listens to the radio?</vt:lpstr>
      <vt:lpstr>RAJAR:  Radio Joint Audience Research</vt:lpstr>
      <vt:lpstr>Rajar listening figures: annual summary</vt:lpstr>
      <vt:lpstr>Let’s take a look at the RAJAR figures for the last quarter</vt:lpstr>
      <vt:lpstr>Audience for BBC Radio One: research task</vt:lpstr>
      <vt:lpstr>Feedback</vt:lpstr>
      <vt:lpstr>Listening to a broadcast</vt:lpstr>
      <vt:lpstr>Task:</vt:lpstr>
      <vt:lpstr>Feedback: </vt:lpstr>
      <vt:lpstr>Putting the timeline together</vt:lpstr>
      <vt:lpstr>How does the Radio One Breakfast Show reach its audience?   Writing Task </vt:lpstr>
      <vt:lpstr>Homework:</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 lesson 2</dc:title>
  <dc:creator>Rebecca Morris</dc:creator>
  <cp:lastModifiedBy>Georgina Black</cp:lastModifiedBy>
  <cp:revision>51</cp:revision>
  <cp:lastPrinted>2018-02-08T13:52:13Z</cp:lastPrinted>
  <dcterms:created xsi:type="dcterms:W3CDTF">2018-01-21T14:32:36Z</dcterms:created>
  <dcterms:modified xsi:type="dcterms:W3CDTF">2019-02-06T09:16:43Z</dcterms:modified>
</cp:coreProperties>
</file>