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Lst>
  <p:sldSz cy="6858000" cx="12192000"/>
  <p:notesSz cx="6858000" cy="9144000"/>
  <p:embeddedFontLst>
    <p:embeddedFont>
      <p:font typeface="Nunito"/>
      <p:regular r:id="rId44"/>
      <p:bold r:id="rId45"/>
      <p:italic r:id="rId46"/>
      <p:boldItalic r:id="rId47"/>
    </p:embeddedFont>
    <p:embeddedFont>
      <p:font typeface="Unica One"/>
      <p:regular r:id="rId48"/>
    </p:embeddedFont>
    <p:embeddedFont>
      <p:font typeface="Ultra"/>
      <p:regular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384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font" Target="fonts/Nunito-regular.fntdata"/><Relationship Id="rId43" Type="http://schemas.openxmlformats.org/officeDocument/2006/relationships/slide" Target="slides/slide38.xml"/><Relationship Id="rId46" Type="http://schemas.openxmlformats.org/officeDocument/2006/relationships/font" Target="fonts/Nunito-italic.fntdata"/><Relationship Id="rId45" Type="http://schemas.openxmlformats.org/officeDocument/2006/relationships/font" Target="fonts/Nunito-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UnicaOne-regular.fntdata"/><Relationship Id="rId47" Type="http://schemas.openxmlformats.org/officeDocument/2006/relationships/font" Target="fonts/Nunito-boldItalic.fntdata"/><Relationship Id="rId49" Type="http://schemas.openxmlformats.org/officeDocument/2006/relationships/font" Target="fonts/Ultra-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9f09df2b0d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9f09df2b0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a7253722e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a7253722e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a7253722e6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a7253722e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9f09df2b0d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9f09df2b0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9f09df2b0d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g9f09df2b0d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solidFill>
            <a:srgbClr val="A5A5A5">
              <a:alpha val="54901"/>
            </a:srgbClr>
          </a:solid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Ultra"/>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0" y="365125"/>
            <a:ext cx="12192000" cy="1325563"/>
          </a:xfrm>
          <a:prstGeom prst="rect">
            <a:avLst/>
          </a:prstGeom>
          <a:solidFill>
            <a:srgbClr val="A5A5A5">
              <a:alpha val="54901"/>
            </a:srgbClr>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rgbClr val="00FF00"/>
              </a:buClr>
              <a:buSzPts val="6000"/>
              <a:buFont typeface="Ultra"/>
              <a:buNone/>
              <a:defRPr>
                <a:solidFill>
                  <a:srgbClr val="00FF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idx="1" type="body"/>
          </p:nvPr>
        </p:nvSpPr>
        <p:spPr>
          <a:xfrm>
            <a:off x="0" y="1825625"/>
            <a:ext cx="121920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3" name="Shape 23"/>
        <p:cNvGrpSpPr/>
        <p:nvPr/>
      </p:nvGrpSpPr>
      <p:grpSpPr>
        <a:xfrm>
          <a:off x="0" y="0"/>
          <a:ext cx="0" cy="0"/>
          <a:chOff x="0" y="0"/>
          <a:chExt cx="0" cy="0"/>
        </a:xfrm>
      </p:grpSpPr>
      <p:sp>
        <p:nvSpPr>
          <p:cNvPr id="24" name="Google Shape;24;p4"/>
          <p:cNvSpPr txBox="1"/>
          <p:nvPr>
            <p:ph type="title"/>
          </p:nvPr>
        </p:nvSpPr>
        <p:spPr>
          <a:xfrm>
            <a:off x="0" y="365125"/>
            <a:ext cx="12192000" cy="1325563"/>
          </a:xfrm>
          <a:prstGeom prst="rect">
            <a:avLst/>
          </a:prstGeom>
          <a:solidFill>
            <a:srgbClr val="A5A5A5">
              <a:alpha val="54901"/>
            </a:srgbClr>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 name="Google Shape;27;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0" name="Shape 30"/>
        <p:cNvGrpSpPr/>
        <p:nvPr/>
      </p:nvGrpSpPr>
      <p:grpSpPr>
        <a:xfrm>
          <a:off x="0" y="0"/>
          <a:ext cx="0" cy="0"/>
          <a:chOff x="0" y="0"/>
          <a:chExt cx="0" cy="0"/>
        </a:xfrm>
      </p:grpSpPr>
      <p:sp>
        <p:nvSpPr>
          <p:cNvPr id="31" name="Google Shape;31;p5"/>
          <p:cNvSpPr txBox="1"/>
          <p:nvPr>
            <p:ph type="title"/>
          </p:nvPr>
        </p:nvSpPr>
        <p:spPr>
          <a:xfrm>
            <a:off x="831850" y="1709738"/>
            <a:ext cx="10515600" cy="2852737"/>
          </a:xfrm>
          <a:prstGeom prst="rect">
            <a:avLst/>
          </a:prstGeom>
          <a:solidFill>
            <a:srgbClr val="A5A5A5">
              <a:alpha val="54901"/>
            </a:srgbClr>
          </a:solid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Ultra"/>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3" name="Google Shape;33;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839788" y="365125"/>
            <a:ext cx="10515600" cy="1325563"/>
          </a:xfrm>
          <a:prstGeom prst="rect">
            <a:avLst/>
          </a:prstGeom>
          <a:solidFill>
            <a:srgbClr val="A5A5A5">
              <a:alpha val="54901"/>
            </a:srgbClr>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7"/>
          <p:cNvSpPr txBox="1"/>
          <p:nvPr>
            <p:ph type="title"/>
          </p:nvPr>
        </p:nvSpPr>
        <p:spPr>
          <a:xfrm>
            <a:off x="0" y="365125"/>
            <a:ext cx="12192000" cy="1325563"/>
          </a:xfrm>
          <a:prstGeom prst="rect">
            <a:avLst/>
          </a:prstGeom>
          <a:solidFill>
            <a:srgbClr val="A5A5A5">
              <a:alpha val="54901"/>
            </a:srgbClr>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839788" y="457200"/>
            <a:ext cx="3932237" cy="1600200"/>
          </a:xfrm>
          <a:prstGeom prst="rect">
            <a:avLst/>
          </a:prstGeom>
          <a:solidFill>
            <a:srgbClr val="A5A5A5">
              <a:alpha val="54901"/>
            </a:srgbClr>
          </a:solid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3200"/>
              <a:buFont typeface="Ultra"/>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839788" y="457200"/>
            <a:ext cx="3932237" cy="1600200"/>
          </a:xfrm>
          <a:prstGeom prst="rect">
            <a:avLst/>
          </a:prstGeom>
          <a:solidFill>
            <a:srgbClr val="A5A5A5">
              <a:alpha val="54901"/>
            </a:srgbClr>
          </a:solid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3200"/>
              <a:buFont typeface="Ultra"/>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1" i="0" sz="3200" u="none" cap="none" strike="noStrike">
                <a:solidFill>
                  <a:schemeClr val="dk1"/>
                </a:solidFill>
                <a:latin typeface="Arial"/>
                <a:ea typeface="Arial"/>
                <a:cs typeface="Arial"/>
                <a:sym typeface="Arial"/>
              </a:defRPr>
            </a:lvl1pPr>
            <a:lvl2pPr lvl="1" marR="0" rtl="0" algn="l">
              <a:lnSpc>
                <a:spcPct val="90000"/>
              </a:lnSpc>
              <a:spcBef>
                <a:spcPts val="500"/>
              </a:spcBef>
              <a:spcAft>
                <a:spcPts val="0"/>
              </a:spcAft>
              <a:buClr>
                <a:schemeClr val="dk1"/>
              </a:buClr>
              <a:buSzPts val="2800"/>
              <a:buFont typeface="Arial"/>
              <a:buNone/>
              <a:defRPr b="1" i="0" sz="2800" u="none" cap="none" strike="noStrike">
                <a:solidFill>
                  <a:schemeClr val="dk1"/>
                </a:solidFill>
                <a:latin typeface="Arial"/>
                <a:ea typeface="Arial"/>
                <a:cs typeface="Arial"/>
                <a:sym typeface="Arial"/>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4" name="Google Shape;64;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0" y="365125"/>
            <a:ext cx="12192000" cy="1325563"/>
          </a:xfrm>
          <a:prstGeom prst="rect">
            <a:avLst/>
          </a:prstGeom>
          <a:solidFill>
            <a:srgbClr val="A5A5A5">
              <a:alpha val="54901"/>
            </a:srgbClr>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3920331" y="-2094706"/>
            <a:ext cx="4351338" cy="121920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7133431" y="1956594"/>
            <a:ext cx="5811838" cy="2628900"/>
          </a:xfrm>
          <a:prstGeom prst="rect">
            <a:avLst/>
          </a:prstGeom>
          <a:solidFill>
            <a:srgbClr val="A5A5A5">
              <a:alpha val="54901"/>
            </a:srgbClr>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5.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43000"/>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0" y="365125"/>
            <a:ext cx="12192000" cy="1325563"/>
          </a:xfrm>
          <a:prstGeom prst="rect">
            <a:avLst/>
          </a:prstGeom>
          <a:solidFill>
            <a:srgbClr val="A5A5A5">
              <a:alpha val="54901"/>
            </a:srgbClr>
          </a:solidFill>
          <a:ln>
            <a:noFill/>
          </a:ln>
        </p:spPr>
        <p:txBody>
          <a:bodyPr anchorCtr="0" anchor="ctr"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Ultra"/>
              <a:buNone/>
              <a:defRPr b="0" i="0" sz="6000" u="none" cap="none" strike="noStrike">
                <a:solidFill>
                  <a:schemeClr val="dk1"/>
                </a:solidFill>
                <a:latin typeface="Ultra"/>
                <a:ea typeface="Ultra"/>
                <a:cs typeface="Ultra"/>
                <a:sym typeface="Ultr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0" y="1825625"/>
            <a:ext cx="12192000" cy="4351338"/>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1" i="0" sz="3200" u="none" cap="none" strike="noStrike">
                <a:solidFill>
                  <a:schemeClr val="dk1"/>
                </a:solidFill>
                <a:latin typeface="Arial"/>
                <a:ea typeface="Arial"/>
                <a:cs typeface="Arial"/>
                <a:sym typeface="Arial"/>
              </a:defRPr>
            </a:lvl1pPr>
            <a:lvl2pPr indent="-406400" lvl="1" marL="914400" marR="0" rtl="0" algn="l">
              <a:lnSpc>
                <a:spcPct val="90000"/>
              </a:lnSpc>
              <a:spcBef>
                <a:spcPts val="500"/>
              </a:spcBef>
              <a:spcAft>
                <a:spcPts val="0"/>
              </a:spcAft>
              <a:buClr>
                <a:schemeClr val="dk1"/>
              </a:buClr>
              <a:buSzPts val="2800"/>
              <a:buFont typeface="Arial"/>
              <a:buChar char="•"/>
              <a:defRPr b="1" i="0" sz="2800" u="none" cap="none" strike="noStrike">
                <a:solidFill>
                  <a:schemeClr val="dk1"/>
                </a:solidFill>
                <a:latin typeface="Arial"/>
                <a:ea typeface="Arial"/>
                <a:cs typeface="Arial"/>
                <a:sym typeface="Arial"/>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5.png"/><Relationship Id="rId4" Type="http://schemas.openxmlformats.org/officeDocument/2006/relationships/image" Target="../media/image4.png"/><Relationship Id="rId5"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5.png"/><Relationship Id="rId4" Type="http://schemas.openxmlformats.org/officeDocument/2006/relationships/image" Target="../media/image7.png"/><Relationship Id="rId5" Type="http://schemas.openxmlformats.org/officeDocument/2006/relationships/image" Target="../media/image10.png"/><Relationship Id="rId6" Type="http://schemas.openxmlformats.org/officeDocument/2006/relationships/image" Target="../media/image8.png"/><Relationship Id="rId7"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5.png"/><Relationship Id="rId5"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s://www.youtube.com/watch?v=B0RhXyznq7Q"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3.jpg"/><Relationship Id="rId4" Type="http://schemas.openxmlformats.org/officeDocument/2006/relationships/image" Target="../media/image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jpg"/><Relationship Id="rId4" Type="http://schemas.openxmlformats.org/officeDocument/2006/relationships/image" Target="../media/image18.jpg"/><Relationship Id="rId5" Type="http://schemas.openxmlformats.org/officeDocument/2006/relationships/image" Target="../media/image17.jpg"/><Relationship Id="rId6" Type="http://schemas.openxmlformats.org/officeDocument/2006/relationships/image" Target="../media/image1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hyperlink" Target="http://www.videostandards.org.uk/RatingBoard/" TargetMode="External"/><Relationship Id="rId4" Type="http://schemas.openxmlformats.org/officeDocument/2006/relationships/hyperlink" Target="http://www.esrb.org/"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9.png"/><Relationship Id="rId4" Type="http://schemas.openxmlformats.org/officeDocument/2006/relationships/image" Target="../media/image25.png"/><Relationship Id="rId5" Type="http://schemas.openxmlformats.org/officeDocument/2006/relationships/image" Target="../media/image22.png"/><Relationship Id="rId6" Type="http://schemas.openxmlformats.org/officeDocument/2006/relationships/image" Target="../media/image21.png"/><Relationship Id="rId7"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8.png"/><Relationship Id="rId4" Type="http://schemas.openxmlformats.org/officeDocument/2006/relationships/image" Target="../media/image31.png"/><Relationship Id="rId5" Type="http://schemas.openxmlformats.org/officeDocument/2006/relationships/image" Target="../media/image32.png"/><Relationship Id="rId6" Type="http://schemas.openxmlformats.org/officeDocument/2006/relationships/image" Target="../media/image3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4.png"/><Relationship Id="rId4" Type="http://schemas.openxmlformats.org/officeDocument/2006/relationships/image" Target="../media/image30.png"/><Relationship Id="rId5" Type="http://schemas.openxmlformats.org/officeDocument/2006/relationships/image" Target="../media/image20.png"/><Relationship Id="rId6" Type="http://schemas.openxmlformats.org/officeDocument/2006/relationships/image" Target="../media/image24.png"/><Relationship Id="rId7" Type="http://schemas.openxmlformats.org/officeDocument/2006/relationships/image" Target="../media/image4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3.png"/><Relationship Id="rId4" Type="http://schemas.openxmlformats.org/officeDocument/2006/relationships/image" Target="../media/image27.png"/><Relationship Id="rId5" Type="http://schemas.openxmlformats.org/officeDocument/2006/relationships/image" Target="../media/image35.png"/><Relationship Id="rId6" Type="http://schemas.openxmlformats.org/officeDocument/2006/relationships/image" Target="../media/image3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hyperlink" Target="http://www.yogscast.com/" TargetMode="External"/><Relationship Id="rId4" Type="http://schemas.openxmlformats.org/officeDocument/2006/relationships/image" Target="../media/image38.png"/><Relationship Id="rId5" Type="http://schemas.openxmlformats.org/officeDocument/2006/relationships/image" Target="../media/image39.png"/><Relationship Id="rId6" Type="http://schemas.openxmlformats.org/officeDocument/2006/relationships/image" Target="../media/image37.png"/><Relationship Id="rId7" Type="http://schemas.openxmlformats.org/officeDocument/2006/relationships/image" Target="../media/image4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4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5.png"/><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42.png"/><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7.png"/><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3" name="Shape 83"/>
        <p:cNvGrpSpPr/>
        <p:nvPr/>
      </p:nvGrpSpPr>
      <p:grpSpPr>
        <a:xfrm>
          <a:off x="0" y="0"/>
          <a:ext cx="0" cy="0"/>
          <a:chOff x="0" y="0"/>
          <a:chExt cx="0" cy="0"/>
        </a:xfrm>
      </p:grpSpPr>
      <p:sp>
        <p:nvSpPr>
          <p:cNvPr id="84" name="Google Shape;84;p13"/>
          <p:cNvSpPr txBox="1"/>
          <p:nvPr/>
        </p:nvSpPr>
        <p:spPr>
          <a:xfrm>
            <a:off x="2218765" y="3995678"/>
            <a:ext cx="8122023" cy="2862322"/>
          </a:xfrm>
          <a:prstGeom prst="rect">
            <a:avLst/>
          </a:prstGeom>
          <a:solidFill>
            <a:srgbClr val="548135"/>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GB" sz="3600" u="none" cap="none" strike="noStrike">
                <a:solidFill>
                  <a:srgbClr val="EBE9E9"/>
                </a:solidFill>
                <a:latin typeface="Unica One"/>
                <a:ea typeface="Unica One"/>
                <a:cs typeface="Unica One"/>
                <a:sym typeface="Unica One"/>
              </a:rPr>
              <a:t>A Level Media Studies</a:t>
            </a:r>
            <a:endParaRPr>
              <a:latin typeface="Unica One"/>
              <a:ea typeface="Unica One"/>
              <a:cs typeface="Unica One"/>
              <a:sym typeface="Unica One"/>
            </a:endParaRPr>
          </a:p>
          <a:p>
            <a:pPr indent="0" lvl="0" marL="0" marR="0" rtl="0" algn="ctr">
              <a:spcBef>
                <a:spcPts val="0"/>
              </a:spcBef>
              <a:spcAft>
                <a:spcPts val="0"/>
              </a:spcAft>
              <a:buNone/>
            </a:pPr>
            <a:r>
              <a:rPr b="1" i="0" lang="en-GB" sz="3600" u="none" cap="none" strike="noStrike">
                <a:solidFill>
                  <a:srgbClr val="EBE9E9"/>
                </a:solidFill>
                <a:latin typeface="Unica One"/>
                <a:ea typeface="Unica One"/>
                <a:cs typeface="Unica One"/>
                <a:sym typeface="Unica One"/>
              </a:rPr>
              <a:t>Component 2- Media Industries and Audiences</a:t>
            </a:r>
            <a:endParaRPr>
              <a:latin typeface="Unica One"/>
              <a:ea typeface="Unica One"/>
              <a:cs typeface="Unica One"/>
              <a:sym typeface="Unica One"/>
            </a:endParaRPr>
          </a:p>
          <a:p>
            <a:pPr indent="0" lvl="0" marL="0" marR="0" rtl="0" algn="ctr">
              <a:spcBef>
                <a:spcPts val="0"/>
              </a:spcBef>
              <a:spcAft>
                <a:spcPts val="0"/>
              </a:spcAft>
              <a:buNone/>
            </a:pPr>
            <a:r>
              <a:rPr b="1" i="0" lang="en-GB" sz="3600" u="none" cap="none" strike="noStrike">
                <a:solidFill>
                  <a:srgbClr val="EBE9E9"/>
                </a:solidFill>
                <a:latin typeface="Unica One"/>
                <a:ea typeface="Unica One"/>
                <a:cs typeface="Unica One"/>
                <a:sym typeface="Unica One"/>
              </a:rPr>
              <a:t>Section A- Video Games study (Minecraft)</a:t>
            </a:r>
            <a:endParaRPr b="1" i="0" sz="3600" u="none" cap="none" strike="noStrike">
              <a:solidFill>
                <a:srgbClr val="EBE9E9"/>
              </a:solidFill>
              <a:latin typeface="Unica One"/>
              <a:ea typeface="Unica One"/>
              <a:cs typeface="Unica One"/>
              <a:sym typeface="Unica On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23000"/>
          </a:blip>
          <a:stretch>
            <a:fillRect/>
          </a:stretch>
        </a:blipFill>
      </p:bgPr>
    </p:bg>
    <p:spTree>
      <p:nvGrpSpPr>
        <p:cNvPr id="88" name="Shape 88"/>
        <p:cNvGrpSpPr/>
        <p:nvPr/>
      </p:nvGrpSpPr>
      <p:grpSpPr>
        <a:xfrm>
          <a:off x="0" y="0"/>
          <a:ext cx="0" cy="0"/>
          <a:chOff x="0" y="0"/>
          <a:chExt cx="0" cy="0"/>
        </a:xfrm>
      </p:grpSpPr>
      <p:pic>
        <p:nvPicPr>
          <p:cNvPr id="89" name="Google Shape;89;p14"/>
          <p:cNvPicPr preferRelativeResize="0"/>
          <p:nvPr/>
        </p:nvPicPr>
        <p:blipFill rotWithShape="1">
          <a:blip r:embed="rId4">
            <a:alphaModFix/>
          </a:blip>
          <a:srcRect b="0" l="0" r="0" t="0"/>
          <a:stretch/>
        </p:blipFill>
        <p:spPr>
          <a:xfrm>
            <a:off x="0" y="0"/>
            <a:ext cx="2657475" cy="1714500"/>
          </a:xfrm>
          <a:prstGeom prst="rect">
            <a:avLst/>
          </a:prstGeom>
          <a:noFill/>
          <a:ln>
            <a:noFill/>
          </a:ln>
        </p:spPr>
      </p:pic>
      <p:pic>
        <p:nvPicPr>
          <p:cNvPr id="90" name="Google Shape;90;p14"/>
          <p:cNvPicPr preferRelativeResize="0"/>
          <p:nvPr/>
        </p:nvPicPr>
        <p:blipFill rotWithShape="1">
          <a:blip r:embed="rId5">
            <a:alphaModFix/>
          </a:blip>
          <a:srcRect b="0" l="0" r="0" t="0"/>
          <a:stretch/>
        </p:blipFill>
        <p:spPr>
          <a:xfrm>
            <a:off x="10471344" y="5288280"/>
            <a:ext cx="1720655" cy="1569720"/>
          </a:xfrm>
          <a:prstGeom prst="rect">
            <a:avLst/>
          </a:prstGeom>
          <a:noFill/>
          <a:ln>
            <a:noFill/>
          </a:ln>
        </p:spPr>
      </p:pic>
      <p:sp>
        <p:nvSpPr>
          <p:cNvPr id="91" name="Google Shape;91;p14"/>
          <p:cNvSpPr txBox="1"/>
          <p:nvPr>
            <p:ph idx="1" type="body"/>
          </p:nvPr>
        </p:nvSpPr>
        <p:spPr>
          <a:xfrm>
            <a:off x="851647" y="763306"/>
            <a:ext cx="10515600" cy="5771965"/>
          </a:xfrm>
          <a:prstGeom prst="rect">
            <a:avLst/>
          </a:prstGeom>
          <a:noFill/>
          <a:ln>
            <a:noFill/>
          </a:ln>
        </p:spPr>
        <p:txBody>
          <a:bodyPr anchorCtr="0" anchor="t" bIns="45700" lIns="91425" spcFirstLastPara="1" rIns="91425" wrap="square" tIns="45700">
            <a:noAutofit/>
          </a:bodyPr>
          <a:lstStyle/>
          <a:p>
            <a:pPr indent="0" lvl="0" marL="0" rtl="0" algn="ctr">
              <a:lnSpc>
                <a:spcPct val="80000"/>
              </a:lnSpc>
              <a:spcBef>
                <a:spcPts val="0"/>
              </a:spcBef>
              <a:spcAft>
                <a:spcPts val="0"/>
              </a:spcAft>
              <a:buClr>
                <a:srgbClr val="385623"/>
              </a:buClr>
              <a:buSzPts val="5400"/>
              <a:buNone/>
            </a:pPr>
            <a:r>
              <a:rPr lang="en-GB" sz="5400" u="sng">
                <a:solidFill>
                  <a:srgbClr val="385623"/>
                </a:solidFill>
                <a:latin typeface="Unica One"/>
                <a:ea typeface="Unica One"/>
                <a:cs typeface="Unica One"/>
                <a:sym typeface="Unica One"/>
              </a:rPr>
              <a:t>Overview</a:t>
            </a:r>
            <a:r>
              <a:rPr lang="en-GB" sz="4400">
                <a:solidFill>
                  <a:srgbClr val="385623"/>
                </a:solidFill>
                <a:latin typeface="Unica One"/>
                <a:ea typeface="Unica One"/>
                <a:cs typeface="Unica One"/>
                <a:sym typeface="Unica One"/>
              </a:rPr>
              <a:t> </a:t>
            </a:r>
            <a:endParaRPr sz="4400">
              <a:solidFill>
                <a:srgbClr val="385623"/>
              </a:solidFill>
              <a:latin typeface="Unica One"/>
              <a:ea typeface="Unica One"/>
              <a:cs typeface="Unica One"/>
              <a:sym typeface="Unica One"/>
            </a:endParaRPr>
          </a:p>
          <a:p>
            <a:pPr indent="0" lvl="0" marL="0" rtl="0" algn="ctr">
              <a:lnSpc>
                <a:spcPct val="80000"/>
              </a:lnSpc>
              <a:spcBef>
                <a:spcPts val="0"/>
              </a:spcBef>
              <a:spcAft>
                <a:spcPts val="0"/>
              </a:spcAft>
              <a:buClr>
                <a:srgbClr val="385623"/>
              </a:buClr>
              <a:buSzPts val="5400"/>
              <a:buNone/>
            </a:pPr>
            <a:r>
              <a:t/>
            </a:r>
            <a:endParaRPr sz="4400">
              <a:solidFill>
                <a:srgbClr val="385623"/>
              </a:solidFill>
              <a:latin typeface="Unica One"/>
              <a:ea typeface="Unica One"/>
              <a:cs typeface="Unica One"/>
              <a:sym typeface="Unica One"/>
            </a:endParaRPr>
          </a:p>
          <a:p>
            <a:pPr indent="-222250" lvl="0" marL="228600" rtl="0" algn="l">
              <a:lnSpc>
                <a:spcPct val="80000"/>
              </a:lnSpc>
              <a:spcBef>
                <a:spcPts val="1000"/>
              </a:spcBef>
              <a:spcAft>
                <a:spcPts val="0"/>
              </a:spcAft>
              <a:buClr>
                <a:srgbClr val="385623"/>
              </a:buClr>
              <a:buSzPts val="3100"/>
              <a:buFont typeface="Nunito"/>
              <a:buChar char="•"/>
            </a:pPr>
            <a:r>
              <a:rPr lang="en-GB" sz="3100">
                <a:solidFill>
                  <a:srgbClr val="385623"/>
                </a:solidFill>
                <a:latin typeface="Nunito"/>
                <a:ea typeface="Nunito"/>
                <a:cs typeface="Nunito"/>
                <a:sym typeface="Nunito"/>
              </a:rPr>
              <a:t>Minecraft</a:t>
            </a:r>
            <a:r>
              <a:rPr lang="en-GB" sz="3100">
                <a:latin typeface="Nunito"/>
                <a:ea typeface="Nunito"/>
                <a:cs typeface="Nunito"/>
                <a:sym typeface="Nunito"/>
              </a:rPr>
              <a:t> is the second most successful video game of all time behind </a:t>
            </a:r>
            <a:r>
              <a:rPr lang="en-GB" sz="3100">
                <a:solidFill>
                  <a:srgbClr val="385623"/>
                </a:solidFill>
                <a:latin typeface="Nunito"/>
                <a:ea typeface="Nunito"/>
                <a:cs typeface="Nunito"/>
                <a:sym typeface="Nunito"/>
              </a:rPr>
              <a:t>Tetris</a:t>
            </a:r>
            <a:r>
              <a:rPr lang="en-GB" sz="3100">
                <a:latin typeface="Nunito"/>
                <a:ea typeface="Nunito"/>
                <a:cs typeface="Nunito"/>
                <a:sym typeface="Nunito"/>
              </a:rPr>
              <a:t>. </a:t>
            </a:r>
            <a:endParaRPr sz="3100">
              <a:latin typeface="Nunito"/>
              <a:ea typeface="Nunito"/>
              <a:cs typeface="Nunito"/>
              <a:sym typeface="Nunito"/>
            </a:endParaRPr>
          </a:p>
          <a:p>
            <a:pPr indent="-222250" lvl="0" marL="228600" rtl="0" algn="l">
              <a:lnSpc>
                <a:spcPct val="80000"/>
              </a:lnSpc>
              <a:spcBef>
                <a:spcPts val="1000"/>
              </a:spcBef>
              <a:spcAft>
                <a:spcPts val="0"/>
              </a:spcAft>
              <a:buClr>
                <a:schemeClr val="dk1"/>
              </a:buClr>
              <a:buSzPts val="3100"/>
              <a:buFont typeface="Nunito"/>
              <a:buChar char="•"/>
            </a:pPr>
            <a:r>
              <a:rPr lang="en-GB" sz="3100">
                <a:latin typeface="Nunito"/>
                <a:ea typeface="Nunito"/>
                <a:cs typeface="Nunito"/>
                <a:sym typeface="Nunito"/>
              </a:rPr>
              <a:t>It was created and designed by </a:t>
            </a:r>
            <a:r>
              <a:rPr lang="en-GB" sz="3100">
                <a:solidFill>
                  <a:srgbClr val="385623"/>
                </a:solidFill>
                <a:latin typeface="Nunito"/>
                <a:ea typeface="Nunito"/>
                <a:cs typeface="Nunito"/>
                <a:sym typeface="Nunito"/>
              </a:rPr>
              <a:t>Markus Persson</a:t>
            </a:r>
            <a:r>
              <a:rPr lang="en-GB" sz="3100">
                <a:latin typeface="Nunito"/>
                <a:ea typeface="Nunito"/>
                <a:cs typeface="Nunito"/>
                <a:sym typeface="Nunito"/>
              </a:rPr>
              <a:t>, a game programmer, who also developed and published the game through his company </a:t>
            </a:r>
            <a:r>
              <a:rPr lang="en-GB" sz="3100">
                <a:solidFill>
                  <a:srgbClr val="385623"/>
                </a:solidFill>
                <a:latin typeface="Nunito"/>
                <a:ea typeface="Nunito"/>
                <a:cs typeface="Nunito"/>
                <a:sym typeface="Nunito"/>
              </a:rPr>
              <a:t>Mojang</a:t>
            </a:r>
            <a:r>
              <a:rPr lang="en-GB" sz="3100">
                <a:latin typeface="Nunito"/>
                <a:ea typeface="Nunito"/>
                <a:cs typeface="Nunito"/>
                <a:sym typeface="Nunito"/>
              </a:rPr>
              <a:t>. A full version of the game went on release in </a:t>
            </a:r>
            <a:r>
              <a:rPr lang="en-GB" sz="3100">
                <a:solidFill>
                  <a:srgbClr val="385623"/>
                </a:solidFill>
                <a:latin typeface="Nunito"/>
                <a:ea typeface="Nunito"/>
                <a:cs typeface="Nunito"/>
                <a:sym typeface="Nunito"/>
              </a:rPr>
              <a:t>November 2011</a:t>
            </a:r>
            <a:r>
              <a:rPr lang="en-GB" sz="3100">
                <a:latin typeface="Nunito"/>
                <a:ea typeface="Nunito"/>
                <a:cs typeface="Nunito"/>
                <a:sym typeface="Nunito"/>
              </a:rPr>
              <a:t>. </a:t>
            </a:r>
            <a:endParaRPr sz="3100">
              <a:latin typeface="Nunito"/>
              <a:ea typeface="Nunito"/>
              <a:cs typeface="Nunito"/>
              <a:sym typeface="Nunito"/>
            </a:endParaRPr>
          </a:p>
          <a:p>
            <a:pPr indent="-228600" lvl="0" marL="228600" rtl="0" algn="l">
              <a:lnSpc>
                <a:spcPct val="80000"/>
              </a:lnSpc>
              <a:spcBef>
                <a:spcPts val="1000"/>
              </a:spcBef>
              <a:spcAft>
                <a:spcPts val="0"/>
              </a:spcAft>
              <a:buClr>
                <a:schemeClr val="dk1"/>
              </a:buClr>
              <a:buSzPts val="3200"/>
              <a:buChar char="•"/>
            </a:pPr>
            <a:r>
              <a:rPr lang="en-GB" sz="3100">
                <a:latin typeface="Nunito"/>
                <a:ea typeface="Nunito"/>
                <a:cs typeface="Nunito"/>
                <a:sym typeface="Nunito"/>
              </a:rPr>
              <a:t>To date, well over </a:t>
            </a:r>
            <a:r>
              <a:rPr lang="en-GB" sz="3100">
                <a:solidFill>
                  <a:srgbClr val="385623"/>
                </a:solidFill>
                <a:latin typeface="Nunito"/>
                <a:ea typeface="Nunito"/>
                <a:cs typeface="Nunito"/>
                <a:sym typeface="Nunito"/>
              </a:rPr>
              <a:t>121 million copies </a:t>
            </a:r>
            <a:r>
              <a:rPr lang="en-GB" sz="3100">
                <a:latin typeface="Nunito"/>
                <a:ea typeface="Nunito"/>
                <a:cs typeface="Nunito"/>
                <a:sym typeface="Nunito"/>
              </a:rPr>
              <a:t>have been sold across all platforms, including over </a:t>
            </a:r>
            <a:r>
              <a:rPr lang="en-GB" sz="3100">
                <a:solidFill>
                  <a:srgbClr val="385623"/>
                </a:solidFill>
                <a:latin typeface="Nunito"/>
                <a:ea typeface="Nunito"/>
                <a:cs typeface="Nunito"/>
                <a:sym typeface="Nunito"/>
              </a:rPr>
              <a:t>27 million PC copies</a:t>
            </a:r>
            <a:r>
              <a:rPr lang="en-GB" sz="3100">
                <a:latin typeface="Nunito"/>
                <a:ea typeface="Nunito"/>
                <a:cs typeface="Nunito"/>
                <a:sym typeface="Nunito"/>
              </a:rPr>
              <a:t>, making it the </a:t>
            </a:r>
            <a:r>
              <a:rPr lang="en-GB" sz="3100">
                <a:solidFill>
                  <a:srgbClr val="385623"/>
                </a:solidFill>
                <a:latin typeface="Nunito"/>
                <a:ea typeface="Nunito"/>
                <a:cs typeface="Nunito"/>
                <a:sym typeface="Nunito"/>
              </a:rPr>
              <a:t>biggest selling PC game of all time</a:t>
            </a:r>
            <a:r>
              <a:rPr lang="en-GB" sz="3100">
                <a:latin typeface="Nunito"/>
                <a:ea typeface="Nunito"/>
                <a:cs typeface="Nunito"/>
                <a:sym typeface="Nunito"/>
              </a:rPr>
              <a:t>.</a:t>
            </a:r>
            <a:r>
              <a:rPr lang="en-GB" sz="3200"/>
              <a:t> </a:t>
            </a:r>
            <a:endParaRPr sz="3200">
              <a:solidFill>
                <a:srgbClr val="00B0F0"/>
              </a:solidFill>
            </a:endParaRPr>
          </a:p>
          <a:p>
            <a:pPr indent="-25400" lvl="0" marL="228600" rtl="0" algn="l">
              <a:lnSpc>
                <a:spcPct val="80000"/>
              </a:lnSpc>
              <a:spcBef>
                <a:spcPts val="1000"/>
              </a:spcBef>
              <a:spcAft>
                <a:spcPts val="0"/>
              </a:spcAft>
              <a:buClr>
                <a:schemeClr val="dk1"/>
              </a:buClr>
              <a:buSzPts val="32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23000"/>
          </a:blip>
          <a:stretch>
            <a:fillRect/>
          </a:stretch>
        </a:blipFill>
      </p:bgPr>
    </p:bg>
    <p:spTree>
      <p:nvGrpSpPr>
        <p:cNvPr id="95" name="Shape 95"/>
        <p:cNvGrpSpPr/>
        <p:nvPr/>
      </p:nvGrpSpPr>
      <p:grpSpPr>
        <a:xfrm>
          <a:off x="0" y="0"/>
          <a:ext cx="0" cy="0"/>
          <a:chOff x="0" y="0"/>
          <a:chExt cx="0" cy="0"/>
        </a:xfrm>
      </p:grpSpPr>
      <p:pic>
        <p:nvPicPr>
          <p:cNvPr id="96" name="Google Shape;96;p15"/>
          <p:cNvPicPr preferRelativeResize="0"/>
          <p:nvPr/>
        </p:nvPicPr>
        <p:blipFill rotWithShape="1">
          <a:blip r:embed="rId4">
            <a:alphaModFix/>
          </a:blip>
          <a:srcRect b="0" l="0" r="0" t="0"/>
          <a:stretch/>
        </p:blipFill>
        <p:spPr>
          <a:xfrm>
            <a:off x="0" y="0"/>
            <a:ext cx="2857500" cy="1600200"/>
          </a:xfrm>
          <a:prstGeom prst="rect">
            <a:avLst/>
          </a:prstGeom>
          <a:noFill/>
          <a:ln>
            <a:noFill/>
          </a:ln>
        </p:spPr>
      </p:pic>
      <p:pic>
        <p:nvPicPr>
          <p:cNvPr id="97" name="Google Shape;97;p15"/>
          <p:cNvPicPr preferRelativeResize="0"/>
          <p:nvPr/>
        </p:nvPicPr>
        <p:blipFill rotWithShape="1">
          <a:blip r:embed="rId5">
            <a:alphaModFix/>
          </a:blip>
          <a:srcRect b="0" l="0" r="0" t="0"/>
          <a:stretch/>
        </p:blipFill>
        <p:spPr>
          <a:xfrm>
            <a:off x="9464039" y="-1"/>
            <a:ext cx="2721789" cy="1467631"/>
          </a:xfrm>
          <a:prstGeom prst="rect">
            <a:avLst/>
          </a:prstGeom>
          <a:noFill/>
          <a:ln>
            <a:noFill/>
          </a:ln>
        </p:spPr>
      </p:pic>
      <p:pic>
        <p:nvPicPr>
          <p:cNvPr id="98" name="Google Shape;98;p15"/>
          <p:cNvPicPr preferRelativeResize="0"/>
          <p:nvPr/>
        </p:nvPicPr>
        <p:blipFill rotWithShape="1">
          <a:blip r:embed="rId6">
            <a:alphaModFix/>
          </a:blip>
          <a:srcRect b="0" l="0" r="0" t="0"/>
          <a:stretch/>
        </p:blipFill>
        <p:spPr>
          <a:xfrm>
            <a:off x="10278426" y="4882800"/>
            <a:ext cx="1838100" cy="1838100"/>
          </a:xfrm>
          <a:prstGeom prst="rect">
            <a:avLst/>
          </a:prstGeom>
          <a:noFill/>
          <a:ln>
            <a:noFill/>
          </a:ln>
        </p:spPr>
      </p:pic>
      <p:sp>
        <p:nvSpPr>
          <p:cNvPr id="99" name="Google Shape;99;p15"/>
          <p:cNvSpPr txBox="1"/>
          <p:nvPr>
            <p:ph idx="1" type="body"/>
          </p:nvPr>
        </p:nvSpPr>
        <p:spPr>
          <a:xfrm>
            <a:off x="186800" y="1326325"/>
            <a:ext cx="10515600" cy="5212500"/>
          </a:xfrm>
          <a:prstGeom prst="rect">
            <a:avLst/>
          </a:prstGeom>
          <a:noFill/>
          <a:ln>
            <a:noFill/>
          </a:ln>
        </p:spPr>
        <p:txBody>
          <a:bodyPr anchorCtr="0" anchor="t" bIns="45700" lIns="91425" spcFirstLastPara="1" rIns="91425" wrap="square" tIns="45700">
            <a:noAutofit/>
          </a:bodyPr>
          <a:lstStyle/>
          <a:p>
            <a:pPr indent="-25400" lvl="0" marL="228600" rtl="0" algn="l">
              <a:lnSpc>
                <a:spcPct val="90000"/>
              </a:lnSpc>
              <a:spcBef>
                <a:spcPts val="0"/>
              </a:spcBef>
              <a:spcAft>
                <a:spcPts val="0"/>
              </a:spcAft>
              <a:buClr>
                <a:schemeClr val="dk1"/>
              </a:buClr>
              <a:buSzPts val="3200"/>
              <a:buNone/>
            </a:pPr>
            <a:r>
              <a:t/>
            </a:r>
            <a:endParaRPr/>
          </a:p>
          <a:p>
            <a:pPr indent="0" lvl="0" marL="0" rtl="0" algn="l">
              <a:lnSpc>
                <a:spcPct val="90000"/>
              </a:lnSpc>
              <a:spcBef>
                <a:spcPts val="1000"/>
              </a:spcBef>
              <a:spcAft>
                <a:spcPts val="0"/>
              </a:spcAft>
              <a:buClr>
                <a:schemeClr val="dk1"/>
              </a:buClr>
              <a:buSzPts val="3600"/>
              <a:buNone/>
            </a:pPr>
            <a:r>
              <a:rPr lang="en-GB" sz="3600">
                <a:latin typeface="Nunito"/>
                <a:ea typeface="Nunito"/>
                <a:cs typeface="Nunito"/>
                <a:sym typeface="Nunito"/>
              </a:rPr>
              <a:t>We are going to use </a:t>
            </a:r>
            <a:r>
              <a:rPr lang="en-GB" sz="3600">
                <a:solidFill>
                  <a:srgbClr val="00B0F0"/>
                </a:solidFill>
                <a:latin typeface="Nunito"/>
                <a:ea typeface="Nunito"/>
                <a:cs typeface="Nunito"/>
                <a:sym typeface="Nunito"/>
              </a:rPr>
              <a:t>Minecraft</a:t>
            </a:r>
            <a:r>
              <a:rPr lang="en-GB" sz="3600">
                <a:latin typeface="Nunito"/>
                <a:ea typeface="Nunito"/>
                <a:cs typeface="Nunito"/>
                <a:sym typeface="Nunito"/>
              </a:rPr>
              <a:t> as a </a:t>
            </a:r>
            <a:r>
              <a:rPr lang="en-GB" sz="3600">
                <a:solidFill>
                  <a:srgbClr val="0C0C0C"/>
                </a:solidFill>
                <a:latin typeface="Nunito"/>
                <a:ea typeface="Nunito"/>
                <a:cs typeface="Nunito"/>
                <a:sym typeface="Nunito"/>
              </a:rPr>
              <a:t>case study to explore how the media industries’ processes of </a:t>
            </a:r>
            <a:r>
              <a:rPr lang="en-GB" sz="3600">
                <a:solidFill>
                  <a:srgbClr val="00B0F0"/>
                </a:solidFill>
                <a:latin typeface="Nunito"/>
                <a:ea typeface="Nunito"/>
                <a:cs typeface="Nunito"/>
                <a:sym typeface="Nunito"/>
              </a:rPr>
              <a:t>production, distribution and circulation</a:t>
            </a:r>
            <a:r>
              <a:rPr lang="en-GB" sz="3600">
                <a:solidFill>
                  <a:srgbClr val="385623"/>
                </a:solidFill>
                <a:latin typeface="Nunito"/>
                <a:ea typeface="Nunito"/>
                <a:cs typeface="Nunito"/>
                <a:sym typeface="Nunito"/>
              </a:rPr>
              <a:t> </a:t>
            </a:r>
            <a:r>
              <a:rPr lang="en-GB" sz="3600">
                <a:solidFill>
                  <a:srgbClr val="000000"/>
                </a:solidFill>
                <a:latin typeface="Nunito"/>
                <a:ea typeface="Nunito"/>
                <a:cs typeface="Nunito"/>
                <a:sym typeface="Nunito"/>
              </a:rPr>
              <a:t>affect media forms and platforms. </a:t>
            </a:r>
            <a:endParaRPr sz="3600">
              <a:solidFill>
                <a:srgbClr val="000000"/>
              </a:solidFill>
              <a:latin typeface="Nunito"/>
              <a:ea typeface="Nunito"/>
              <a:cs typeface="Nunito"/>
              <a:sym typeface="Nunito"/>
            </a:endParaRPr>
          </a:p>
          <a:p>
            <a:pPr indent="0" lvl="0" marL="0" rtl="0" algn="l">
              <a:lnSpc>
                <a:spcPct val="90000"/>
              </a:lnSpc>
              <a:spcBef>
                <a:spcPts val="1000"/>
              </a:spcBef>
              <a:spcAft>
                <a:spcPts val="0"/>
              </a:spcAft>
              <a:buClr>
                <a:schemeClr val="dk1"/>
              </a:buClr>
              <a:buSzPts val="3600"/>
              <a:buNone/>
            </a:pPr>
            <a:r>
              <a:rPr lang="en-GB" sz="3600">
                <a:latin typeface="Nunito"/>
                <a:ea typeface="Nunito"/>
                <a:cs typeface="Nunito"/>
                <a:sym typeface="Nunito"/>
              </a:rPr>
              <a:t>It also considers how Minecraft </a:t>
            </a:r>
            <a:r>
              <a:rPr lang="en-GB" sz="3600">
                <a:solidFill>
                  <a:srgbClr val="00B0F0"/>
                </a:solidFill>
                <a:latin typeface="Nunito"/>
                <a:ea typeface="Nunito"/>
                <a:cs typeface="Nunito"/>
                <a:sym typeface="Nunito"/>
              </a:rPr>
              <a:t>targets, reaches and addresses customers</a:t>
            </a:r>
            <a:r>
              <a:rPr lang="en-GB" sz="3600">
                <a:solidFill>
                  <a:srgbClr val="385623"/>
                </a:solidFill>
                <a:latin typeface="Nunito"/>
                <a:ea typeface="Nunito"/>
                <a:cs typeface="Nunito"/>
                <a:sym typeface="Nunito"/>
              </a:rPr>
              <a:t> </a:t>
            </a:r>
            <a:r>
              <a:rPr lang="en-GB" sz="3600">
                <a:latin typeface="Nunito"/>
                <a:ea typeface="Nunito"/>
                <a:cs typeface="Nunito"/>
                <a:sym typeface="Nunito"/>
              </a:rPr>
              <a:t>and examines the way in which </a:t>
            </a:r>
            <a:r>
              <a:rPr lang="en-GB" sz="3600">
                <a:solidFill>
                  <a:srgbClr val="000000"/>
                </a:solidFill>
                <a:latin typeface="Nunito"/>
                <a:ea typeface="Nunito"/>
                <a:cs typeface="Nunito"/>
                <a:sym typeface="Nunito"/>
              </a:rPr>
              <a:t>audiences have reacted to the game both as </a:t>
            </a:r>
            <a:r>
              <a:rPr lang="en-GB" sz="3600">
                <a:solidFill>
                  <a:srgbClr val="00B0F0"/>
                </a:solidFill>
                <a:latin typeface="Nunito"/>
                <a:ea typeface="Nunito"/>
                <a:cs typeface="Nunito"/>
                <a:sym typeface="Nunito"/>
              </a:rPr>
              <a:t>consumers and prosumers</a:t>
            </a:r>
            <a:r>
              <a:rPr lang="en-GB" sz="3600">
                <a:solidFill>
                  <a:srgbClr val="385623"/>
                </a:solidFill>
                <a:latin typeface="Nunito"/>
                <a:ea typeface="Nunito"/>
                <a:cs typeface="Nunito"/>
                <a:sym typeface="Nunito"/>
              </a:rPr>
              <a:t> </a:t>
            </a:r>
            <a:r>
              <a:rPr lang="en-GB" sz="3600">
                <a:latin typeface="Nunito"/>
                <a:ea typeface="Nunito"/>
                <a:cs typeface="Nunito"/>
                <a:sym typeface="Nunito"/>
              </a:rPr>
              <a:t>themselves.</a:t>
            </a:r>
            <a:r>
              <a:rPr lang="en-GB" sz="3600"/>
              <a:t> </a:t>
            </a:r>
            <a:endParaRPr sz="3600">
              <a:solidFill>
                <a:srgbClr val="00B0F0"/>
              </a:solidFill>
            </a:endParaRPr>
          </a:p>
          <a:p>
            <a:pPr indent="0" lvl="0" marL="0" rtl="0" algn="l">
              <a:lnSpc>
                <a:spcPct val="90000"/>
              </a:lnSpc>
              <a:spcBef>
                <a:spcPts val="1000"/>
              </a:spcBef>
              <a:spcAft>
                <a:spcPts val="0"/>
              </a:spcAft>
              <a:buClr>
                <a:schemeClr val="dk1"/>
              </a:buClr>
              <a:buSzPts val="3600"/>
              <a:buNone/>
            </a:pPr>
            <a:r>
              <a:t/>
            </a:r>
            <a:endParaRPr sz="3600"/>
          </a:p>
        </p:txBody>
      </p:sp>
      <p:pic>
        <p:nvPicPr>
          <p:cNvPr id="100" name="Google Shape;100;p15"/>
          <p:cNvPicPr preferRelativeResize="0"/>
          <p:nvPr/>
        </p:nvPicPr>
        <p:blipFill rotWithShape="1">
          <a:blip r:embed="rId7">
            <a:alphaModFix/>
          </a:blip>
          <a:srcRect b="0" l="0" r="0" t="0"/>
          <a:stretch/>
        </p:blipFill>
        <p:spPr>
          <a:xfrm>
            <a:off x="10652760" y="2693358"/>
            <a:ext cx="1539240" cy="129952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23000"/>
          </a:blip>
          <a:stretch>
            <a:fillRect/>
          </a:stretch>
        </a:blipFill>
      </p:bgPr>
    </p:bg>
    <p:spTree>
      <p:nvGrpSpPr>
        <p:cNvPr id="104" name="Shape 104"/>
        <p:cNvGrpSpPr/>
        <p:nvPr/>
      </p:nvGrpSpPr>
      <p:grpSpPr>
        <a:xfrm>
          <a:off x="0" y="0"/>
          <a:ext cx="0" cy="0"/>
          <a:chOff x="0" y="0"/>
          <a:chExt cx="0" cy="0"/>
        </a:xfrm>
      </p:grpSpPr>
      <p:sp>
        <p:nvSpPr>
          <p:cNvPr id="105" name="Google Shape;105;p16"/>
          <p:cNvSpPr txBox="1"/>
          <p:nvPr>
            <p:ph type="title"/>
          </p:nvPr>
        </p:nvSpPr>
        <p:spPr>
          <a:xfrm>
            <a:off x="838200" y="365125"/>
            <a:ext cx="10515600" cy="777875"/>
          </a:xfrm>
          <a:prstGeom prst="rect">
            <a:avLst/>
          </a:prstGeom>
          <a:solidFill>
            <a:srgbClr val="A5A5A5">
              <a:alpha val="54901"/>
            </a:srgbClr>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385623"/>
              </a:buClr>
              <a:buSzPts val="6000"/>
              <a:buFont typeface="Ultra"/>
              <a:buNone/>
            </a:pPr>
            <a:r>
              <a:rPr b="1" lang="en-GB" sz="6000">
                <a:solidFill>
                  <a:srgbClr val="385623"/>
                </a:solidFill>
                <a:latin typeface="Unica One"/>
                <a:ea typeface="Unica One"/>
                <a:cs typeface="Unica One"/>
                <a:sym typeface="Unica One"/>
              </a:rPr>
              <a:t>Key terms</a:t>
            </a:r>
            <a:r>
              <a:rPr b="1" lang="en-GB" sz="6000">
                <a:solidFill>
                  <a:srgbClr val="385623"/>
                </a:solidFill>
              </a:rPr>
              <a:t> </a:t>
            </a:r>
            <a:endParaRPr>
              <a:solidFill>
                <a:srgbClr val="385623"/>
              </a:solidFill>
            </a:endParaRPr>
          </a:p>
        </p:txBody>
      </p:sp>
      <p:sp>
        <p:nvSpPr>
          <p:cNvPr id="106" name="Google Shape;106;p16"/>
          <p:cNvSpPr txBox="1"/>
          <p:nvPr>
            <p:ph idx="1" type="body"/>
          </p:nvPr>
        </p:nvSpPr>
        <p:spPr>
          <a:xfrm>
            <a:off x="672353" y="1250576"/>
            <a:ext cx="10681447" cy="5419165"/>
          </a:xfrm>
          <a:prstGeom prst="rect">
            <a:avLst/>
          </a:prstGeom>
          <a:noFill/>
          <a:ln>
            <a:noFill/>
          </a:ln>
        </p:spPr>
        <p:txBody>
          <a:bodyPr anchorCtr="0" anchor="t" bIns="45700" lIns="91425" spcFirstLastPara="1" rIns="91425" wrap="square" tIns="45700">
            <a:noAutofit/>
          </a:bodyPr>
          <a:lstStyle/>
          <a:p>
            <a:pPr indent="-228600" lvl="0" marL="228600" rtl="0" algn="l">
              <a:lnSpc>
                <a:spcPct val="70000"/>
              </a:lnSpc>
              <a:spcBef>
                <a:spcPts val="0"/>
              </a:spcBef>
              <a:spcAft>
                <a:spcPts val="0"/>
              </a:spcAft>
              <a:buClr>
                <a:srgbClr val="385623"/>
              </a:buClr>
              <a:buSzPts val="3220"/>
              <a:buFont typeface="Nunito"/>
              <a:buChar char="•"/>
            </a:pPr>
            <a:r>
              <a:rPr lang="en-GB" sz="3220">
                <a:solidFill>
                  <a:srgbClr val="385623"/>
                </a:solidFill>
                <a:latin typeface="Nunito"/>
                <a:ea typeface="Nunito"/>
                <a:cs typeface="Nunito"/>
                <a:sym typeface="Nunito"/>
              </a:rPr>
              <a:t>Digitally convergent media: </a:t>
            </a:r>
            <a:r>
              <a:rPr lang="en-GB" sz="2240">
                <a:latin typeface="Nunito"/>
                <a:ea typeface="Nunito"/>
                <a:cs typeface="Nunito"/>
                <a:sym typeface="Nunito"/>
              </a:rPr>
              <a:t>Video games consoles are an excellent example of a digitally convergent device, you can not only play games but access social media, surf the internet, stream films and TV content and upload content into cloud based servers. Cross-media content helps maximise profits and also improve reach to new customers. </a:t>
            </a:r>
            <a:endParaRPr sz="2240">
              <a:latin typeface="Nunito"/>
              <a:ea typeface="Nunito"/>
              <a:cs typeface="Nunito"/>
              <a:sym typeface="Nunito"/>
            </a:endParaRPr>
          </a:p>
          <a:p>
            <a:pPr indent="-86360" lvl="0" marL="228600" rtl="0" algn="l">
              <a:lnSpc>
                <a:spcPct val="70000"/>
              </a:lnSpc>
              <a:spcBef>
                <a:spcPts val="1000"/>
              </a:spcBef>
              <a:spcAft>
                <a:spcPts val="0"/>
              </a:spcAft>
              <a:buClr>
                <a:schemeClr val="dk1"/>
              </a:buClr>
              <a:buSzPts val="2240"/>
              <a:buNone/>
            </a:pPr>
            <a:r>
              <a:t/>
            </a:r>
            <a:endParaRPr sz="2240">
              <a:latin typeface="Nunito"/>
              <a:ea typeface="Nunito"/>
              <a:cs typeface="Nunito"/>
              <a:sym typeface="Nunito"/>
            </a:endParaRPr>
          </a:p>
          <a:p>
            <a:pPr indent="-228600" lvl="0" marL="228600" rtl="0" algn="l">
              <a:lnSpc>
                <a:spcPct val="70000"/>
              </a:lnSpc>
              <a:spcBef>
                <a:spcPts val="1000"/>
              </a:spcBef>
              <a:spcAft>
                <a:spcPts val="0"/>
              </a:spcAft>
              <a:buClr>
                <a:srgbClr val="385623"/>
              </a:buClr>
              <a:buSzPts val="3220"/>
              <a:buFont typeface="Nunito"/>
              <a:buChar char="•"/>
            </a:pPr>
            <a:r>
              <a:rPr lang="en-GB" sz="3220">
                <a:solidFill>
                  <a:srgbClr val="385623"/>
                </a:solidFill>
                <a:latin typeface="Nunito"/>
                <a:ea typeface="Nunito"/>
                <a:cs typeface="Nunito"/>
                <a:sym typeface="Nunito"/>
              </a:rPr>
              <a:t>Production:</a:t>
            </a:r>
            <a:r>
              <a:rPr lang="en-GB" sz="2240">
                <a:solidFill>
                  <a:srgbClr val="385623"/>
                </a:solidFill>
                <a:latin typeface="Nunito"/>
                <a:ea typeface="Nunito"/>
                <a:cs typeface="Nunito"/>
                <a:sym typeface="Nunito"/>
              </a:rPr>
              <a:t> </a:t>
            </a:r>
            <a:r>
              <a:rPr lang="en-GB" sz="2240">
                <a:latin typeface="Nunito"/>
                <a:ea typeface="Nunito"/>
                <a:cs typeface="Nunito"/>
                <a:sym typeface="Nunito"/>
              </a:rPr>
              <a:t>This refers to all phases of designing, developing and making the media product; this process is addressed in this factsheet. </a:t>
            </a:r>
            <a:endParaRPr sz="2240">
              <a:latin typeface="Nunito"/>
              <a:ea typeface="Nunito"/>
              <a:cs typeface="Nunito"/>
              <a:sym typeface="Nunito"/>
            </a:endParaRPr>
          </a:p>
          <a:p>
            <a:pPr indent="-86360" lvl="0" marL="228600" rtl="0" algn="l">
              <a:lnSpc>
                <a:spcPct val="70000"/>
              </a:lnSpc>
              <a:spcBef>
                <a:spcPts val="1000"/>
              </a:spcBef>
              <a:spcAft>
                <a:spcPts val="0"/>
              </a:spcAft>
              <a:buClr>
                <a:schemeClr val="dk1"/>
              </a:buClr>
              <a:buSzPts val="2240"/>
              <a:buNone/>
            </a:pPr>
            <a:r>
              <a:t/>
            </a:r>
            <a:endParaRPr sz="2240">
              <a:latin typeface="Nunito"/>
              <a:ea typeface="Nunito"/>
              <a:cs typeface="Nunito"/>
              <a:sym typeface="Nunito"/>
            </a:endParaRPr>
          </a:p>
          <a:p>
            <a:pPr indent="-228600" lvl="0" marL="228600" rtl="0" algn="l">
              <a:lnSpc>
                <a:spcPct val="70000"/>
              </a:lnSpc>
              <a:spcBef>
                <a:spcPts val="1000"/>
              </a:spcBef>
              <a:spcAft>
                <a:spcPts val="0"/>
              </a:spcAft>
              <a:buClr>
                <a:srgbClr val="385623"/>
              </a:buClr>
              <a:buSzPts val="3220"/>
              <a:buFont typeface="Nunito"/>
              <a:buChar char="•"/>
            </a:pPr>
            <a:r>
              <a:rPr lang="en-GB" sz="3220">
                <a:solidFill>
                  <a:srgbClr val="385623"/>
                </a:solidFill>
                <a:latin typeface="Nunito"/>
                <a:ea typeface="Nunito"/>
                <a:cs typeface="Nunito"/>
                <a:sym typeface="Nunito"/>
              </a:rPr>
              <a:t>Distribution:</a:t>
            </a:r>
            <a:r>
              <a:rPr lang="en-GB" sz="2240">
                <a:solidFill>
                  <a:srgbClr val="385623"/>
                </a:solidFill>
                <a:latin typeface="Nunito"/>
                <a:ea typeface="Nunito"/>
                <a:cs typeface="Nunito"/>
                <a:sym typeface="Nunito"/>
              </a:rPr>
              <a:t> </a:t>
            </a:r>
            <a:r>
              <a:rPr lang="en-GB" sz="2240">
                <a:latin typeface="Nunito"/>
                <a:ea typeface="Nunito"/>
                <a:cs typeface="Nunito"/>
                <a:sym typeface="Nunito"/>
              </a:rPr>
              <a:t>This refers to all processes linked to delivering the media product to audiences both through tangible (disc) and digital (Cloud based) media. </a:t>
            </a:r>
            <a:endParaRPr sz="2240">
              <a:latin typeface="Nunito"/>
              <a:ea typeface="Nunito"/>
              <a:cs typeface="Nunito"/>
              <a:sym typeface="Nunito"/>
            </a:endParaRPr>
          </a:p>
          <a:p>
            <a:pPr indent="-86360" lvl="0" marL="228600" rtl="0" algn="l">
              <a:lnSpc>
                <a:spcPct val="70000"/>
              </a:lnSpc>
              <a:spcBef>
                <a:spcPts val="1000"/>
              </a:spcBef>
              <a:spcAft>
                <a:spcPts val="0"/>
              </a:spcAft>
              <a:buClr>
                <a:schemeClr val="dk1"/>
              </a:buClr>
              <a:buSzPts val="2240"/>
              <a:buNone/>
            </a:pPr>
            <a:r>
              <a:t/>
            </a:r>
            <a:endParaRPr sz="2240">
              <a:latin typeface="Nunito"/>
              <a:ea typeface="Nunito"/>
              <a:cs typeface="Nunito"/>
              <a:sym typeface="Nunito"/>
            </a:endParaRPr>
          </a:p>
          <a:p>
            <a:pPr indent="-228600" lvl="0" marL="228600" rtl="0" algn="l">
              <a:lnSpc>
                <a:spcPct val="70000"/>
              </a:lnSpc>
              <a:spcBef>
                <a:spcPts val="1000"/>
              </a:spcBef>
              <a:spcAft>
                <a:spcPts val="0"/>
              </a:spcAft>
              <a:buClr>
                <a:srgbClr val="385623"/>
              </a:buClr>
              <a:buSzPts val="3150"/>
              <a:buFont typeface="Nunito"/>
              <a:buChar char="•"/>
            </a:pPr>
            <a:r>
              <a:rPr lang="en-GB" sz="3150">
                <a:solidFill>
                  <a:srgbClr val="385623"/>
                </a:solidFill>
                <a:latin typeface="Nunito"/>
                <a:ea typeface="Nunito"/>
                <a:cs typeface="Nunito"/>
                <a:sym typeface="Nunito"/>
              </a:rPr>
              <a:t>Consumption:</a:t>
            </a:r>
            <a:r>
              <a:rPr lang="en-GB" sz="2240">
                <a:solidFill>
                  <a:srgbClr val="385623"/>
                </a:solidFill>
                <a:latin typeface="Nunito"/>
                <a:ea typeface="Nunito"/>
                <a:cs typeface="Nunito"/>
                <a:sym typeface="Nunito"/>
              </a:rPr>
              <a:t> </a:t>
            </a:r>
            <a:r>
              <a:rPr lang="en-GB" sz="2240">
                <a:latin typeface="Nunito"/>
                <a:ea typeface="Nunito"/>
                <a:cs typeface="Nunito"/>
                <a:sym typeface="Nunito"/>
              </a:rPr>
              <a:t>Explores the way in which the media text is used by audiences for pleasure but also explores the rise of user generated content across several platforms. </a:t>
            </a:r>
            <a:endParaRPr sz="2240">
              <a:solidFill>
                <a:srgbClr val="00B0F0"/>
              </a:solidFill>
              <a:latin typeface="Nunito"/>
              <a:ea typeface="Nunito"/>
              <a:cs typeface="Nunito"/>
              <a:sym typeface="Nunito"/>
            </a:endParaRPr>
          </a:p>
          <a:p>
            <a:pPr indent="-86360" lvl="0" marL="228600" rtl="0" algn="l">
              <a:lnSpc>
                <a:spcPct val="70000"/>
              </a:lnSpc>
              <a:spcBef>
                <a:spcPts val="1000"/>
              </a:spcBef>
              <a:spcAft>
                <a:spcPts val="0"/>
              </a:spcAft>
              <a:buClr>
                <a:schemeClr val="dk1"/>
              </a:buClr>
              <a:buSzPts val="2240"/>
              <a:buNone/>
            </a:pPr>
            <a:r>
              <a:t/>
            </a:r>
            <a:endParaRPr sz="224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7"/>
          <p:cNvSpPr txBox="1"/>
          <p:nvPr>
            <p:ph type="title"/>
          </p:nvPr>
        </p:nvSpPr>
        <p:spPr>
          <a:xfrm>
            <a:off x="0" y="365125"/>
            <a:ext cx="12192000" cy="1325700"/>
          </a:xfrm>
          <a:prstGeom prst="rect">
            <a:avLst/>
          </a:prstGeom>
          <a:solidFill>
            <a:srgbClr val="274E13"/>
          </a:solidFill>
        </p:spPr>
        <p:txBody>
          <a:bodyPr anchorCtr="0" anchor="ctr" bIns="45700" lIns="91425" spcFirstLastPara="1" rIns="91425" wrap="square" tIns="45700">
            <a:noAutofit/>
          </a:bodyPr>
          <a:lstStyle/>
          <a:p>
            <a:pPr indent="0" lvl="0" marL="0" rtl="0" algn="ctr">
              <a:spcBef>
                <a:spcPts val="0"/>
              </a:spcBef>
              <a:spcAft>
                <a:spcPts val="0"/>
              </a:spcAft>
              <a:buNone/>
            </a:pPr>
            <a:r>
              <a:rPr lang="en-GB">
                <a:solidFill>
                  <a:srgbClr val="00B0F0"/>
                </a:solidFill>
                <a:latin typeface="Unica One"/>
                <a:ea typeface="Unica One"/>
                <a:cs typeface="Unica One"/>
                <a:sym typeface="Unica One"/>
              </a:rPr>
              <a:t>Production cycle research</a:t>
            </a:r>
            <a:endParaRPr>
              <a:solidFill>
                <a:srgbClr val="00B0F0"/>
              </a:solidFill>
              <a:latin typeface="Unica One"/>
              <a:ea typeface="Unica One"/>
              <a:cs typeface="Unica One"/>
              <a:sym typeface="Unica One"/>
            </a:endParaRPr>
          </a:p>
        </p:txBody>
      </p:sp>
      <p:sp>
        <p:nvSpPr>
          <p:cNvPr id="112" name="Google Shape;112;p17"/>
          <p:cNvSpPr txBox="1"/>
          <p:nvPr>
            <p:ph idx="1" type="body"/>
          </p:nvPr>
        </p:nvSpPr>
        <p:spPr>
          <a:xfrm>
            <a:off x="0" y="1825625"/>
            <a:ext cx="12192000" cy="43512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23000"/>
          </a:blip>
          <a:stretch>
            <a:fillRect/>
          </a:stretch>
        </a:blipFill>
      </p:bgPr>
    </p:bg>
    <p:spTree>
      <p:nvGrpSpPr>
        <p:cNvPr id="116" name="Shape 116"/>
        <p:cNvGrpSpPr/>
        <p:nvPr/>
      </p:nvGrpSpPr>
      <p:grpSpPr>
        <a:xfrm>
          <a:off x="0" y="0"/>
          <a:ext cx="0" cy="0"/>
          <a:chOff x="0" y="0"/>
          <a:chExt cx="0" cy="0"/>
        </a:xfrm>
      </p:grpSpPr>
      <p:sp>
        <p:nvSpPr>
          <p:cNvPr id="117" name="Google Shape;117;p18"/>
          <p:cNvSpPr txBox="1"/>
          <p:nvPr>
            <p:ph type="title"/>
          </p:nvPr>
        </p:nvSpPr>
        <p:spPr>
          <a:xfrm>
            <a:off x="838200" y="228600"/>
            <a:ext cx="10515600" cy="1996439"/>
          </a:xfrm>
          <a:prstGeom prst="rect">
            <a:avLst/>
          </a:prstGeom>
          <a:solidFill>
            <a:srgbClr val="A5A5A5">
              <a:alpha val="54901"/>
            </a:srgbClr>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385623"/>
              </a:buClr>
              <a:buSzPts val="5400"/>
              <a:buFont typeface="Ultra"/>
              <a:buNone/>
            </a:pPr>
            <a:r>
              <a:rPr b="1" lang="en-GB" sz="5400">
                <a:solidFill>
                  <a:srgbClr val="385623"/>
                </a:solidFill>
              </a:rPr>
              <a:t> </a:t>
            </a:r>
            <a:r>
              <a:rPr b="1" lang="en-GB" sz="3959">
                <a:solidFill>
                  <a:srgbClr val="385623"/>
                </a:solidFill>
                <a:latin typeface="Unica One"/>
                <a:ea typeface="Unica One"/>
                <a:cs typeface="Unica One"/>
                <a:sym typeface="Unica One"/>
              </a:rPr>
              <a:t>Section A: Media Industries and Audiences (</a:t>
            </a:r>
            <a:r>
              <a:rPr lang="en-GB" sz="3959">
                <a:solidFill>
                  <a:srgbClr val="385623"/>
                </a:solidFill>
                <a:latin typeface="Unica One"/>
                <a:ea typeface="Unica One"/>
                <a:cs typeface="Unica One"/>
                <a:sym typeface="Unica One"/>
              </a:rPr>
              <a:t>Evolving Media, Paper 2 Question 2</a:t>
            </a:r>
            <a:r>
              <a:rPr b="1" lang="en-GB" sz="3959">
                <a:solidFill>
                  <a:srgbClr val="385623"/>
                </a:solidFill>
                <a:latin typeface="Unica One"/>
                <a:ea typeface="Unica One"/>
                <a:cs typeface="Unica One"/>
                <a:sym typeface="Unica One"/>
              </a:rPr>
              <a:t>)</a:t>
            </a:r>
            <a:endParaRPr sz="5400">
              <a:latin typeface="Unica One"/>
              <a:ea typeface="Unica One"/>
              <a:cs typeface="Unica One"/>
              <a:sym typeface="Unica One"/>
            </a:endParaRPr>
          </a:p>
        </p:txBody>
      </p:sp>
      <p:sp>
        <p:nvSpPr>
          <p:cNvPr id="118" name="Google Shape;118;p18"/>
          <p:cNvSpPr txBox="1"/>
          <p:nvPr>
            <p:ph idx="1" type="body"/>
          </p:nvPr>
        </p:nvSpPr>
        <p:spPr>
          <a:xfrm>
            <a:off x="0" y="1825625"/>
            <a:ext cx="12192000" cy="4351338"/>
          </a:xfrm>
          <a:prstGeom prst="rect">
            <a:avLst/>
          </a:prstGeom>
          <a:noFill/>
          <a:ln>
            <a:noFill/>
          </a:ln>
        </p:spPr>
        <p:txBody>
          <a:bodyPr anchorCtr="0" anchor="t" bIns="45700" lIns="91425" spcFirstLastPara="1" rIns="91425" wrap="square" tIns="45700">
            <a:noAutofit/>
          </a:bodyPr>
          <a:lstStyle/>
          <a:p>
            <a:pPr indent="-40639" lvl="0" marL="228600" rtl="0" algn="l">
              <a:lnSpc>
                <a:spcPct val="90000"/>
              </a:lnSpc>
              <a:spcBef>
                <a:spcPts val="0"/>
              </a:spcBef>
              <a:spcAft>
                <a:spcPts val="0"/>
              </a:spcAft>
              <a:buClr>
                <a:schemeClr val="dk1"/>
              </a:buClr>
              <a:buSzPts val="2960"/>
              <a:buNone/>
            </a:pPr>
            <a:r>
              <a:t/>
            </a:r>
            <a:endParaRPr sz="2960"/>
          </a:p>
          <a:p>
            <a:pPr indent="0" lvl="0" marL="0" rtl="0" algn="ctr">
              <a:lnSpc>
                <a:spcPct val="90000"/>
              </a:lnSpc>
              <a:spcBef>
                <a:spcPts val="1000"/>
              </a:spcBef>
              <a:spcAft>
                <a:spcPts val="0"/>
              </a:spcAft>
              <a:buClr>
                <a:srgbClr val="385623"/>
              </a:buClr>
              <a:buSzPts val="2960"/>
              <a:buNone/>
            </a:pPr>
            <a:r>
              <a:rPr b="1" lang="en-GB" sz="2960">
                <a:solidFill>
                  <a:srgbClr val="385623"/>
                </a:solidFill>
              </a:rPr>
              <a:t>Sample exam question: </a:t>
            </a:r>
            <a:endParaRPr b="1" sz="2960">
              <a:solidFill>
                <a:srgbClr val="385623"/>
              </a:solidFill>
            </a:endParaRPr>
          </a:p>
          <a:p>
            <a:pPr indent="0" lvl="0" marL="0" rtl="0" algn="l">
              <a:lnSpc>
                <a:spcPct val="90000"/>
              </a:lnSpc>
              <a:spcBef>
                <a:spcPts val="1000"/>
              </a:spcBef>
              <a:spcAft>
                <a:spcPts val="0"/>
              </a:spcAft>
              <a:buClr>
                <a:schemeClr val="dk1"/>
              </a:buClr>
              <a:buSzPts val="3700"/>
              <a:buNone/>
            </a:pPr>
            <a:r>
              <a:rPr i="1" lang="en-GB" sz="3700">
                <a:latin typeface="Nunito"/>
                <a:ea typeface="Nunito"/>
                <a:cs typeface="Nunito"/>
                <a:sym typeface="Nunito"/>
              </a:rPr>
              <a:t>‘Explain the impact of digitally convergent media platforms on video game production, distribution and consumption. Refer to Minecraft to support your answer.’</a:t>
            </a:r>
            <a:endParaRPr>
              <a:latin typeface="Nunito"/>
              <a:ea typeface="Nunito"/>
              <a:cs typeface="Nunito"/>
              <a:sym typeface="Nunito"/>
            </a:endParaRPr>
          </a:p>
          <a:p>
            <a:pPr indent="-40639" lvl="0" marL="228600" rtl="0" algn="l">
              <a:lnSpc>
                <a:spcPct val="90000"/>
              </a:lnSpc>
              <a:spcBef>
                <a:spcPts val="1000"/>
              </a:spcBef>
              <a:spcAft>
                <a:spcPts val="0"/>
              </a:spcAft>
              <a:buClr>
                <a:schemeClr val="dk1"/>
              </a:buClr>
              <a:buSzPts val="2960"/>
              <a:buNone/>
            </a:pPr>
            <a:r>
              <a:t/>
            </a:r>
            <a:endParaRPr i="1" sz="2960">
              <a:latin typeface="Nunito"/>
              <a:ea typeface="Nunito"/>
              <a:cs typeface="Nunito"/>
              <a:sym typeface="Nunito"/>
            </a:endParaRPr>
          </a:p>
          <a:p>
            <a:pPr indent="0" lvl="0" marL="0" rtl="0" algn="l">
              <a:lnSpc>
                <a:spcPct val="90000"/>
              </a:lnSpc>
              <a:spcBef>
                <a:spcPts val="1000"/>
              </a:spcBef>
              <a:spcAft>
                <a:spcPts val="0"/>
              </a:spcAft>
              <a:buClr>
                <a:schemeClr val="dk1"/>
              </a:buClr>
              <a:buSzPts val="2960"/>
              <a:buNone/>
            </a:pPr>
            <a:r>
              <a:rPr i="1" lang="en-GB" sz="2960">
                <a:latin typeface="Nunito"/>
                <a:ea typeface="Nunito"/>
                <a:cs typeface="Nunito"/>
                <a:sym typeface="Nunito"/>
              </a:rPr>
              <a:t>(15 marks)</a:t>
            </a:r>
            <a:r>
              <a:rPr lang="en-GB" sz="2960">
                <a:solidFill>
                  <a:srgbClr val="FF0000"/>
                </a:solidFill>
              </a:rPr>
              <a:t> </a:t>
            </a:r>
            <a:endParaRPr sz="2960">
              <a:solidFill>
                <a:srgbClr val="00B0F0"/>
              </a:solidFill>
            </a:endParaRPr>
          </a:p>
          <a:p>
            <a:pPr indent="0" lvl="0" marL="0" rtl="0" algn="l">
              <a:lnSpc>
                <a:spcPct val="90000"/>
              </a:lnSpc>
              <a:spcBef>
                <a:spcPts val="1000"/>
              </a:spcBef>
              <a:spcAft>
                <a:spcPts val="0"/>
              </a:spcAft>
              <a:buClr>
                <a:schemeClr val="dk1"/>
              </a:buClr>
              <a:buSzPts val="2960"/>
              <a:buNone/>
            </a:pPr>
            <a:r>
              <a:t/>
            </a:r>
            <a:endParaRPr sz="2960">
              <a:latin typeface="Calibri"/>
              <a:ea typeface="Calibri"/>
              <a:cs typeface="Calibri"/>
              <a:sym typeface="Calibri"/>
            </a:endParaRPr>
          </a:p>
        </p:txBody>
      </p:sp>
      <p:pic>
        <p:nvPicPr>
          <p:cNvPr id="119" name="Google Shape;119;p18"/>
          <p:cNvPicPr preferRelativeResize="0"/>
          <p:nvPr/>
        </p:nvPicPr>
        <p:blipFill rotWithShape="1">
          <a:blip r:embed="rId4">
            <a:alphaModFix/>
          </a:blip>
          <a:srcRect b="0" l="0" r="0" t="8181"/>
          <a:stretch/>
        </p:blipFill>
        <p:spPr>
          <a:xfrm>
            <a:off x="9285576" y="5178829"/>
            <a:ext cx="2847975" cy="1469274"/>
          </a:xfrm>
          <a:prstGeom prst="rect">
            <a:avLst/>
          </a:prstGeom>
          <a:noFill/>
          <a:ln>
            <a:noFill/>
          </a:ln>
        </p:spPr>
      </p:pic>
      <p:pic>
        <p:nvPicPr>
          <p:cNvPr id="120" name="Google Shape;120;p18"/>
          <p:cNvPicPr preferRelativeResize="0"/>
          <p:nvPr/>
        </p:nvPicPr>
        <p:blipFill rotWithShape="1">
          <a:blip r:embed="rId5">
            <a:alphaModFix/>
          </a:blip>
          <a:srcRect b="22265" l="21556" r="22977" t="20715"/>
          <a:stretch/>
        </p:blipFill>
        <p:spPr>
          <a:xfrm>
            <a:off x="58189" y="132514"/>
            <a:ext cx="1188720" cy="122197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9"/>
          <p:cNvSpPr txBox="1"/>
          <p:nvPr>
            <p:ph type="title"/>
          </p:nvPr>
        </p:nvSpPr>
        <p:spPr>
          <a:xfrm>
            <a:off x="0" y="365125"/>
            <a:ext cx="12192000" cy="13257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GB">
                <a:latin typeface="Unica One"/>
                <a:ea typeface="Unica One"/>
                <a:cs typeface="Unica One"/>
                <a:sym typeface="Unica One"/>
              </a:rPr>
              <a:t>Industry task 1</a:t>
            </a:r>
            <a:endParaRPr>
              <a:latin typeface="Unica One"/>
              <a:ea typeface="Unica One"/>
              <a:cs typeface="Unica One"/>
              <a:sym typeface="Unica One"/>
            </a:endParaRPr>
          </a:p>
        </p:txBody>
      </p:sp>
      <p:sp>
        <p:nvSpPr>
          <p:cNvPr id="126" name="Google Shape;126;p19"/>
          <p:cNvSpPr txBox="1"/>
          <p:nvPr>
            <p:ph idx="1" type="body"/>
          </p:nvPr>
        </p:nvSpPr>
        <p:spPr>
          <a:xfrm>
            <a:off x="0" y="1825625"/>
            <a:ext cx="12192000" cy="4351200"/>
          </a:xfrm>
          <a:prstGeom prst="rect">
            <a:avLst/>
          </a:prstGeom>
        </p:spPr>
        <p:txBody>
          <a:bodyPr anchorCtr="0" anchor="t" bIns="45700" lIns="91425" spcFirstLastPara="1" rIns="91425" wrap="square" tIns="45700">
            <a:noAutofit/>
          </a:bodyPr>
          <a:lstStyle/>
          <a:p>
            <a:pPr indent="-342900" lvl="0" marL="457200" rtl="0" algn="l">
              <a:spcBef>
                <a:spcPts val="1000"/>
              </a:spcBef>
              <a:spcAft>
                <a:spcPts val="0"/>
              </a:spcAft>
              <a:buSzPts val="1800"/>
              <a:buFont typeface="Nunito"/>
              <a:buAutoNum type="arabicPeriod"/>
            </a:pPr>
            <a:r>
              <a:rPr lang="en-GB">
                <a:latin typeface="Nunito"/>
                <a:ea typeface="Nunito"/>
                <a:cs typeface="Nunito"/>
                <a:sym typeface="Nunito"/>
              </a:rPr>
              <a:t>Pick a video game you have actually played (this can be on a consol, a PC or a mobile game). (Not Minecraft)</a:t>
            </a:r>
            <a:endParaRPr>
              <a:latin typeface="Nunito"/>
              <a:ea typeface="Nunito"/>
              <a:cs typeface="Nunito"/>
              <a:sym typeface="Nunito"/>
            </a:endParaRPr>
          </a:p>
          <a:p>
            <a:pPr indent="-342900" lvl="0" marL="457200" rtl="0" algn="l">
              <a:spcBef>
                <a:spcPts val="0"/>
              </a:spcBef>
              <a:spcAft>
                <a:spcPts val="0"/>
              </a:spcAft>
              <a:buSzPts val="1800"/>
              <a:buFont typeface="Nunito"/>
              <a:buAutoNum type="arabicPeriod"/>
            </a:pPr>
            <a:r>
              <a:rPr lang="en-GB">
                <a:latin typeface="Nunito"/>
                <a:ea typeface="Nunito"/>
                <a:cs typeface="Nunito"/>
                <a:sym typeface="Nunito"/>
              </a:rPr>
              <a:t>Find out the following things about it (next slide):</a:t>
            </a:r>
            <a:endParaRPr>
              <a:latin typeface="Nunito"/>
              <a:ea typeface="Nunito"/>
              <a:cs typeface="Nunito"/>
              <a:sym typeface="Nunito"/>
            </a:endParaRPr>
          </a:p>
          <a:p>
            <a:pPr indent="0" lvl="0" marL="0" rtl="0" algn="l">
              <a:spcBef>
                <a:spcPts val="1000"/>
              </a:spcBef>
              <a:spcAft>
                <a:spcPts val="0"/>
              </a:spcAft>
              <a:buNone/>
            </a:pPr>
            <a:r>
              <a:t/>
            </a:r>
            <a:endParaRPr>
              <a:latin typeface="Nunito"/>
              <a:ea typeface="Nunito"/>
              <a:cs typeface="Nunito"/>
              <a:sym typeface="Nunito"/>
            </a:endParaRPr>
          </a:p>
          <a:p>
            <a:pPr indent="0" lvl="0" marL="0" rtl="0" algn="l">
              <a:spcBef>
                <a:spcPts val="1000"/>
              </a:spcBef>
              <a:spcAft>
                <a:spcPts val="0"/>
              </a:spcAft>
              <a:buNone/>
            </a:pPr>
            <a:r>
              <a:t/>
            </a:r>
            <a:endParaRPr>
              <a:latin typeface="Nunito"/>
              <a:ea typeface="Nunito"/>
              <a:cs typeface="Nunito"/>
              <a:sym typeface="Nunito"/>
            </a:endParaRPr>
          </a:p>
          <a:p>
            <a:pPr indent="-342900" lvl="0" marL="457200" rtl="0" algn="l">
              <a:spcBef>
                <a:spcPts val="1000"/>
              </a:spcBef>
              <a:spcAft>
                <a:spcPts val="0"/>
              </a:spcAft>
              <a:buSzPts val="1800"/>
              <a:buFont typeface="Nunito"/>
              <a:buAutoNum type="arabicPeriod"/>
            </a:pPr>
            <a:r>
              <a:rPr lang="en-GB">
                <a:latin typeface="Nunito"/>
                <a:ea typeface="Nunito"/>
                <a:cs typeface="Nunito"/>
                <a:sym typeface="Nunito"/>
              </a:rPr>
              <a:t>Present your findings in an interesting way:  Powerpoint, infographic, mindmap, audio recording.</a:t>
            </a:r>
            <a:endParaRPr>
              <a:latin typeface="Nunito"/>
              <a:ea typeface="Nunito"/>
              <a:cs typeface="Nunito"/>
              <a:sym typeface="Nunito"/>
            </a:endParaRPr>
          </a:p>
          <a:p>
            <a:pPr indent="0" lvl="0" marL="0" rtl="0" algn="l">
              <a:spcBef>
                <a:spcPts val="100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0"/>
          <p:cNvSpPr txBox="1"/>
          <p:nvPr>
            <p:ph type="title"/>
          </p:nvPr>
        </p:nvSpPr>
        <p:spPr>
          <a:xfrm>
            <a:off x="0" y="114775"/>
            <a:ext cx="12192000" cy="943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GB">
                <a:latin typeface="Unica One"/>
                <a:ea typeface="Unica One"/>
                <a:cs typeface="Unica One"/>
                <a:sym typeface="Unica One"/>
              </a:rPr>
              <a:t>Things to investigate:</a:t>
            </a:r>
            <a:endParaRPr>
              <a:latin typeface="Unica One"/>
              <a:ea typeface="Unica One"/>
              <a:cs typeface="Unica One"/>
              <a:sym typeface="Unica One"/>
            </a:endParaRPr>
          </a:p>
        </p:txBody>
      </p:sp>
      <p:sp>
        <p:nvSpPr>
          <p:cNvPr id="132" name="Google Shape;132;p20"/>
          <p:cNvSpPr txBox="1"/>
          <p:nvPr>
            <p:ph idx="1" type="body"/>
          </p:nvPr>
        </p:nvSpPr>
        <p:spPr>
          <a:xfrm>
            <a:off x="0" y="1160525"/>
            <a:ext cx="12192000" cy="5420100"/>
          </a:xfrm>
          <a:prstGeom prst="rect">
            <a:avLst/>
          </a:prstGeom>
        </p:spPr>
        <p:txBody>
          <a:bodyPr anchorCtr="0" anchor="t" bIns="45700" lIns="91425" spcFirstLastPara="1" rIns="91425" wrap="square" tIns="45700">
            <a:noAutofit/>
          </a:bodyPr>
          <a:lstStyle/>
          <a:p>
            <a:pPr indent="-400050" lvl="0" marL="457200" rtl="0" algn="l">
              <a:spcBef>
                <a:spcPts val="1000"/>
              </a:spcBef>
              <a:spcAft>
                <a:spcPts val="0"/>
              </a:spcAft>
              <a:buClr>
                <a:srgbClr val="FFFFFF"/>
              </a:buClr>
              <a:buSzPts val="2700"/>
              <a:buFont typeface="Nunito"/>
              <a:buChar char="•"/>
            </a:pPr>
            <a:r>
              <a:rPr lang="en-GB" sz="2700">
                <a:solidFill>
                  <a:srgbClr val="FFFFFF"/>
                </a:solidFill>
                <a:highlight>
                  <a:srgbClr val="FF0000"/>
                </a:highlight>
                <a:latin typeface="Nunito"/>
                <a:ea typeface="Nunito"/>
                <a:cs typeface="Nunito"/>
                <a:sym typeface="Nunito"/>
              </a:rPr>
              <a:t>Who wrote/designed the game?</a:t>
            </a:r>
            <a:endParaRPr sz="2700">
              <a:solidFill>
                <a:srgbClr val="FFFFFF"/>
              </a:solidFill>
              <a:highlight>
                <a:srgbClr val="FF0000"/>
              </a:highlight>
              <a:latin typeface="Nunito"/>
              <a:ea typeface="Nunito"/>
              <a:cs typeface="Nunito"/>
              <a:sym typeface="Nunito"/>
            </a:endParaRPr>
          </a:p>
          <a:p>
            <a:pPr indent="-400050" lvl="0" marL="457200" rtl="0" algn="l">
              <a:spcBef>
                <a:spcPts val="0"/>
              </a:spcBef>
              <a:spcAft>
                <a:spcPts val="0"/>
              </a:spcAft>
              <a:buClr>
                <a:srgbClr val="FFFFFF"/>
              </a:buClr>
              <a:buSzPts val="2700"/>
              <a:buFont typeface="Nunito"/>
              <a:buChar char="•"/>
            </a:pPr>
            <a:r>
              <a:rPr lang="en-GB" sz="2700">
                <a:solidFill>
                  <a:srgbClr val="FFFFFF"/>
                </a:solidFill>
                <a:highlight>
                  <a:srgbClr val="FF9900"/>
                </a:highlight>
                <a:latin typeface="Nunito"/>
                <a:ea typeface="Nunito"/>
                <a:cs typeface="Nunito"/>
                <a:sym typeface="Nunito"/>
              </a:rPr>
              <a:t>What is the point of the game?</a:t>
            </a:r>
            <a:endParaRPr sz="2700">
              <a:solidFill>
                <a:srgbClr val="FFFFFF"/>
              </a:solidFill>
              <a:highlight>
                <a:srgbClr val="FF9900"/>
              </a:highlight>
              <a:latin typeface="Nunito"/>
              <a:ea typeface="Nunito"/>
              <a:cs typeface="Nunito"/>
              <a:sym typeface="Nunito"/>
            </a:endParaRPr>
          </a:p>
          <a:p>
            <a:pPr indent="-400050" lvl="0" marL="457200" rtl="0" algn="l">
              <a:spcBef>
                <a:spcPts val="0"/>
              </a:spcBef>
              <a:spcAft>
                <a:spcPts val="0"/>
              </a:spcAft>
              <a:buClr>
                <a:srgbClr val="000000"/>
              </a:buClr>
              <a:buSzPts val="2700"/>
              <a:buFont typeface="Nunito"/>
              <a:buChar char="•"/>
            </a:pPr>
            <a:r>
              <a:rPr lang="en-GB" sz="2700">
                <a:solidFill>
                  <a:srgbClr val="000000"/>
                </a:solidFill>
                <a:highlight>
                  <a:srgbClr val="FFFF00"/>
                </a:highlight>
                <a:latin typeface="Nunito"/>
                <a:ea typeface="Nunito"/>
                <a:cs typeface="Nunito"/>
                <a:sym typeface="Nunito"/>
              </a:rPr>
              <a:t>Who is its target audience?</a:t>
            </a:r>
            <a:endParaRPr sz="2700">
              <a:solidFill>
                <a:srgbClr val="000000"/>
              </a:solidFill>
              <a:highlight>
                <a:srgbClr val="FFFF00"/>
              </a:highlight>
              <a:latin typeface="Nunito"/>
              <a:ea typeface="Nunito"/>
              <a:cs typeface="Nunito"/>
              <a:sym typeface="Nunito"/>
            </a:endParaRPr>
          </a:p>
          <a:p>
            <a:pPr indent="-400050" lvl="0" marL="457200" rtl="0" algn="l">
              <a:spcBef>
                <a:spcPts val="0"/>
              </a:spcBef>
              <a:spcAft>
                <a:spcPts val="0"/>
              </a:spcAft>
              <a:buClr>
                <a:srgbClr val="000000"/>
              </a:buClr>
              <a:buSzPts val="2700"/>
              <a:buFont typeface="Nunito"/>
              <a:buChar char="•"/>
            </a:pPr>
            <a:r>
              <a:rPr lang="en-GB" sz="2700">
                <a:solidFill>
                  <a:srgbClr val="000000"/>
                </a:solidFill>
                <a:highlight>
                  <a:srgbClr val="00FF00"/>
                </a:highlight>
                <a:latin typeface="Nunito"/>
                <a:ea typeface="Nunito"/>
                <a:cs typeface="Nunito"/>
                <a:sym typeface="Nunito"/>
              </a:rPr>
              <a:t>How is it played?  (How do you access it?  Hardware, software, streaming?)</a:t>
            </a:r>
            <a:endParaRPr sz="2700">
              <a:solidFill>
                <a:srgbClr val="000000"/>
              </a:solidFill>
              <a:highlight>
                <a:srgbClr val="00FF00"/>
              </a:highlight>
              <a:latin typeface="Nunito"/>
              <a:ea typeface="Nunito"/>
              <a:cs typeface="Nunito"/>
              <a:sym typeface="Nunito"/>
            </a:endParaRPr>
          </a:p>
          <a:p>
            <a:pPr indent="-400050" lvl="0" marL="457200" rtl="0" algn="l">
              <a:spcBef>
                <a:spcPts val="0"/>
              </a:spcBef>
              <a:spcAft>
                <a:spcPts val="0"/>
              </a:spcAft>
              <a:buClr>
                <a:srgbClr val="000000"/>
              </a:buClr>
              <a:buSzPts val="2700"/>
              <a:buFont typeface="Nunito"/>
              <a:buChar char="•"/>
            </a:pPr>
            <a:r>
              <a:rPr lang="en-GB" sz="2700">
                <a:solidFill>
                  <a:srgbClr val="000000"/>
                </a:solidFill>
                <a:highlight>
                  <a:srgbClr val="00FFFF"/>
                </a:highlight>
                <a:latin typeface="Nunito"/>
                <a:ea typeface="Nunito"/>
                <a:cs typeface="Nunito"/>
                <a:sym typeface="Nunito"/>
              </a:rPr>
              <a:t>Would you consider it an independent or mainstream game?  (Like mainstream and independent cinema.)</a:t>
            </a:r>
            <a:endParaRPr sz="2700">
              <a:solidFill>
                <a:srgbClr val="000000"/>
              </a:solidFill>
              <a:highlight>
                <a:srgbClr val="00FFFF"/>
              </a:highlight>
              <a:latin typeface="Nunito"/>
              <a:ea typeface="Nunito"/>
              <a:cs typeface="Nunito"/>
              <a:sym typeface="Nunito"/>
            </a:endParaRPr>
          </a:p>
          <a:p>
            <a:pPr indent="-400050" lvl="0" marL="457200" rtl="0" algn="l">
              <a:spcBef>
                <a:spcPts val="0"/>
              </a:spcBef>
              <a:spcAft>
                <a:spcPts val="0"/>
              </a:spcAft>
              <a:buClr>
                <a:srgbClr val="FFFFFF"/>
              </a:buClr>
              <a:buSzPts val="2700"/>
              <a:buFont typeface="Nunito"/>
              <a:buChar char="•"/>
            </a:pPr>
            <a:r>
              <a:rPr lang="en-GB" sz="2700">
                <a:solidFill>
                  <a:srgbClr val="FFFFFF"/>
                </a:solidFill>
                <a:highlight>
                  <a:srgbClr val="4A86E8"/>
                </a:highlight>
                <a:latin typeface="Nunito"/>
                <a:ea typeface="Nunito"/>
                <a:cs typeface="Nunito"/>
                <a:sym typeface="Nunito"/>
              </a:rPr>
              <a:t>Are there spin-off games?  Is the game a spin-off from another media form?</a:t>
            </a:r>
            <a:endParaRPr sz="2700">
              <a:solidFill>
                <a:srgbClr val="FFFFFF"/>
              </a:solidFill>
              <a:highlight>
                <a:srgbClr val="4A86E8"/>
              </a:highlight>
              <a:latin typeface="Nunito"/>
              <a:ea typeface="Nunito"/>
              <a:cs typeface="Nunito"/>
              <a:sym typeface="Nunito"/>
            </a:endParaRPr>
          </a:p>
          <a:p>
            <a:pPr indent="-400050" lvl="0" marL="457200" rtl="0" algn="l">
              <a:spcBef>
                <a:spcPts val="0"/>
              </a:spcBef>
              <a:spcAft>
                <a:spcPts val="0"/>
              </a:spcAft>
              <a:buClr>
                <a:srgbClr val="FFFFFF"/>
              </a:buClr>
              <a:buSzPts val="2700"/>
              <a:buFont typeface="Nunito"/>
              <a:buChar char="•"/>
            </a:pPr>
            <a:r>
              <a:rPr lang="en-GB" sz="2700">
                <a:solidFill>
                  <a:srgbClr val="FFFFFF"/>
                </a:solidFill>
                <a:highlight>
                  <a:srgbClr val="0000FF"/>
                </a:highlight>
                <a:latin typeface="Nunito"/>
                <a:ea typeface="Nunito"/>
                <a:cs typeface="Nunito"/>
                <a:sym typeface="Nunito"/>
              </a:rPr>
              <a:t>Are there other spin-offs?  (Physical games, soft toys, cartoons)</a:t>
            </a:r>
            <a:endParaRPr sz="2700">
              <a:solidFill>
                <a:srgbClr val="FFFFFF"/>
              </a:solidFill>
              <a:highlight>
                <a:srgbClr val="0000FF"/>
              </a:highlight>
              <a:latin typeface="Nunito"/>
              <a:ea typeface="Nunito"/>
              <a:cs typeface="Nunito"/>
              <a:sym typeface="Nunito"/>
            </a:endParaRPr>
          </a:p>
          <a:p>
            <a:pPr indent="-400050" lvl="0" marL="457200" rtl="0" algn="l">
              <a:spcBef>
                <a:spcPts val="0"/>
              </a:spcBef>
              <a:spcAft>
                <a:spcPts val="0"/>
              </a:spcAft>
              <a:buClr>
                <a:srgbClr val="FFFFFF"/>
              </a:buClr>
              <a:buSzPts val="2700"/>
              <a:buFont typeface="Nunito"/>
              <a:buChar char="•"/>
            </a:pPr>
            <a:r>
              <a:rPr lang="en-GB" sz="2700">
                <a:solidFill>
                  <a:srgbClr val="FFFFFF"/>
                </a:solidFill>
                <a:highlight>
                  <a:srgbClr val="9900FF"/>
                </a:highlight>
                <a:latin typeface="Nunito"/>
                <a:ea typeface="Nunito"/>
                <a:cs typeface="Nunito"/>
                <a:sym typeface="Nunito"/>
              </a:rPr>
              <a:t>Is the game successful?  How much money has it made?  What have the designers gone on to do?</a:t>
            </a:r>
            <a:endParaRPr sz="2700">
              <a:solidFill>
                <a:srgbClr val="FFFFFF"/>
              </a:solidFill>
              <a:highlight>
                <a:srgbClr val="9900FF"/>
              </a:highlight>
              <a:latin typeface="Nunito"/>
              <a:ea typeface="Nunito"/>
              <a:cs typeface="Nunito"/>
              <a:sym typeface="Nunito"/>
            </a:endParaRPr>
          </a:p>
          <a:p>
            <a:pPr indent="-400050" lvl="0" marL="457200" rtl="0" algn="l">
              <a:spcBef>
                <a:spcPts val="0"/>
              </a:spcBef>
              <a:spcAft>
                <a:spcPts val="0"/>
              </a:spcAft>
              <a:buClr>
                <a:srgbClr val="FFFFFF"/>
              </a:buClr>
              <a:buSzPts val="2700"/>
              <a:buFont typeface="Nunito"/>
              <a:buChar char="•"/>
            </a:pPr>
            <a:r>
              <a:rPr lang="en-GB" sz="2700">
                <a:solidFill>
                  <a:srgbClr val="FFFFFF"/>
                </a:solidFill>
                <a:highlight>
                  <a:srgbClr val="FF00FF"/>
                </a:highlight>
                <a:latin typeface="Nunito"/>
                <a:ea typeface="Nunito"/>
                <a:cs typeface="Nunito"/>
                <a:sym typeface="Nunito"/>
              </a:rPr>
              <a:t>Does it follow the traditional ‘production, circulation and distribution’ pattern?</a:t>
            </a:r>
            <a:endParaRPr sz="2700">
              <a:solidFill>
                <a:srgbClr val="FFFFFF"/>
              </a:solidFill>
              <a:highlight>
                <a:srgbClr val="FF00FF"/>
              </a:highlight>
              <a:latin typeface="Nunito"/>
              <a:ea typeface="Nunito"/>
              <a:cs typeface="Nunito"/>
              <a:sym typeface="Nunito"/>
            </a:endParaRPr>
          </a:p>
          <a:p>
            <a:pPr indent="0" lvl="0" marL="0" rtl="0" algn="l">
              <a:spcBef>
                <a:spcPts val="1000"/>
              </a:spcBef>
              <a:spcAft>
                <a:spcPts val="0"/>
              </a:spcAft>
              <a:buNone/>
            </a:pPr>
            <a:r>
              <a:t/>
            </a:r>
            <a:endParaRPr>
              <a:solidFill>
                <a:srgbClr val="FFFF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1"/>
          <p:cNvSpPr txBox="1"/>
          <p:nvPr>
            <p:ph type="ctrTitle"/>
          </p:nvPr>
        </p:nvSpPr>
        <p:spPr>
          <a:xfrm>
            <a:off x="1524000" y="1122363"/>
            <a:ext cx="9144000" cy="2387600"/>
          </a:xfrm>
          <a:prstGeom prst="rect">
            <a:avLst/>
          </a:prstGeom>
          <a:solidFill>
            <a:srgbClr val="A5A5A5">
              <a:alpha val="54901"/>
            </a:srgbClr>
          </a:solid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6000"/>
              <a:buFont typeface="Ultra"/>
              <a:buNone/>
            </a:pPr>
            <a:r>
              <a:rPr lang="en-GB" sz="7000">
                <a:latin typeface="Unica One"/>
                <a:ea typeface="Unica One"/>
                <a:cs typeface="Unica One"/>
                <a:sym typeface="Unica One"/>
              </a:rPr>
              <a:t>The Industry</a:t>
            </a:r>
            <a:endParaRPr sz="7000">
              <a:latin typeface="Unica One"/>
              <a:ea typeface="Unica One"/>
              <a:cs typeface="Unica One"/>
              <a:sym typeface="Unica One"/>
            </a:endParaRPr>
          </a:p>
        </p:txBody>
      </p:sp>
      <p:sp>
        <p:nvSpPr>
          <p:cNvPr id="138" name="Google Shape;138;p2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24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2"/>
          <p:cNvSpPr txBox="1"/>
          <p:nvPr>
            <p:ph type="title"/>
          </p:nvPr>
        </p:nvSpPr>
        <p:spPr>
          <a:xfrm>
            <a:off x="0" y="365125"/>
            <a:ext cx="12192000" cy="13257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GB">
                <a:latin typeface="Unica One"/>
                <a:ea typeface="Unica One"/>
                <a:cs typeface="Unica One"/>
                <a:sym typeface="Unica One"/>
              </a:rPr>
              <a:t>Watch...</a:t>
            </a:r>
            <a:endParaRPr>
              <a:latin typeface="Unica One"/>
              <a:ea typeface="Unica One"/>
              <a:cs typeface="Unica One"/>
              <a:sym typeface="Unica One"/>
            </a:endParaRPr>
          </a:p>
        </p:txBody>
      </p:sp>
      <p:sp>
        <p:nvSpPr>
          <p:cNvPr id="144" name="Google Shape;144;p22"/>
          <p:cNvSpPr txBox="1"/>
          <p:nvPr>
            <p:ph idx="1" type="body"/>
          </p:nvPr>
        </p:nvSpPr>
        <p:spPr>
          <a:xfrm>
            <a:off x="0" y="1825625"/>
            <a:ext cx="12192000" cy="4351200"/>
          </a:xfrm>
          <a:prstGeom prst="rect">
            <a:avLst/>
          </a:prstGeom>
        </p:spPr>
        <p:txBody>
          <a:bodyPr anchorCtr="0" anchor="t" bIns="45700" lIns="91425" spcFirstLastPara="1" rIns="91425" wrap="square" tIns="45700">
            <a:noAutofit/>
          </a:bodyPr>
          <a:lstStyle/>
          <a:p>
            <a:pPr indent="0" lvl="0" marL="0" rtl="0" algn="ctr">
              <a:spcBef>
                <a:spcPts val="1000"/>
              </a:spcBef>
              <a:spcAft>
                <a:spcPts val="0"/>
              </a:spcAft>
              <a:buNone/>
            </a:pPr>
            <a:r>
              <a:rPr lang="en-GB">
                <a:latin typeface="Nunito"/>
                <a:ea typeface="Nunito"/>
                <a:cs typeface="Nunito"/>
                <a:sym typeface="Nunito"/>
              </a:rPr>
              <a:t>How Video Games Changed the World!</a:t>
            </a:r>
            <a:endParaRPr>
              <a:latin typeface="Nunito"/>
              <a:ea typeface="Nunito"/>
              <a:cs typeface="Nunito"/>
              <a:sym typeface="Nuni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3"/>
          <p:cNvSpPr txBox="1"/>
          <p:nvPr>
            <p:ph type="title"/>
          </p:nvPr>
        </p:nvSpPr>
        <p:spPr>
          <a:xfrm>
            <a:off x="0" y="365125"/>
            <a:ext cx="12192000" cy="1325700"/>
          </a:xfrm>
          <a:prstGeom prst="rect">
            <a:avLst/>
          </a:prstGeom>
          <a:solidFill>
            <a:srgbClr val="999999"/>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FF00"/>
              </a:buClr>
              <a:buSzPts val="6000"/>
              <a:buFont typeface="Ultra"/>
              <a:buNone/>
            </a:pPr>
            <a:r>
              <a:rPr lang="en-GB">
                <a:solidFill>
                  <a:srgbClr val="00FFFF"/>
                </a:solidFill>
                <a:latin typeface="Unica One"/>
                <a:ea typeface="Unica One"/>
                <a:cs typeface="Unica One"/>
                <a:sym typeface="Unica One"/>
              </a:rPr>
              <a:t>Two Documentaries</a:t>
            </a:r>
            <a:endParaRPr>
              <a:solidFill>
                <a:srgbClr val="00FFFF"/>
              </a:solidFill>
              <a:latin typeface="Unica One"/>
              <a:ea typeface="Unica One"/>
              <a:cs typeface="Unica One"/>
              <a:sym typeface="Unica One"/>
            </a:endParaRPr>
          </a:p>
        </p:txBody>
      </p:sp>
      <p:sp>
        <p:nvSpPr>
          <p:cNvPr id="150" name="Google Shape;150;p23"/>
          <p:cNvSpPr txBox="1"/>
          <p:nvPr>
            <p:ph idx="1" type="body"/>
          </p:nvPr>
        </p:nvSpPr>
        <p:spPr>
          <a:xfrm>
            <a:off x="0" y="1825625"/>
            <a:ext cx="12192000" cy="43512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3200"/>
              <a:buNone/>
            </a:pPr>
            <a:r>
              <a:rPr lang="en-GB"/>
              <a:t>Essay question for after viewing:</a:t>
            </a:r>
            <a:endParaRPr/>
          </a:p>
          <a:p>
            <a:pPr indent="0" lvl="1" marL="457200" rtl="0" algn="l">
              <a:lnSpc>
                <a:spcPct val="90000"/>
              </a:lnSpc>
              <a:spcBef>
                <a:spcPts val="500"/>
              </a:spcBef>
              <a:spcAft>
                <a:spcPts val="0"/>
              </a:spcAft>
              <a:buClr>
                <a:srgbClr val="385623"/>
              </a:buClr>
              <a:buSzPts val="3600"/>
              <a:buNone/>
            </a:pPr>
            <a:r>
              <a:rPr lang="en-GB" sz="3600">
                <a:solidFill>
                  <a:srgbClr val="00B0F0"/>
                </a:solidFill>
              </a:rPr>
              <a:t>Based on the two documentaries you have watched, answer the following question:</a:t>
            </a:r>
            <a:endParaRPr>
              <a:solidFill>
                <a:srgbClr val="00B0F0"/>
              </a:solidFill>
            </a:endParaRPr>
          </a:p>
          <a:p>
            <a:pPr indent="0" lvl="1" marL="457200" rtl="0" algn="l">
              <a:lnSpc>
                <a:spcPct val="90000"/>
              </a:lnSpc>
              <a:spcBef>
                <a:spcPts val="500"/>
              </a:spcBef>
              <a:spcAft>
                <a:spcPts val="0"/>
              </a:spcAft>
              <a:buClr>
                <a:srgbClr val="0C0C0C"/>
              </a:buClr>
              <a:buSzPts val="3600"/>
              <a:buNone/>
            </a:pPr>
            <a:r>
              <a:rPr lang="en-GB" sz="3600">
                <a:solidFill>
                  <a:srgbClr val="0C0C0C"/>
                </a:solidFill>
                <a:latin typeface="Calibri"/>
                <a:ea typeface="Calibri"/>
                <a:cs typeface="Calibri"/>
                <a:sym typeface="Calibri"/>
              </a:rPr>
              <a:t>“</a:t>
            </a:r>
            <a:r>
              <a:rPr i="1" lang="en-GB" sz="3600">
                <a:solidFill>
                  <a:srgbClr val="0C0C0C"/>
                </a:solidFill>
                <a:latin typeface="Calibri"/>
                <a:ea typeface="Calibri"/>
                <a:cs typeface="Calibri"/>
                <a:sym typeface="Calibri"/>
              </a:rPr>
              <a:t>Minecraft is the most important video game of the last decade, because of how it came to market, and what it offers its audience.” </a:t>
            </a:r>
            <a:r>
              <a:rPr lang="en-GB" sz="3600">
                <a:solidFill>
                  <a:srgbClr val="0C0C0C"/>
                </a:solidFill>
                <a:latin typeface="Calibri"/>
                <a:ea typeface="Calibri"/>
                <a:cs typeface="Calibri"/>
                <a:sym typeface="Calibri"/>
              </a:rPr>
              <a:t>How far do you agree with this statement?</a:t>
            </a:r>
            <a:r>
              <a:rPr lang="en-GB" sz="3600">
                <a:solidFill>
                  <a:srgbClr val="FF0000"/>
                </a:solidFill>
              </a:rPr>
              <a:t> </a:t>
            </a:r>
            <a:endParaRPr/>
          </a:p>
          <a:p>
            <a:pPr indent="0" lvl="1" marL="457200" rtl="0" algn="l">
              <a:lnSpc>
                <a:spcPct val="90000"/>
              </a:lnSpc>
              <a:spcBef>
                <a:spcPts val="500"/>
              </a:spcBef>
              <a:spcAft>
                <a:spcPts val="0"/>
              </a:spcAft>
              <a:buClr>
                <a:schemeClr val="dk1"/>
              </a:buClr>
              <a:buSzPts val="3600"/>
              <a:buNone/>
            </a:pPr>
            <a:r>
              <a:t/>
            </a:r>
            <a:endParaRPr sz="3600">
              <a:solidFill>
                <a:srgbClr val="00B0F0"/>
              </a:solidFill>
            </a:endParaRPr>
          </a:p>
          <a:p>
            <a:pPr indent="0" lvl="1" marL="457200" rtl="0" algn="l">
              <a:lnSpc>
                <a:spcPct val="90000"/>
              </a:lnSpc>
              <a:spcBef>
                <a:spcPts val="500"/>
              </a:spcBef>
              <a:spcAft>
                <a:spcPts val="0"/>
              </a:spcAft>
              <a:buClr>
                <a:schemeClr val="dk1"/>
              </a:buClr>
              <a:buSzPts val="3600"/>
              <a:buNone/>
            </a:pPr>
            <a:r>
              <a:t/>
            </a:r>
            <a:endParaRPr sz="3600">
              <a:solidFill>
                <a:srgbClr val="0C0C0C"/>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4"/>
          <p:cNvSpPr txBox="1"/>
          <p:nvPr>
            <p:ph type="title"/>
          </p:nvPr>
        </p:nvSpPr>
        <p:spPr>
          <a:xfrm>
            <a:off x="851647" y="526490"/>
            <a:ext cx="10515600" cy="750981"/>
          </a:xfrm>
          <a:prstGeom prst="rect">
            <a:avLst/>
          </a:prstGeom>
          <a:solidFill>
            <a:srgbClr val="A5A5A5">
              <a:alpha val="54901"/>
            </a:srgbClr>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385623"/>
              </a:buClr>
              <a:buSzPts val="5400"/>
              <a:buFont typeface="Ultra"/>
              <a:buNone/>
            </a:pPr>
            <a:r>
              <a:rPr b="1" lang="en-GB" sz="5400">
                <a:solidFill>
                  <a:srgbClr val="385623"/>
                </a:solidFill>
                <a:latin typeface="Unica One"/>
                <a:ea typeface="Unica One"/>
                <a:cs typeface="Unica One"/>
                <a:sym typeface="Unica One"/>
              </a:rPr>
              <a:t>Media Industries</a:t>
            </a:r>
            <a:r>
              <a:rPr b="1" lang="en-GB" sz="5400">
                <a:solidFill>
                  <a:srgbClr val="385623"/>
                </a:solidFill>
              </a:rPr>
              <a:t> </a:t>
            </a:r>
            <a:endParaRPr sz="5400">
              <a:solidFill>
                <a:srgbClr val="385623"/>
              </a:solidFill>
            </a:endParaRPr>
          </a:p>
        </p:txBody>
      </p:sp>
      <p:sp>
        <p:nvSpPr>
          <p:cNvPr id="156" name="Google Shape;156;p24"/>
          <p:cNvSpPr txBox="1"/>
          <p:nvPr>
            <p:ph idx="1" type="body"/>
          </p:nvPr>
        </p:nvSpPr>
        <p:spPr>
          <a:xfrm>
            <a:off x="416859" y="1116105"/>
            <a:ext cx="11192435" cy="5472954"/>
          </a:xfrm>
          <a:prstGeom prst="rect">
            <a:avLst/>
          </a:prstGeom>
          <a:noFill/>
          <a:ln>
            <a:noFill/>
          </a:ln>
        </p:spPr>
        <p:txBody>
          <a:bodyPr anchorCtr="0" anchor="t" bIns="45700" lIns="91425" spcFirstLastPara="1" rIns="91425" wrap="square" tIns="45700">
            <a:noAutofit/>
          </a:bodyPr>
          <a:lstStyle/>
          <a:p>
            <a:pPr indent="-71120" lvl="0" marL="228600" rtl="0" algn="l">
              <a:lnSpc>
                <a:spcPct val="70000"/>
              </a:lnSpc>
              <a:spcBef>
                <a:spcPts val="0"/>
              </a:spcBef>
              <a:spcAft>
                <a:spcPts val="0"/>
              </a:spcAft>
              <a:buClr>
                <a:schemeClr val="dk1"/>
              </a:buClr>
              <a:buSzPts val="2480"/>
              <a:buNone/>
            </a:pPr>
            <a:r>
              <a:t/>
            </a:r>
            <a:endParaRPr sz="2480"/>
          </a:p>
          <a:p>
            <a:pPr indent="-228600" lvl="0" marL="228600" rtl="0" algn="l">
              <a:lnSpc>
                <a:spcPct val="70000"/>
              </a:lnSpc>
              <a:spcBef>
                <a:spcPts val="1000"/>
              </a:spcBef>
              <a:spcAft>
                <a:spcPts val="0"/>
              </a:spcAft>
              <a:buClr>
                <a:schemeClr val="dk1"/>
              </a:buClr>
              <a:buSzPts val="2480"/>
              <a:buFont typeface="Nunito"/>
              <a:buChar char="•"/>
            </a:pPr>
            <a:r>
              <a:rPr lang="en-GB" sz="2480">
                <a:latin typeface="Nunito"/>
                <a:ea typeface="Nunito"/>
                <a:cs typeface="Nunito"/>
                <a:sym typeface="Nunito"/>
              </a:rPr>
              <a:t>A recent report by the </a:t>
            </a:r>
            <a:r>
              <a:rPr lang="en-GB" sz="2480">
                <a:solidFill>
                  <a:srgbClr val="385623"/>
                </a:solidFill>
                <a:latin typeface="Nunito"/>
                <a:ea typeface="Nunito"/>
                <a:cs typeface="Nunito"/>
                <a:sym typeface="Nunito"/>
              </a:rPr>
              <a:t>UKIE</a:t>
            </a:r>
            <a:r>
              <a:rPr lang="en-GB" sz="2480">
                <a:latin typeface="Nunito"/>
                <a:ea typeface="Nunito"/>
                <a:cs typeface="Nunito"/>
                <a:sym typeface="Nunito"/>
              </a:rPr>
              <a:t> suggests that the </a:t>
            </a:r>
            <a:r>
              <a:rPr lang="en-GB" sz="2480">
                <a:solidFill>
                  <a:srgbClr val="385623"/>
                </a:solidFill>
                <a:latin typeface="Nunito"/>
                <a:ea typeface="Nunito"/>
                <a:cs typeface="Nunito"/>
                <a:sym typeface="Nunito"/>
              </a:rPr>
              <a:t>global games market </a:t>
            </a:r>
            <a:r>
              <a:rPr lang="en-GB" sz="2480">
                <a:latin typeface="Nunito"/>
                <a:ea typeface="Nunito"/>
                <a:cs typeface="Nunito"/>
                <a:sym typeface="Nunito"/>
              </a:rPr>
              <a:t>is now worth in excess of </a:t>
            </a:r>
            <a:r>
              <a:rPr lang="en-GB" sz="2480">
                <a:solidFill>
                  <a:srgbClr val="00B0F0"/>
                </a:solidFill>
                <a:latin typeface="Nunito"/>
                <a:ea typeface="Nunito"/>
                <a:cs typeface="Nunito"/>
                <a:sym typeface="Nunito"/>
              </a:rPr>
              <a:t>US$100 billion a year</a:t>
            </a:r>
            <a:r>
              <a:rPr lang="en-GB" sz="2480">
                <a:latin typeface="Nunito"/>
                <a:ea typeface="Nunito"/>
                <a:cs typeface="Nunito"/>
                <a:sym typeface="Nunito"/>
              </a:rPr>
              <a:t>, with projections estimating revenue of </a:t>
            </a:r>
            <a:r>
              <a:rPr lang="en-GB" sz="2480">
                <a:solidFill>
                  <a:srgbClr val="00B0F0"/>
                </a:solidFill>
                <a:latin typeface="Nunito"/>
                <a:ea typeface="Nunito"/>
                <a:cs typeface="Nunito"/>
                <a:sym typeface="Nunito"/>
              </a:rPr>
              <a:t>US$120 billion by 2020</a:t>
            </a:r>
            <a:r>
              <a:rPr lang="en-GB" sz="2480">
                <a:latin typeface="Nunito"/>
                <a:ea typeface="Nunito"/>
                <a:cs typeface="Nunito"/>
                <a:sym typeface="Nunito"/>
              </a:rPr>
              <a:t> after a pattern of continued growth. </a:t>
            </a:r>
            <a:endParaRPr sz="2480">
              <a:latin typeface="Nunito"/>
              <a:ea typeface="Nunito"/>
              <a:cs typeface="Nunito"/>
              <a:sym typeface="Nunito"/>
            </a:endParaRPr>
          </a:p>
          <a:p>
            <a:pPr indent="-228600" lvl="0" marL="228600" rtl="0" algn="l">
              <a:lnSpc>
                <a:spcPct val="70000"/>
              </a:lnSpc>
              <a:spcBef>
                <a:spcPts val="1000"/>
              </a:spcBef>
              <a:spcAft>
                <a:spcPts val="0"/>
              </a:spcAft>
              <a:buClr>
                <a:schemeClr val="dk1"/>
              </a:buClr>
              <a:buSzPts val="2480"/>
              <a:buFont typeface="Nunito"/>
              <a:buChar char="•"/>
            </a:pPr>
            <a:r>
              <a:rPr lang="en-GB" sz="2480">
                <a:latin typeface="Nunito"/>
                <a:ea typeface="Nunito"/>
                <a:cs typeface="Nunito"/>
                <a:sym typeface="Nunito"/>
              </a:rPr>
              <a:t>The </a:t>
            </a:r>
            <a:r>
              <a:rPr lang="en-GB" sz="2480">
                <a:solidFill>
                  <a:srgbClr val="00B0F0"/>
                </a:solidFill>
                <a:latin typeface="Nunito"/>
                <a:ea typeface="Nunito"/>
                <a:cs typeface="Nunito"/>
                <a:sym typeface="Nunito"/>
              </a:rPr>
              <a:t>UK’s share of the market is just over US$4 billion;</a:t>
            </a:r>
            <a:r>
              <a:rPr lang="en-GB" sz="2480">
                <a:latin typeface="Nunito"/>
                <a:ea typeface="Nunito"/>
                <a:cs typeface="Nunito"/>
                <a:sym typeface="Nunito"/>
              </a:rPr>
              <a:t> </a:t>
            </a:r>
            <a:r>
              <a:rPr lang="en-GB" sz="2480">
                <a:solidFill>
                  <a:srgbClr val="385623"/>
                </a:solidFill>
                <a:latin typeface="Nunito"/>
                <a:ea typeface="Nunito"/>
                <a:cs typeface="Nunito"/>
                <a:sym typeface="Nunito"/>
              </a:rPr>
              <a:t>China, the fastest growing sector, currently enjoys US$24.4 billion </a:t>
            </a:r>
            <a:r>
              <a:rPr lang="en-GB" sz="2480">
                <a:latin typeface="Nunito"/>
                <a:ea typeface="Nunito"/>
                <a:cs typeface="Nunito"/>
                <a:sym typeface="Nunito"/>
              </a:rPr>
              <a:t>versus</a:t>
            </a:r>
            <a:r>
              <a:rPr lang="en-GB" sz="2480">
                <a:solidFill>
                  <a:srgbClr val="385623"/>
                </a:solidFill>
                <a:latin typeface="Nunito"/>
                <a:ea typeface="Nunito"/>
                <a:cs typeface="Nunito"/>
                <a:sym typeface="Nunito"/>
              </a:rPr>
              <a:t> America’s US$23.6 billion</a:t>
            </a:r>
            <a:r>
              <a:rPr lang="en-GB" sz="2480">
                <a:latin typeface="Nunito"/>
                <a:ea typeface="Nunito"/>
                <a:cs typeface="Nunito"/>
                <a:sym typeface="Nunito"/>
              </a:rPr>
              <a:t>. </a:t>
            </a:r>
            <a:endParaRPr>
              <a:latin typeface="Nunito"/>
              <a:ea typeface="Nunito"/>
              <a:cs typeface="Nunito"/>
              <a:sym typeface="Nunito"/>
            </a:endParaRPr>
          </a:p>
          <a:p>
            <a:pPr indent="-228600" lvl="0" marL="228600" rtl="0" algn="l">
              <a:lnSpc>
                <a:spcPct val="70000"/>
              </a:lnSpc>
              <a:spcBef>
                <a:spcPts val="1000"/>
              </a:spcBef>
              <a:spcAft>
                <a:spcPts val="0"/>
              </a:spcAft>
              <a:buClr>
                <a:schemeClr val="dk1"/>
              </a:buClr>
              <a:buSzPts val="2480"/>
              <a:buFont typeface="Nunito"/>
              <a:buChar char="•"/>
            </a:pPr>
            <a:r>
              <a:rPr lang="en-GB" sz="2480">
                <a:latin typeface="Nunito"/>
                <a:ea typeface="Nunito"/>
                <a:cs typeface="Nunito"/>
                <a:sym typeface="Nunito"/>
              </a:rPr>
              <a:t>In comparison to traditional media like film, radio, print and television, video games are much younger, </a:t>
            </a:r>
            <a:r>
              <a:rPr lang="en-GB" sz="2480">
                <a:solidFill>
                  <a:srgbClr val="385623"/>
                </a:solidFill>
                <a:latin typeface="Nunito"/>
                <a:ea typeface="Nunito"/>
                <a:cs typeface="Nunito"/>
                <a:sym typeface="Nunito"/>
              </a:rPr>
              <a:t>exponentially growing since the 1970s</a:t>
            </a:r>
            <a:r>
              <a:rPr lang="en-GB" sz="2480">
                <a:latin typeface="Nunito"/>
                <a:ea typeface="Nunito"/>
                <a:cs typeface="Nunito"/>
                <a:sym typeface="Nunito"/>
              </a:rPr>
              <a:t>. </a:t>
            </a:r>
            <a:endParaRPr sz="2480">
              <a:latin typeface="Nunito"/>
              <a:ea typeface="Nunito"/>
              <a:cs typeface="Nunito"/>
              <a:sym typeface="Nunito"/>
            </a:endParaRPr>
          </a:p>
          <a:p>
            <a:pPr indent="-228600" lvl="0" marL="228600" rtl="0" algn="l">
              <a:lnSpc>
                <a:spcPct val="70000"/>
              </a:lnSpc>
              <a:spcBef>
                <a:spcPts val="1000"/>
              </a:spcBef>
              <a:spcAft>
                <a:spcPts val="0"/>
              </a:spcAft>
              <a:buClr>
                <a:schemeClr val="dk1"/>
              </a:buClr>
              <a:buSzPts val="2480"/>
              <a:buChar char="•"/>
            </a:pPr>
            <a:r>
              <a:rPr lang="en-GB" sz="2480">
                <a:latin typeface="Nunito"/>
                <a:ea typeface="Nunito"/>
                <a:cs typeface="Nunito"/>
                <a:sym typeface="Nunito"/>
              </a:rPr>
              <a:t>Over three decades later, the industry is enjoying a resurgence with </a:t>
            </a:r>
            <a:r>
              <a:rPr lang="en-GB" sz="2480">
                <a:solidFill>
                  <a:srgbClr val="385623"/>
                </a:solidFill>
                <a:latin typeface="Nunito"/>
                <a:ea typeface="Nunito"/>
                <a:cs typeface="Nunito"/>
                <a:sym typeface="Nunito"/>
              </a:rPr>
              <a:t>new types of ‘gamer’ </a:t>
            </a:r>
            <a:r>
              <a:rPr lang="en-GB" sz="2480">
                <a:latin typeface="Nunito"/>
                <a:ea typeface="Nunito"/>
                <a:cs typeface="Nunito"/>
                <a:sym typeface="Nunito"/>
              </a:rPr>
              <a:t>and much </a:t>
            </a:r>
            <a:r>
              <a:rPr lang="en-GB" sz="2480">
                <a:solidFill>
                  <a:srgbClr val="385623"/>
                </a:solidFill>
                <a:latin typeface="Nunito"/>
                <a:ea typeface="Nunito"/>
                <a:cs typeface="Nunito"/>
                <a:sym typeface="Nunito"/>
              </a:rPr>
              <a:t>tighter regulation</a:t>
            </a:r>
            <a:r>
              <a:rPr lang="en-GB" sz="2480">
                <a:latin typeface="Nunito"/>
                <a:ea typeface="Nunito"/>
                <a:cs typeface="Nunito"/>
                <a:sym typeface="Nunito"/>
              </a:rPr>
              <a:t>, aided by key developments in internet speeds and accessibility. Thus, </a:t>
            </a:r>
            <a:r>
              <a:rPr lang="en-GB" sz="2480">
                <a:solidFill>
                  <a:srgbClr val="385623"/>
                </a:solidFill>
                <a:latin typeface="Nunito"/>
                <a:ea typeface="Nunito"/>
                <a:cs typeface="Nunito"/>
                <a:sym typeface="Nunito"/>
              </a:rPr>
              <a:t>video games are culturally and financially significant </a:t>
            </a:r>
            <a:r>
              <a:rPr lang="en-GB" sz="2480">
                <a:latin typeface="Nunito"/>
                <a:ea typeface="Nunito"/>
                <a:cs typeface="Nunito"/>
                <a:sym typeface="Nunito"/>
              </a:rPr>
              <a:t>across major territories (including Japan, Europe and the USA) with new console and games releases from popular franchises classed as major economic events.</a:t>
            </a:r>
            <a:r>
              <a:rPr lang="en-GB" sz="2480"/>
              <a:t> </a:t>
            </a:r>
            <a:endParaRPr sz="2480">
              <a:solidFill>
                <a:srgbClr val="00B0F0"/>
              </a:solidFill>
            </a:endParaRPr>
          </a:p>
          <a:p>
            <a:pPr indent="-71120" lvl="0" marL="228600" rtl="0" algn="l">
              <a:lnSpc>
                <a:spcPct val="70000"/>
              </a:lnSpc>
              <a:spcBef>
                <a:spcPts val="1000"/>
              </a:spcBef>
              <a:spcAft>
                <a:spcPts val="0"/>
              </a:spcAft>
              <a:buClr>
                <a:schemeClr val="dk1"/>
              </a:buClr>
              <a:buSzPts val="2480"/>
              <a:buNone/>
            </a:pPr>
            <a:r>
              <a:t/>
            </a:r>
            <a:endParaRPr sz="2480"/>
          </a:p>
        </p:txBody>
      </p:sp>
      <p:sp>
        <p:nvSpPr>
          <p:cNvPr id="157" name="Google Shape;157;p24"/>
          <p:cNvSpPr txBox="1"/>
          <p:nvPr/>
        </p:nvSpPr>
        <p:spPr>
          <a:xfrm>
            <a:off x="192742" y="161365"/>
            <a:ext cx="10515600" cy="365125"/>
          </a:xfrm>
          <a:prstGeom prst="rect">
            <a:avLst/>
          </a:prstGeom>
          <a:noFill/>
          <a:ln>
            <a:noFill/>
          </a:ln>
        </p:spPr>
        <p:txBody>
          <a:bodyPr anchorCtr="0" anchor="t" bIns="45700" lIns="91425" spcFirstLastPara="1" rIns="91425" wrap="square" tIns="45700">
            <a:noAutofit/>
          </a:bodyPr>
          <a:lstStyle/>
          <a:p>
            <a:pPr indent="-228600" lvl="0" marL="228600" marR="0" rtl="0" algn="l">
              <a:lnSpc>
                <a:spcPct val="70000"/>
              </a:lnSpc>
              <a:spcBef>
                <a:spcPts val="0"/>
              </a:spcBef>
              <a:spcAft>
                <a:spcPts val="0"/>
              </a:spcAft>
              <a:buClr>
                <a:schemeClr val="dk1"/>
              </a:buClr>
              <a:buSzPts val="2380"/>
              <a:buFont typeface="Arial"/>
              <a:buChar char="•"/>
            </a:pPr>
            <a:r>
              <a:rPr b="0" i="0" lang="en-GB" sz="2380" u="sng" cap="none" strike="noStrike">
                <a:solidFill>
                  <a:schemeClr val="dk1"/>
                </a:solidFill>
                <a:latin typeface="Calibri"/>
                <a:ea typeface="Calibri"/>
                <a:cs typeface="Calibri"/>
                <a:sym typeface="Calibri"/>
                <a:hlinkClick r:id="rId3">
                  <a:extLst>
                    <a:ext uri="{A12FA001-AC4F-418D-AE19-62706E023703}">
                      <ahyp:hlinkClr val="tx"/>
                    </a:ext>
                  </a:extLst>
                </a:hlinkClick>
              </a:rPr>
              <a:t>Charlie Brooker's comedic history of video games</a:t>
            </a:r>
            <a:endParaRPr b="0" i="0" sz="238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5"/>
          <p:cNvSpPr txBox="1"/>
          <p:nvPr>
            <p:ph type="ctrTitle"/>
          </p:nvPr>
        </p:nvSpPr>
        <p:spPr>
          <a:xfrm>
            <a:off x="1524000" y="1122363"/>
            <a:ext cx="9144000" cy="2387600"/>
          </a:xfrm>
          <a:prstGeom prst="rect">
            <a:avLst/>
          </a:prstGeom>
          <a:solidFill>
            <a:srgbClr val="A5A5A5">
              <a:alpha val="54901"/>
            </a:srgbClr>
          </a:solid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6000"/>
              <a:buFont typeface="Ultra"/>
              <a:buNone/>
            </a:pPr>
            <a:r>
              <a:rPr lang="en-GB" sz="6600">
                <a:latin typeface="Unica One"/>
                <a:ea typeface="Unica One"/>
                <a:cs typeface="Unica One"/>
                <a:sym typeface="Unica One"/>
              </a:rPr>
              <a:t>Minecraft in the Industry</a:t>
            </a:r>
            <a:endParaRPr sz="6600">
              <a:latin typeface="Unica One"/>
              <a:ea typeface="Unica One"/>
              <a:cs typeface="Unica One"/>
              <a:sym typeface="Unica One"/>
            </a:endParaRPr>
          </a:p>
        </p:txBody>
      </p:sp>
      <p:sp>
        <p:nvSpPr>
          <p:cNvPr id="163" name="Google Shape;163;p2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2400"/>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pic>
        <p:nvPicPr>
          <p:cNvPr id="168" name="Google Shape;168;p26"/>
          <p:cNvPicPr preferRelativeResize="0"/>
          <p:nvPr>
            <p:ph idx="1" type="body"/>
          </p:nvPr>
        </p:nvPicPr>
        <p:blipFill rotWithShape="1">
          <a:blip r:embed="rId3">
            <a:alphaModFix/>
          </a:blip>
          <a:srcRect b="0" l="0" r="0" t="0"/>
          <a:stretch/>
        </p:blipFill>
        <p:spPr>
          <a:xfrm>
            <a:off x="3760503" y="347797"/>
            <a:ext cx="4671000" cy="1188900"/>
          </a:xfrm>
          <a:prstGeom prst="rect">
            <a:avLst/>
          </a:prstGeom>
          <a:noFill/>
          <a:ln>
            <a:noFill/>
          </a:ln>
        </p:spPr>
      </p:pic>
      <p:sp>
        <p:nvSpPr>
          <p:cNvPr id="169" name="Google Shape;169;p26"/>
          <p:cNvSpPr/>
          <p:nvPr/>
        </p:nvSpPr>
        <p:spPr>
          <a:xfrm>
            <a:off x="267825" y="1313575"/>
            <a:ext cx="11796600" cy="48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i="0" sz="3200" u="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lang="en-GB" sz="2800">
                <a:solidFill>
                  <a:schemeClr val="dk1"/>
                </a:solidFill>
                <a:latin typeface="Nunito"/>
                <a:ea typeface="Nunito"/>
                <a:cs typeface="Nunito"/>
                <a:sym typeface="Nunito"/>
              </a:rPr>
              <a:t>Minecraft is a </a:t>
            </a:r>
            <a:r>
              <a:rPr b="1" lang="en-GB" sz="2800">
                <a:solidFill>
                  <a:srgbClr val="385623"/>
                </a:solidFill>
                <a:latin typeface="Nunito"/>
                <a:ea typeface="Nunito"/>
                <a:cs typeface="Nunito"/>
                <a:sym typeface="Nunito"/>
              </a:rPr>
              <a:t>sandbox game</a:t>
            </a:r>
            <a:r>
              <a:rPr b="1" lang="en-GB" sz="2800">
                <a:solidFill>
                  <a:schemeClr val="dk1"/>
                </a:solidFill>
                <a:latin typeface="Nunito"/>
                <a:ea typeface="Nunito"/>
                <a:cs typeface="Nunito"/>
                <a:sym typeface="Nunito"/>
              </a:rPr>
              <a:t>, created and developed by Swedish based </a:t>
            </a:r>
            <a:r>
              <a:rPr b="1" lang="en-GB" sz="2800">
                <a:solidFill>
                  <a:srgbClr val="385623"/>
                </a:solidFill>
                <a:latin typeface="Nunito"/>
                <a:ea typeface="Nunito"/>
                <a:cs typeface="Nunito"/>
                <a:sym typeface="Nunito"/>
              </a:rPr>
              <a:t>Mojang Studios</a:t>
            </a:r>
            <a:r>
              <a:rPr b="1" lang="en-GB" sz="2800">
                <a:solidFill>
                  <a:schemeClr val="dk1"/>
                </a:solidFill>
                <a:latin typeface="Nunito"/>
                <a:ea typeface="Nunito"/>
                <a:cs typeface="Nunito"/>
                <a:sym typeface="Nunito"/>
              </a:rPr>
              <a:t>. </a:t>
            </a:r>
            <a:endParaRPr b="1" sz="2800">
              <a:solidFill>
                <a:schemeClr val="dk1"/>
              </a:solidFill>
              <a:latin typeface="Nunito"/>
              <a:ea typeface="Nunito"/>
              <a:cs typeface="Nunito"/>
              <a:sym typeface="Nunito"/>
            </a:endParaRPr>
          </a:p>
          <a:p>
            <a:pPr indent="0" lvl="0" marL="0" marR="0" rtl="0" algn="l">
              <a:spcBef>
                <a:spcPts val="0"/>
              </a:spcBef>
              <a:spcAft>
                <a:spcPts val="0"/>
              </a:spcAft>
              <a:buNone/>
            </a:pPr>
            <a:r>
              <a:t/>
            </a:r>
            <a:endParaRPr b="1" sz="2800">
              <a:solidFill>
                <a:schemeClr val="dk1"/>
              </a:solidFill>
              <a:latin typeface="Nunito"/>
              <a:ea typeface="Nunito"/>
              <a:cs typeface="Nunito"/>
              <a:sym typeface="Nunito"/>
            </a:endParaRPr>
          </a:p>
          <a:p>
            <a:pPr indent="0" lvl="0" marL="0" marR="0" rtl="0" algn="l">
              <a:spcBef>
                <a:spcPts val="0"/>
              </a:spcBef>
              <a:spcAft>
                <a:spcPts val="0"/>
              </a:spcAft>
              <a:buNone/>
            </a:pPr>
            <a:r>
              <a:rPr b="1" lang="en-GB" sz="2800">
                <a:solidFill>
                  <a:schemeClr val="dk1"/>
                </a:solidFill>
                <a:latin typeface="Nunito"/>
                <a:ea typeface="Nunito"/>
                <a:cs typeface="Nunito"/>
                <a:sym typeface="Nunito"/>
              </a:rPr>
              <a:t>The game has been described as a </a:t>
            </a:r>
            <a:r>
              <a:rPr b="1" lang="en-GB" sz="2800">
                <a:solidFill>
                  <a:srgbClr val="385623"/>
                </a:solidFill>
                <a:latin typeface="Nunito"/>
                <a:ea typeface="Nunito"/>
                <a:cs typeface="Nunito"/>
                <a:sym typeface="Nunito"/>
              </a:rPr>
              <a:t>virtual world of Lego</a:t>
            </a:r>
            <a:r>
              <a:rPr b="1" lang="en-GB" sz="2800">
                <a:solidFill>
                  <a:schemeClr val="dk1"/>
                </a:solidFill>
                <a:latin typeface="Nunito"/>
                <a:ea typeface="Nunito"/>
                <a:cs typeface="Nunito"/>
                <a:sym typeface="Nunito"/>
              </a:rPr>
              <a:t> that involves following simple instructions in order to play it: </a:t>
            </a:r>
            <a:r>
              <a:rPr b="1" lang="en-GB" sz="2800">
                <a:solidFill>
                  <a:srgbClr val="385623"/>
                </a:solidFill>
                <a:latin typeface="Nunito"/>
                <a:ea typeface="Nunito"/>
                <a:cs typeface="Nunito"/>
                <a:sym typeface="Nunito"/>
              </a:rPr>
              <a:t>explore, mine and build</a:t>
            </a:r>
            <a:r>
              <a:rPr b="1" lang="en-GB" sz="2800">
                <a:solidFill>
                  <a:schemeClr val="dk1"/>
                </a:solidFill>
                <a:latin typeface="Nunito"/>
                <a:ea typeface="Nunito"/>
                <a:cs typeface="Nunito"/>
                <a:sym typeface="Nunito"/>
              </a:rPr>
              <a:t>. Users only have to log in and proceed to create a world full of textured 3D cubes. </a:t>
            </a:r>
            <a:endParaRPr b="1" sz="2800">
              <a:solidFill>
                <a:schemeClr val="dk1"/>
              </a:solidFill>
              <a:latin typeface="Nunito"/>
              <a:ea typeface="Nunito"/>
              <a:cs typeface="Nunito"/>
              <a:sym typeface="Nunito"/>
            </a:endParaRPr>
          </a:p>
          <a:p>
            <a:pPr indent="0" lvl="0" marL="0" marR="0" rtl="0" algn="l">
              <a:spcBef>
                <a:spcPts val="0"/>
              </a:spcBef>
              <a:spcAft>
                <a:spcPts val="0"/>
              </a:spcAft>
              <a:buNone/>
            </a:pPr>
            <a:r>
              <a:t/>
            </a:r>
            <a:endParaRPr b="1" sz="2800">
              <a:solidFill>
                <a:schemeClr val="dk1"/>
              </a:solidFill>
              <a:latin typeface="Nunito"/>
              <a:ea typeface="Nunito"/>
              <a:cs typeface="Nunito"/>
              <a:sym typeface="Nunito"/>
            </a:endParaRPr>
          </a:p>
          <a:p>
            <a:pPr indent="0" lvl="0" marL="0" marR="0" rtl="0" algn="l">
              <a:spcBef>
                <a:spcPts val="0"/>
              </a:spcBef>
              <a:spcAft>
                <a:spcPts val="0"/>
              </a:spcAft>
              <a:buNone/>
            </a:pPr>
            <a:r>
              <a:rPr b="1" lang="en-GB" sz="2800">
                <a:solidFill>
                  <a:schemeClr val="dk1"/>
                </a:solidFill>
                <a:latin typeface="Nunito"/>
                <a:ea typeface="Nunito"/>
                <a:cs typeface="Nunito"/>
                <a:sym typeface="Nunito"/>
              </a:rPr>
              <a:t>There are predominantly two game modes: </a:t>
            </a:r>
            <a:r>
              <a:rPr b="1" lang="en-GB" sz="2800">
                <a:solidFill>
                  <a:srgbClr val="385623"/>
                </a:solidFill>
                <a:latin typeface="Nunito"/>
                <a:ea typeface="Nunito"/>
                <a:cs typeface="Nunito"/>
                <a:sym typeface="Nunito"/>
              </a:rPr>
              <a:t>Creative or Survival</a:t>
            </a:r>
            <a:r>
              <a:rPr b="1" lang="en-GB" sz="2800">
                <a:solidFill>
                  <a:schemeClr val="dk1"/>
                </a:solidFill>
                <a:latin typeface="Nunito"/>
                <a:ea typeface="Nunito"/>
                <a:cs typeface="Nunito"/>
                <a:sym typeface="Nunito"/>
              </a:rPr>
              <a:t>, although more recent additions include </a:t>
            </a:r>
            <a:r>
              <a:rPr b="1" lang="en-GB" sz="2800">
                <a:solidFill>
                  <a:srgbClr val="385623"/>
                </a:solidFill>
                <a:latin typeface="Nunito"/>
                <a:ea typeface="Nunito"/>
                <a:cs typeface="Nunito"/>
                <a:sym typeface="Nunito"/>
              </a:rPr>
              <a:t>Adventure, Spectator </a:t>
            </a:r>
            <a:r>
              <a:rPr b="1" lang="en-GB" sz="2800">
                <a:solidFill>
                  <a:schemeClr val="dk1"/>
                </a:solidFill>
                <a:latin typeface="Nunito"/>
                <a:ea typeface="Nunito"/>
                <a:cs typeface="Nunito"/>
                <a:sym typeface="Nunito"/>
              </a:rPr>
              <a:t>and also </a:t>
            </a:r>
            <a:r>
              <a:rPr b="1" lang="en-GB" sz="2800">
                <a:solidFill>
                  <a:srgbClr val="385623"/>
                </a:solidFill>
                <a:latin typeface="Nunito"/>
                <a:ea typeface="Nunito"/>
                <a:cs typeface="Nunito"/>
                <a:sym typeface="Nunito"/>
              </a:rPr>
              <a:t>Multi-Player modes</a:t>
            </a:r>
            <a:r>
              <a:rPr b="1" lang="en-GB" sz="2800">
                <a:solidFill>
                  <a:schemeClr val="dk1"/>
                </a:solidFill>
                <a:latin typeface="Nunito"/>
                <a:ea typeface="Nunito"/>
                <a:cs typeface="Nunito"/>
                <a:sym typeface="Nunito"/>
              </a:rPr>
              <a:t>.</a:t>
            </a:r>
            <a:endParaRPr b="1" sz="2800">
              <a:solidFill>
                <a:srgbClr val="00B0F0"/>
              </a:solidFill>
              <a:latin typeface="Nunito"/>
              <a:ea typeface="Nunito"/>
              <a:cs typeface="Nunito"/>
              <a:sym typeface="Nunito"/>
            </a:endParaRPr>
          </a:p>
          <a:p>
            <a:pPr indent="0" lvl="0" marL="0" marR="0" rtl="0" algn="l">
              <a:spcBef>
                <a:spcPts val="0"/>
              </a:spcBef>
              <a:spcAft>
                <a:spcPts val="0"/>
              </a:spcAft>
              <a:buNone/>
            </a:pPr>
            <a:r>
              <a:t/>
            </a:r>
            <a:endParaRPr sz="2800">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7"/>
          <p:cNvSpPr txBox="1"/>
          <p:nvPr>
            <p:ph type="title"/>
          </p:nvPr>
        </p:nvSpPr>
        <p:spPr>
          <a:xfrm>
            <a:off x="0" y="365125"/>
            <a:ext cx="12192000" cy="1325563"/>
          </a:xfrm>
          <a:prstGeom prst="rect">
            <a:avLst/>
          </a:prstGeom>
          <a:solidFill>
            <a:srgbClr val="999999"/>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FF00"/>
              </a:buClr>
              <a:buSzPts val="6000"/>
              <a:buFont typeface="Ultra"/>
              <a:buNone/>
            </a:pPr>
            <a:r>
              <a:rPr lang="en-GB">
                <a:solidFill>
                  <a:srgbClr val="00FF00"/>
                </a:solidFill>
                <a:latin typeface="Unica One"/>
                <a:ea typeface="Unica One"/>
                <a:cs typeface="Unica One"/>
                <a:sym typeface="Unica One"/>
              </a:rPr>
              <a:t>View </a:t>
            </a:r>
            <a:r>
              <a:rPr lang="en-GB">
                <a:solidFill>
                  <a:srgbClr val="00FF00"/>
                </a:solidFill>
                <a:latin typeface="Unica One"/>
                <a:ea typeface="Unica One"/>
                <a:cs typeface="Unica One"/>
                <a:sym typeface="Unica One"/>
              </a:rPr>
              <a:t>Mojang Documentary</a:t>
            </a:r>
            <a:endParaRPr>
              <a:solidFill>
                <a:srgbClr val="00FF00"/>
              </a:solidFill>
              <a:latin typeface="Unica One"/>
              <a:ea typeface="Unica One"/>
              <a:cs typeface="Unica One"/>
              <a:sym typeface="Unica One"/>
            </a:endParaRPr>
          </a:p>
        </p:txBody>
      </p:sp>
      <p:sp>
        <p:nvSpPr>
          <p:cNvPr id="175" name="Google Shape;175;p27"/>
          <p:cNvSpPr txBox="1"/>
          <p:nvPr>
            <p:ph idx="1" type="body"/>
          </p:nvPr>
        </p:nvSpPr>
        <p:spPr>
          <a:xfrm>
            <a:off x="0" y="1825625"/>
            <a:ext cx="12192000" cy="435133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3200"/>
              <a:buNone/>
            </a:pPr>
            <a:r>
              <a:rPr lang="en-GB">
                <a:latin typeface="Nunito"/>
                <a:ea typeface="Nunito"/>
                <a:cs typeface="Nunito"/>
                <a:sym typeface="Nunito"/>
              </a:rPr>
              <a:t>Essay question for after viewing:</a:t>
            </a:r>
            <a:endParaRPr>
              <a:latin typeface="Nunito"/>
              <a:ea typeface="Nunito"/>
              <a:cs typeface="Nunito"/>
              <a:sym typeface="Nunito"/>
            </a:endParaRPr>
          </a:p>
          <a:p>
            <a:pPr indent="0" lvl="1" marL="457200" rtl="0" algn="l">
              <a:lnSpc>
                <a:spcPct val="90000"/>
              </a:lnSpc>
              <a:spcBef>
                <a:spcPts val="500"/>
              </a:spcBef>
              <a:spcAft>
                <a:spcPts val="0"/>
              </a:spcAft>
              <a:buClr>
                <a:srgbClr val="385623"/>
              </a:buClr>
              <a:buSzPts val="3600"/>
              <a:buNone/>
            </a:pPr>
            <a:r>
              <a:rPr lang="en-GB" sz="3600">
                <a:solidFill>
                  <a:schemeClr val="accent6"/>
                </a:solidFill>
                <a:latin typeface="Nunito"/>
                <a:ea typeface="Nunito"/>
                <a:cs typeface="Nunito"/>
                <a:sym typeface="Nunito"/>
              </a:rPr>
              <a:t>Based on the two documentaries you have watched, answer the following question:</a:t>
            </a:r>
            <a:endParaRPr>
              <a:solidFill>
                <a:schemeClr val="accent6"/>
              </a:solidFill>
              <a:latin typeface="Nunito"/>
              <a:ea typeface="Nunito"/>
              <a:cs typeface="Nunito"/>
              <a:sym typeface="Nunito"/>
            </a:endParaRPr>
          </a:p>
          <a:p>
            <a:pPr indent="0" lvl="1" marL="457200" rtl="0" algn="l">
              <a:lnSpc>
                <a:spcPct val="90000"/>
              </a:lnSpc>
              <a:spcBef>
                <a:spcPts val="500"/>
              </a:spcBef>
              <a:spcAft>
                <a:spcPts val="0"/>
              </a:spcAft>
              <a:buClr>
                <a:srgbClr val="0C0C0C"/>
              </a:buClr>
              <a:buSzPts val="3600"/>
              <a:buNone/>
            </a:pPr>
            <a:r>
              <a:rPr lang="en-GB" sz="3600">
                <a:solidFill>
                  <a:srgbClr val="0C0C0C"/>
                </a:solidFill>
                <a:latin typeface="Nunito"/>
                <a:ea typeface="Nunito"/>
                <a:cs typeface="Nunito"/>
                <a:sym typeface="Nunito"/>
              </a:rPr>
              <a:t>“</a:t>
            </a:r>
            <a:r>
              <a:rPr i="1" lang="en-GB" sz="3600">
                <a:solidFill>
                  <a:srgbClr val="0C0C0C"/>
                </a:solidFill>
                <a:latin typeface="Nunito"/>
                <a:ea typeface="Nunito"/>
                <a:cs typeface="Nunito"/>
                <a:sym typeface="Nunito"/>
              </a:rPr>
              <a:t>Minecraft is the most important video game of the last decade, because of how it came to market, and what it offers its audience.” </a:t>
            </a:r>
            <a:r>
              <a:rPr lang="en-GB" sz="3600">
                <a:solidFill>
                  <a:srgbClr val="0C0C0C"/>
                </a:solidFill>
                <a:latin typeface="Nunito"/>
                <a:ea typeface="Nunito"/>
                <a:cs typeface="Nunito"/>
                <a:sym typeface="Nunito"/>
              </a:rPr>
              <a:t>How far do you agree with this statement?</a:t>
            </a:r>
            <a:r>
              <a:rPr lang="en-GB" sz="3600">
                <a:solidFill>
                  <a:srgbClr val="FF0000"/>
                </a:solidFill>
                <a:latin typeface="Nunito"/>
                <a:ea typeface="Nunito"/>
                <a:cs typeface="Nunito"/>
                <a:sym typeface="Nunito"/>
              </a:rPr>
              <a:t> </a:t>
            </a:r>
            <a:endParaRPr>
              <a:latin typeface="Nunito"/>
              <a:ea typeface="Nunito"/>
              <a:cs typeface="Nunito"/>
              <a:sym typeface="Nunito"/>
            </a:endParaRPr>
          </a:p>
          <a:p>
            <a:pPr indent="0" lvl="1" marL="457200" rtl="0" algn="l">
              <a:lnSpc>
                <a:spcPct val="90000"/>
              </a:lnSpc>
              <a:spcBef>
                <a:spcPts val="500"/>
              </a:spcBef>
              <a:spcAft>
                <a:spcPts val="0"/>
              </a:spcAft>
              <a:buClr>
                <a:schemeClr val="dk1"/>
              </a:buClr>
              <a:buSzPts val="3600"/>
              <a:buNone/>
            </a:pPr>
            <a:r>
              <a:t/>
            </a:r>
            <a:endParaRPr sz="3600">
              <a:solidFill>
                <a:srgbClr val="00B0F0"/>
              </a:solidFill>
            </a:endParaRPr>
          </a:p>
          <a:p>
            <a:pPr indent="0" lvl="1" marL="457200" rtl="0" algn="l">
              <a:lnSpc>
                <a:spcPct val="90000"/>
              </a:lnSpc>
              <a:spcBef>
                <a:spcPts val="500"/>
              </a:spcBef>
              <a:spcAft>
                <a:spcPts val="0"/>
              </a:spcAft>
              <a:buClr>
                <a:schemeClr val="dk1"/>
              </a:buClr>
              <a:buSzPts val="3600"/>
              <a:buNone/>
            </a:pPr>
            <a:r>
              <a:t/>
            </a:r>
            <a:endParaRPr sz="3600">
              <a:solidFill>
                <a:srgbClr val="0C0C0C"/>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8"/>
          <p:cNvSpPr txBox="1"/>
          <p:nvPr>
            <p:ph type="title"/>
          </p:nvPr>
        </p:nvSpPr>
        <p:spPr>
          <a:xfrm>
            <a:off x="198120" y="96819"/>
            <a:ext cx="11736593" cy="1452282"/>
          </a:xfrm>
          <a:prstGeom prst="rect">
            <a:avLst/>
          </a:prstGeom>
          <a:solidFill>
            <a:srgbClr val="A5A5A5">
              <a:alpha val="54901"/>
            </a:srgbClr>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385623"/>
              </a:buClr>
              <a:buSzPts val="3600"/>
              <a:buFont typeface="Ultra"/>
              <a:buNone/>
            </a:pPr>
            <a:r>
              <a:rPr b="1" lang="en-GB" sz="3600">
                <a:solidFill>
                  <a:srgbClr val="00FFFF"/>
                </a:solidFill>
                <a:latin typeface="Unica One"/>
                <a:ea typeface="Unica One"/>
                <a:cs typeface="Unica One"/>
                <a:sym typeface="Unica One"/>
              </a:rPr>
              <a:t>Processes of production, distribution and circulation by organisations, groups and individuals in a global context </a:t>
            </a:r>
            <a:endParaRPr b="1" sz="5400">
              <a:solidFill>
                <a:srgbClr val="00FFFF"/>
              </a:solidFill>
              <a:latin typeface="Unica One"/>
              <a:ea typeface="Unica One"/>
              <a:cs typeface="Unica One"/>
              <a:sym typeface="Unica One"/>
            </a:endParaRPr>
          </a:p>
        </p:txBody>
      </p:sp>
      <p:sp>
        <p:nvSpPr>
          <p:cNvPr id="181" name="Google Shape;181;p28"/>
          <p:cNvSpPr txBox="1"/>
          <p:nvPr>
            <p:ph idx="1" type="body"/>
          </p:nvPr>
        </p:nvSpPr>
        <p:spPr>
          <a:xfrm>
            <a:off x="198120" y="1737360"/>
            <a:ext cx="11689080" cy="4439603"/>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3200"/>
              <a:buFont typeface="Nunito"/>
              <a:buChar char="•"/>
            </a:pPr>
            <a:r>
              <a:rPr i="1" lang="en-GB">
                <a:latin typeface="Nunito"/>
                <a:ea typeface="Nunito"/>
                <a:cs typeface="Nunito"/>
                <a:sym typeface="Nunito"/>
              </a:rPr>
              <a:t>Why do you think OCR has chosen ‘Minecraft’ as a set text for this area of the exam?</a:t>
            </a:r>
            <a:endParaRPr>
              <a:latin typeface="Nunito"/>
              <a:ea typeface="Nunito"/>
              <a:cs typeface="Nunito"/>
              <a:sym typeface="Nunito"/>
            </a:endParaRPr>
          </a:p>
          <a:p>
            <a:pPr indent="-514350" lvl="0" marL="514350" rtl="0" algn="l">
              <a:lnSpc>
                <a:spcPct val="90000"/>
              </a:lnSpc>
              <a:spcBef>
                <a:spcPts val="1000"/>
              </a:spcBef>
              <a:spcAft>
                <a:spcPts val="0"/>
              </a:spcAft>
              <a:buClr>
                <a:schemeClr val="dk1"/>
              </a:buClr>
              <a:buSzPts val="3200"/>
              <a:buFont typeface="Nunito"/>
              <a:buAutoNum type="arabicPeriod"/>
            </a:pPr>
            <a:r>
              <a:rPr i="1" lang="en-GB">
                <a:latin typeface="Nunito"/>
                <a:ea typeface="Nunito"/>
                <a:cs typeface="Nunito"/>
                <a:sym typeface="Nunito"/>
              </a:rPr>
              <a:t>What makes ‘Minecraft’ different from anything else in the market? (Industry)</a:t>
            </a:r>
            <a:endParaRPr>
              <a:latin typeface="Nunito"/>
              <a:ea typeface="Nunito"/>
              <a:cs typeface="Nunito"/>
              <a:sym typeface="Nunito"/>
            </a:endParaRPr>
          </a:p>
          <a:p>
            <a:pPr indent="-514350" lvl="0" marL="514350" rtl="0" algn="l">
              <a:lnSpc>
                <a:spcPct val="90000"/>
              </a:lnSpc>
              <a:spcBef>
                <a:spcPts val="1000"/>
              </a:spcBef>
              <a:spcAft>
                <a:spcPts val="0"/>
              </a:spcAft>
              <a:buClr>
                <a:schemeClr val="dk1"/>
              </a:buClr>
              <a:buSzPts val="3200"/>
              <a:buFont typeface="Nunito"/>
              <a:buAutoNum type="arabicPeriod"/>
            </a:pPr>
            <a:r>
              <a:rPr i="1" lang="en-GB">
                <a:latin typeface="Nunito"/>
                <a:ea typeface="Nunito"/>
                <a:cs typeface="Nunito"/>
                <a:sym typeface="Nunito"/>
              </a:rPr>
              <a:t>How has ‘Minecraft’ accessed its audience, and why is this different from normal? (Audience)</a:t>
            </a:r>
            <a:endParaRPr>
              <a:latin typeface="Nunito"/>
              <a:ea typeface="Nunito"/>
              <a:cs typeface="Nunito"/>
              <a:sym typeface="Nunito"/>
            </a:endParaRPr>
          </a:p>
          <a:p>
            <a:pPr indent="-514350" lvl="0" marL="514350" rtl="0" algn="l">
              <a:lnSpc>
                <a:spcPct val="90000"/>
              </a:lnSpc>
              <a:spcBef>
                <a:spcPts val="1000"/>
              </a:spcBef>
              <a:spcAft>
                <a:spcPts val="0"/>
              </a:spcAft>
              <a:buClr>
                <a:schemeClr val="dk1"/>
              </a:buClr>
              <a:buSzPts val="3200"/>
              <a:buFont typeface="Calibri"/>
              <a:buAutoNum type="arabicPeriod"/>
            </a:pPr>
            <a:r>
              <a:rPr i="1" lang="en-GB">
                <a:latin typeface="Nunito"/>
                <a:ea typeface="Nunito"/>
                <a:cs typeface="Nunito"/>
                <a:sym typeface="Nunito"/>
              </a:rPr>
              <a:t>How has technology changed the video games industry, especially how people get hold of the games? (Industry and audience</a:t>
            </a:r>
            <a:r>
              <a:rPr i="1" lang="en-GB"/>
              <a:t>) </a:t>
            </a:r>
            <a:endParaRPr/>
          </a:p>
          <a:p>
            <a:pPr indent="0" lvl="0" marL="0" rtl="0" algn="l">
              <a:lnSpc>
                <a:spcPct val="90000"/>
              </a:lnSpc>
              <a:spcBef>
                <a:spcPts val="1000"/>
              </a:spcBef>
              <a:spcAft>
                <a:spcPts val="0"/>
              </a:spcAft>
              <a:buClr>
                <a:schemeClr val="dk1"/>
              </a:buClr>
              <a:buSzPts val="3200"/>
              <a:buNone/>
            </a:pPr>
            <a:r>
              <a:t/>
            </a:r>
            <a:endParaRPr i="1">
              <a:solidFill>
                <a:srgbClr val="385623"/>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9"/>
          <p:cNvSpPr txBox="1"/>
          <p:nvPr>
            <p:ph type="title"/>
          </p:nvPr>
        </p:nvSpPr>
        <p:spPr>
          <a:xfrm>
            <a:off x="0" y="0"/>
            <a:ext cx="12192000" cy="1020300"/>
          </a:xfrm>
          <a:prstGeom prst="rect">
            <a:avLst/>
          </a:prstGeom>
          <a:solidFill>
            <a:srgbClr val="A5A5A5">
              <a:alpha val="54901"/>
            </a:srgbClr>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548135"/>
              </a:buClr>
              <a:buSzPts val="6000"/>
              <a:buFont typeface="Ultra"/>
              <a:buNone/>
            </a:pPr>
            <a:r>
              <a:rPr lang="en-GB" sz="6600">
                <a:solidFill>
                  <a:srgbClr val="00FFFF"/>
                </a:solidFill>
                <a:latin typeface="Unica One"/>
                <a:ea typeface="Unica One"/>
                <a:cs typeface="Unica One"/>
                <a:sym typeface="Unica One"/>
              </a:rPr>
              <a:t>Presenting your notes</a:t>
            </a:r>
            <a:endParaRPr sz="6600">
              <a:solidFill>
                <a:srgbClr val="00FFFF"/>
              </a:solidFill>
              <a:latin typeface="Unica One"/>
              <a:ea typeface="Unica One"/>
              <a:cs typeface="Unica One"/>
              <a:sym typeface="Unica One"/>
            </a:endParaRPr>
          </a:p>
        </p:txBody>
      </p:sp>
      <p:sp>
        <p:nvSpPr>
          <p:cNvPr id="187" name="Google Shape;187;p29"/>
          <p:cNvSpPr txBox="1"/>
          <p:nvPr>
            <p:ph idx="1" type="body"/>
          </p:nvPr>
        </p:nvSpPr>
        <p:spPr>
          <a:xfrm>
            <a:off x="242300" y="1020300"/>
            <a:ext cx="9067500" cy="56670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dk1"/>
              </a:buClr>
              <a:buSzPts val="2960"/>
              <a:buNone/>
            </a:pPr>
            <a:r>
              <a:rPr lang="en-GB" sz="2400">
                <a:latin typeface="Nunito"/>
                <a:ea typeface="Nunito"/>
                <a:cs typeface="Nunito"/>
                <a:sym typeface="Nunito"/>
              </a:rPr>
              <a:t>In the tradition of Minecraft, I want your notes to be crafted...</a:t>
            </a:r>
            <a:endParaRPr sz="2400">
              <a:latin typeface="Nunito"/>
              <a:ea typeface="Nunito"/>
              <a:cs typeface="Nunito"/>
              <a:sym typeface="Nunito"/>
            </a:endParaRPr>
          </a:p>
          <a:p>
            <a:pPr indent="-193040" lvl="0" marL="228600" rtl="0" algn="l">
              <a:lnSpc>
                <a:spcPct val="80000"/>
              </a:lnSpc>
              <a:spcBef>
                <a:spcPts val="1000"/>
              </a:spcBef>
              <a:spcAft>
                <a:spcPts val="0"/>
              </a:spcAft>
              <a:buClr>
                <a:schemeClr val="dk1"/>
              </a:buClr>
              <a:buSzPts val="2400"/>
              <a:buFont typeface="Nunito"/>
              <a:buChar char="•"/>
            </a:pPr>
            <a:r>
              <a:rPr lang="en-GB" sz="2400">
                <a:latin typeface="Nunito"/>
                <a:ea typeface="Nunito"/>
                <a:cs typeface="Nunito"/>
                <a:sym typeface="Nunito"/>
              </a:rPr>
              <a:t>Using this powerpoint, the promotion pp, the documentaries and the exam board pdf, create a crafted version of all you need to know about Minecraft.</a:t>
            </a:r>
            <a:endParaRPr sz="2400">
              <a:latin typeface="Nunito"/>
              <a:ea typeface="Nunito"/>
              <a:cs typeface="Nunito"/>
              <a:sym typeface="Nunito"/>
            </a:endParaRPr>
          </a:p>
          <a:p>
            <a:pPr indent="-193040" lvl="0" marL="228600" rtl="0" algn="l">
              <a:lnSpc>
                <a:spcPct val="80000"/>
              </a:lnSpc>
              <a:spcBef>
                <a:spcPts val="1000"/>
              </a:spcBef>
              <a:spcAft>
                <a:spcPts val="0"/>
              </a:spcAft>
              <a:buClr>
                <a:schemeClr val="dk1"/>
              </a:buClr>
              <a:buSzPts val="2400"/>
              <a:buFont typeface="Nunito"/>
              <a:buChar char="•"/>
            </a:pPr>
            <a:r>
              <a:rPr lang="en-GB" sz="2400">
                <a:latin typeface="Nunito"/>
                <a:ea typeface="Nunito"/>
                <a:cs typeface="Nunito"/>
                <a:sym typeface="Nunito"/>
              </a:rPr>
              <a:t>This could be in the form of something like a fortune teller, or neatly </a:t>
            </a:r>
            <a:r>
              <a:rPr lang="en-GB" sz="2400">
                <a:latin typeface="Nunito"/>
                <a:ea typeface="Nunito"/>
                <a:cs typeface="Nunito"/>
                <a:sym typeface="Nunito"/>
              </a:rPr>
              <a:t>written</a:t>
            </a:r>
            <a:r>
              <a:rPr lang="en-GB" sz="2400">
                <a:latin typeface="Nunito"/>
                <a:ea typeface="Nunito"/>
                <a:cs typeface="Nunito"/>
                <a:sym typeface="Nunito"/>
              </a:rPr>
              <a:t> and coloured notes.  You could </a:t>
            </a:r>
            <a:r>
              <a:rPr lang="en-GB" sz="2400">
                <a:latin typeface="Nunito"/>
                <a:ea typeface="Nunito"/>
                <a:cs typeface="Nunito"/>
                <a:sym typeface="Nunito"/>
              </a:rPr>
              <a:t>also</a:t>
            </a:r>
            <a:r>
              <a:rPr lang="en-GB" sz="2400">
                <a:latin typeface="Nunito"/>
                <a:ea typeface="Nunito"/>
                <a:cs typeface="Nunito"/>
                <a:sym typeface="Nunito"/>
              </a:rPr>
              <a:t> make an illustrated mindmap.</a:t>
            </a:r>
            <a:endParaRPr sz="2400">
              <a:latin typeface="Nunito"/>
              <a:ea typeface="Nunito"/>
              <a:cs typeface="Nunito"/>
              <a:sym typeface="Nunito"/>
            </a:endParaRPr>
          </a:p>
          <a:p>
            <a:pPr indent="-193040" lvl="0" marL="228600" rtl="0" algn="l">
              <a:lnSpc>
                <a:spcPct val="80000"/>
              </a:lnSpc>
              <a:spcBef>
                <a:spcPts val="1000"/>
              </a:spcBef>
              <a:spcAft>
                <a:spcPts val="0"/>
              </a:spcAft>
              <a:buSzPts val="2400"/>
              <a:buFont typeface="Nunito"/>
              <a:buChar char="•"/>
            </a:pPr>
            <a:r>
              <a:rPr lang="en-GB" sz="2400">
                <a:latin typeface="Nunito"/>
                <a:ea typeface="Nunito"/>
                <a:cs typeface="Nunito"/>
                <a:sym typeface="Nunito"/>
              </a:rPr>
              <a:t>Upload a picture of your creation to hand them in.</a:t>
            </a:r>
            <a:endParaRPr sz="2400">
              <a:latin typeface="Nunito"/>
              <a:ea typeface="Nunito"/>
              <a:cs typeface="Nunito"/>
              <a:sym typeface="Nunito"/>
            </a:endParaRPr>
          </a:p>
          <a:p>
            <a:pPr indent="-193040" lvl="0" marL="228600" rtl="0" algn="l">
              <a:lnSpc>
                <a:spcPct val="80000"/>
              </a:lnSpc>
              <a:spcBef>
                <a:spcPts val="1000"/>
              </a:spcBef>
              <a:spcAft>
                <a:spcPts val="0"/>
              </a:spcAft>
              <a:buClr>
                <a:schemeClr val="dk1"/>
              </a:buClr>
              <a:buSzPts val="2400"/>
              <a:buFont typeface="Nunito"/>
              <a:buChar char="•"/>
            </a:pPr>
            <a:r>
              <a:rPr lang="en-GB" sz="2400">
                <a:latin typeface="Nunito"/>
                <a:ea typeface="Nunito"/>
                <a:cs typeface="Nunito"/>
                <a:sym typeface="Nunito"/>
              </a:rPr>
              <a:t>You could cover the following areas:</a:t>
            </a:r>
            <a:endParaRPr sz="2400">
              <a:latin typeface="Nunito"/>
              <a:ea typeface="Nunito"/>
              <a:cs typeface="Nunito"/>
              <a:sym typeface="Nunito"/>
            </a:endParaRPr>
          </a:p>
          <a:p>
            <a:pPr indent="-216534" lvl="1" marL="685800" rtl="0" algn="l">
              <a:lnSpc>
                <a:spcPct val="80000"/>
              </a:lnSpc>
              <a:spcBef>
                <a:spcPts val="500"/>
              </a:spcBef>
              <a:spcAft>
                <a:spcPts val="0"/>
              </a:spcAft>
              <a:buClr>
                <a:srgbClr val="385623"/>
              </a:buClr>
              <a:buSzPts val="2400"/>
              <a:buFont typeface="Nunito"/>
              <a:buChar char="•"/>
            </a:pPr>
            <a:r>
              <a:rPr lang="en-GB" sz="2400">
                <a:solidFill>
                  <a:srgbClr val="FFFFFF"/>
                </a:solidFill>
                <a:highlight>
                  <a:srgbClr val="45818E"/>
                </a:highlight>
                <a:latin typeface="Nunito"/>
                <a:ea typeface="Nunito"/>
                <a:cs typeface="Nunito"/>
                <a:sym typeface="Nunito"/>
              </a:rPr>
              <a:t>Industry:</a:t>
            </a:r>
            <a:r>
              <a:rPr lang="en-GB" sz="2400">
                <a:highlight>
                  <a:srgbClr val="45818E"/>
                </a:highlight>
                <a:latin typeface="Nunito"/>
                <a:ea typeface="Nunito"/>
                <a:cs typeface="Nunito"/>
                <a:sym typeface="Nunito"/>
              </a:rPr>
              <a:t> </a:t>
            </a:r>
            <a:r>
              <a:rPr lang="en-GB" sz="2400">
                <a:latin typeface="Nunito"/>
                <a:ea typeface="Nunito"/>
                <a:cs typeface="Nunito"/>
                <a:sym typeface="Nunito"/>
              </a:rPr>
              <a:t>history, mainstream and independent producers.</a:t>
            </a:r>
            <a:endParaRPr sz="2400">
              <a:latin typeface="Nunito"/>
              <a:ea typeface="Nunito"/>
              <a:cs typeface="Nunito"/>
              <a:sym typeface="Nunito"/>
            </a:endParaRPr>
          </a:p>
          <a:p>
            <a:pPr indent="-216534" lvl="1" marL="685800" rtl="0" algn="l">
              <a:lnSpc>
                <a:spcPct val="80000"/>
              </a:lnSpc>
              <a:spcBef>
                <a:spcPts val="500"/>
              </a:spcBef>
              <a:spcAft>
                <a:spcPts val="0"/>
              </a:spcAft>
              <a:buClr>
                <a:schemeClr val="dk1"/>
              </a:buClr>
              <a:buSzPts val="2400"/>
              <a:buFont typeface="Nunito"/>
              <a:buChar char="•"/>
            </a:pPr>
            <a:r>
              <a:rPr lang="en-GB" sz="2400">
                <a:latin typeface="Nunito"/>
                <a:ea typeface="Nunito"/>
                <a:cs typeface="Nunito"/>
                <a:sym typeface="Nunito"/>
              </a:rPr>
              <a:t>Minecraft:</a:t>
            </a:r>
            <a:endParaRPr sz="2400">
              <a:latin typeface="Nunito"/>
              <a:ea typeface="Nunito"/>
              <a:cs typeface="Nunito"/>
              <a:sym typeface="Nunito"/>
            </a:endParaRPr>
          </a:p>
          <a:p>
            <a:pPr indent="-187197" lvl="2" marL="1143000" rtl="0" algn="l">
              <a:lnSpc>
                <a:spcPct val="80000"/>
              </a:lnSpc>
              <a:spcBef>
                <a:spcPts val="500"/>
              </a:spcBef>
              <a:spcAft>
                <a:spcPts val="0"/>
              </a:spcAft>
              <a:buClr>
                <a:srgbClr val="FFFFFF"/>
              </a:buClr>
              <a:buSzPts val="2400"/>
              <a:buFont typeface="Nunito"/>
              <a:buChar char="•"/>
            </a:pPr>
            <a:r>
              <a:rPr b="1" lang="en-GB">
                <a:solidFill>
                  <a:srgbClr val="FFFFFF"/>
                </a:solidFill>
                <a:highlight>
                  <a:srgbClr val="45818E"/>
                </a:highlight>
                <a:latin typeface="Nunito"/>
                <a:ea typeface="Nunito"/>
                <a:cs typeface="Nunito"/>
                <a:sym typeface="Nunito"/>
              </a:rPr>
              <a:t>Production</a:t>
            </a:r>
            <a:endParaRPr>
              <a:solidFill>
                <a:srgbClr val="FFFFFF"/>
              </a:solidFill>
              <a:highlight>
                <a:srgbClr val="45818E"/>
              </a:highlight>
              <a:latin typeface="Nunito"/>
              <a:ea typeface="Nunito"/>
              <a:cs typeface="Nunito"/>
              <a:sym typeface="Nunito"/>
            </a:endParaRPr>
          </a:p>
          <a:p>
            <a:pPr indent="-187197" lvl="2" marL="1143000" rtl="0" algn="l">
              <a:lnSpc>
                <a:spcPct val="80000"/>
              </a:lnSpc>
              <a:spcBef>
                <a:spcPts val="500"/>
              </a:spcBef>
              <a:spcAft>
                <a:spcPts val="0"/>
              </a:spcAft>
              <a:buClr>
                <a:srgbClr val="FFFFFF"/>
              </a:buClr>
              <a:buSzPts val="2400"/>
              <a:buFont typeface="Nunito"/>
              <a:buChar char="•"/>
            </a:pPr>
            <a:r>
              <a:rPr b="1" lang="en-GB">
                <a:solidFill>
                  <a:srgbClr val="FFFFFF"/>
                </a:solidFill>
                <a:highlight>
                  <a:srgbClr val="45818E"/>
                </a:highlight>
                <a:latin typeface="Nunito"/>
                <a:ea typeface="Nunito"/>
                <a:cs typeface="Nunito"/>
                <a:sym typeface="Nunito"/>
              </a:rPr>
              <a:t>Distribution</a:t>
            </a:r>
            <a:endParaRPr>
              <a:solidFill>
                <a:srgbClr val="FFFFFF"/>
              </a:solidFill>
              <a:highlight>
                <a:srgbClr val="45818E"/>
              </a:highlight>
              <a:latin typeface="Nunito"/>
              <a:ea typeface="Nunito"/>
              <a:cs typeface="Nunito"/>
              <a:sym typeface="Nunito"/>
            </a:endParaRPr>
          </a:p>
          <a:p>
            <a:pPr indent="-187197" lvl="2" marL="1143000" rtl="0" algn="l">
              <a:lnSpc>
                <a:spcPct val="80000"/>
              </a:lnSpc>
              <a:spcBef>
                <a:spcPts val="500"/>
              </a:spcBef>
              <a:spcAft>
                <a:spcPts val="0"/>
              </a:spcAft>
              <a:buClr>
                <a:srgbClr val="FFFFFF"/>
              </a:buClr>
              <a:buSzPts val="2400"/>
              <a:buFont typeface="Nunito"/>
              <a:buChar char="•"/>
            </a:pPr>
            <a:r>
              <a:rPr b="1" lang="en-GB">
                <a:solidFill>
                  <a:srgbClr val="FFFFFF"/>
                </a:solidFill>
                <a:highlight>
                  <a:srgbClr val="45818E"/>
                </a:highlight>
                <a:latin typeface="Nunito"/>
                <a:ea typeface="Nunito"/>
                <a:cs typeface="Nunito"/>
                <a:sym typeface="Nunito"/>
              </a:rPr>
              <a:t>Consumption (inc. regulation)</a:t>
            </a:r>
            <a:endParaRPr>
              <a:solidFill>
                <a:srgbClr val="FFFFFF"/>
              </a:solidFill>
              <a:highlight>
                <a:srgbClr val="45818E"/>
              </a:highlight>
              <a:latin typeface="Nunito"/>
              <a:ea typeface="Nunito"/>
              <a:cs typeface="Nunito"/>
              <a:sym typeface="Nunito"/>
            </a:endParaRPr>
          </a:p>
          <a:p>
            <a:pPr indent="-187197" lvl="2" marL="1143000" rtl="0" algn="l">
              <a:lnSpc>
                <a:spcPct val="80000"/>
              </a:lnSpc>
              <a:spcBef>
                <a:spcPts val="500"/>
              </a:spcBef>
              <a:spcAft>
                <a:spcPts val="0"/>
              </a:spcAft>
              <a:buClr>
                <a:srgbClr val="FFFFFF"/>
              </a:buClr>
              <a:buSzPts val="2400"/>
              <a:buFont typeface="Nunito"/>
              <a:buChar char="•"/>
            </a:pPr>
            <a:r>
              <a:rPr b="1" lang="en-GB">
                <a:solidFill>
                  <a:srgbClr val="FFFFFF"/>
                </a:solidFill>
                <a:highlight>
                  <a:srgbClr val="45818E"/>
                </a:highlight>
                <a:latin typeface="Nunito"/>
                <a:ea typeface="Nunito"/>
                <a:cs typeface="Nunito"/>
                <a:sym typeface="Nunito"/>
              </a:rPr>
              <a:t>Audience interaction</a:t>
            </a:r>
            <a:endParaRPr b="1">
              <a:solidFill>
                <a:srgbClr val="FFFFFF"/>
              </a:solidFill>
              <a:highlight>
                <a:srgbClr val="45818E"/>
              </a:highlight>
              <a:latin typeface="Nunito"/>
              <a:ea typeface="Nunito"/>
              <a:cs typeface="Nunito"/>
              <a:sym typeface="Nunito"/>
            </a:endParaRPr>
          </a:p>
          <a:p>
            <a:pPr indent="0" lvl="0" marL="0" rtl="0" algn="l">
              <a:lnSpc>
                <a:spcPct val="80000"/>
              </a:lnSpc>
              <a:spcBef>
                <a:spcPts val="500"/>
              </a:spcBef>
              <a:spcAft>
                <a:spcPts val="0"/>
              </a:spcAft>
              <a:buNone/>
            </a:pPr>
            <a:r>
              <a:t/>
            </a:r>
            <a:endParaRPr b="1">
              <a:solidFill>
                <a:srgbClr val="FFFFFF"/>
              </a:solidFill>
              <a:highlight>
                <a:srgbClr val="45818E"/>
              </a:highlight>
              <a:latin typeface="Nunito"/>
              <a:ea typeface="Nunito"/>
              <a:cs typeface="Nunito"/>
              <a:sym typeface="Nunito"/>
            </a:endParaRPr>
          </a:p>
          <a:p>
            <a:pPr indent="-64134" lvl="1" marL="685800" rtl="0" algn="l">
              <a:lnSpc>
                <a:spcPct val="80000"/>
              </a:lnSpc>
              <a:spcBef>
                <a:spcPts val="500"/>
              </a:spcBef>
              <a:spcAft>
                <a:spcPts val="0"/>
              </a:spcAft>
              <a:buClr>
                <a:schemeClr val="dk1"/>
              </a:buClr>
              <a:buSzPts val="2590"/>
              <a:buNone/>
            </a:pPr>
            <a:r>
              <a:t/>
            </a:r>
            <a:endParaRPr sz="2590"/>
          </a:p>
        </p:txBody>
      </p:sp>
      <p:pic>
        <p:nvPicPr>
          <p:cNvPr id="188" name="Google Shape;188;p29"/>
          <p:cNvPicPr preferRelativeResize="0"/>
          <p:nvPr>
            <p:ph idx="2" type="body"/>
          </p:nvPr>
        </p:nvPicPr>
        <p:blipFill rotWithShape="1">
          <a:blip r:embed="rId3">
            <a:alphaModFix/>
          </a:blip>
          <a:srcRect b="0" l="0" r="0" t="0"/>
          <a:stretch/>
        </p:blipFill>
        <p:spPr>
          <a:xfrm>
            <a:off x="9414388" y="1603670"/>
            <a:ext cx="2804100" cy="2002500"/>
          </a:xfrm>
          <a:prstGeom prst="rect">
            <a:avLst/>
          </a:prstGeom>
          <a:noFill/>
          <a:ln>
            <a:noFill/>
          </a:ln>
        </p:spPr>
      </p:pic>
      <p:pic>
        <p:nvPicPr>
          <p:cNvPr id="189" name="Google Shape;189;p29"/>
          <p:cNvPicPr preferRelativeResize="0"/>
          <p:nvPr/>
        </p:nvPicPr>
        <p:blipFill rotWithShape="1">
          <a:blip r:embed="rId4">
            <a:alphaModFix/>
          </a:blip>
          <a:srcRect b="0" l="0" r="0" t="0"/>
          <a:stretch/>
        </p:blipFill>
        <p:spPr>
          <a:xfrm>
            <a:off x="9440936" y="3677493"/>
            <a:ext cx="2751073" cy="270980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p30"/>
          <p:cNvPicPr preferRelativeResize="0"/>
          <p:nvPr/>
        </p:nvPicPr>
        <p:blipFill rotWithShape="1">
          <a:blip r:embed="rId3">
            <a:alphaModFix/>
          </a:blip>
          <a:srcRect b="0" l="0" r="0" t="0"/>
          <a:stretch/>
        </p:blipFill>
        <p:spPr>
          <a:xfrm>
            <a:off x="2834357" y="147918"/>
            <a:ext cx="6523285" cy="1502895"/>
          </a:xfrm>
          <a:prstGeom prst="rect">
            <a:avLst/>
          </a:prstGeom>
          <a:noFill/>
          <a:ln>
            <a:noFill/>
          </a:ln>
        </p:spPr>
      </p:pic>
      <p:sp>
        <p:nvSpPr>
          <p:cNvPr id="195" name="Google Shape;195;p30"/>
          <p:cNvSpPr txBox="1"/>
          <p:nvPr>
            <p:ph idx="1" type="body"/>
          </p:nvPr>
        </p:nvSpPr>
        <p:spPr>
          <a:xfrm>
            <a:off x="320040" y="1502894"/>
            <a:ext cx="11338560" cy="5032375"/>
          </a:xfrm>
          <a:prstGeom prst="rect">
            <a:avLst/>
          </a:prstGeom>
          <a:noFill/>
          <a:ln>
            <a:noFill/>
          </a:ln>
        </p:spPr>
        <p:txBody>
          <a:bodyPr anchorCtr="0" anchor="t" bIns="45700" lIns="91425" spcFirstLastPara="1" rIns="91425" wrap="square" tIns="45700">
            <a:noAutofit/>
          </a:bodyPr>
          <a:lstStyle/>
          <a:p>
            <a:pPr indent="-40639" lvl="0" marL="228600" rtl="0" algn="l">
              <a:lnSpc>
                <a:spcPct val="70000"/>
              </a:lnSpc>
              <a:spcBef>
                <a:spcPts val="0"/>
              </a:spcBef>
              <a:spcAft>
                <a:spcPts val="0"/>
              </a:spcAft>
              <a:buClr>
                <a:schemeClr val="dk1"/>
              </a:buClr>
              <a:buSzPts val="2960"/>
              <a:buNone/>
            </a:pPr>
            <a:r>
              <a:t/>
            </a:r>
            <a:endParaRPr sz="2960">
              <a:latin typeface="Nunito"/>
              <a:ea typeface="Nunito"/>
              <a:cs typeface="Nunito"/>
              <a:sym typeface="Nunito"/>
            </a:endParaRPr>
          </a:p>
          <a:p>
            <a:pPr indent="-228600" lvl="0" marL="228600" rtl="0" algn="l">
              <a:lnSpc>
                <a:spcPct val="70000"/>
              </a:lnSpc>
              <a:spcBef>
                <a:spcPts val="1000"/>
              </a:spcBef>
              <a:spcAft>
                <a:spcPts val="0"/>
              </a:spcAft>
              <a:buClr>
                <a:schemeClr val="dk1"/>
              </a:buClr>
              <a:buSzPts val="2590"/>
              <a:buFont typeface="Nunito"/>
              <a:buChar char="•"/>
            </a:pPr>
            <a:r>
              <a:rPr lang="en-GB" sz="2590">
                <a:latin typeface="Nunito"/>
                <a:ea typeface="Nunito"/>
                <a:cs typeface="Nunito"/>
                <a:sym typeface="Nunito"/>
              </a:rPr>
              <a:t>Minecraft’s Swedish creator, Markus “Notch” Persson started creating the game in May of 2009</a:t>
            </a:r>
            <a:endParaRPr>
              <a:latin typeface="Nunito"/>
              <a:ea typeface="Nunito"/>
              <a:cs typeface="Nunito"/>
              <a:sym typeface="Nunito"/>
            </a:endParaRPr>
          </a:p>
          <a:p>
            <a:pPr indent="-228600" lvl="0" marL="228600" rtl="0" algn="l">
              <a:lnSpc>
                <a:spcPct val="70000"/>
              </a:lnSpc>
              <a:spcBef>
                <a:spcPts val="1000"/>
              </a:spcBef>
              <a:spcAft>
                <a:spcPts val="0"/>
              </a:spcAft>
              <a:buClr>
                <a:srgbClr val="385623"/>
              </a:buClr>
              <a:buSzPts val="2590"/>
              <a:buFont typeface="Nunito"/>
              <a:buChar char="•"/>
            </a:pPr>
            <a:r>
              <a:rPr lang="en-GB" sz="2590">
                <a:solidFill>
                  <a:srgbClr val="385623"/>
                </a:solidFill>
                <a:latin typeface="Nunito"/>
                <a:ea typeface="Nunito"/>
                <a:cs typeface="Nunito"/>
                <a:sym typeface="Nunito"/>
              </a:rPr>
              <a:t>Minecraft’s initial reception wasn’t commercially viable</a:t>
            </a:r>
            <a:r>
              <a:rPr lang="en-GB" sz="2590">
                <a:latin typeface="Nunito"/>
                <a:ea typeface="Nunito"/>
                <a:cs typeface="Nunito"/>
                <a:sym typeface="Nunito"/>
              </a:rPr>
              <a:t>, seen more as a niche product for players with expert knowledge of computers and programming. </a:t>
            </a:r>
            <a:endParaRPr>
              <a:latin typeface="Nunito"/>
              <a:ea typeface="Nunito"/>
              <a:cs typeface="Nunito"/>
              <a:sym typeface="Nunito"/>
            </a:endParaRPr>
          </a:p>
          <a:p>
            <a:pPr indent="-228600" lvl="0" marL="228600" rtl="0" algn="l">
              <a:lnSpc>
                <a:spcPct val="70000"/>
              </a:lnSpc>
              <a:spcBef>
                <a:spcPts val="1000"/>
              </a:spcBef>
              <a:spcAft>
                <a:spcPts val="0"/>
              </a:spcAft>
              <a:buClr>
                <a:schemeClr val="dk1"/>
              </a:buClr>
              <a:buSzPts val="2590"/>
              <a:buFont typeface="Nunito"/>
              <a:buChar char="•"/>
            </a:pPr>
            <a:r>
              <a:rPr lang="en-GB" sz="2590">
                <a:latin typeface="Nunito"/>
                <a:ea typeface="Nunito"/>
                <a:cs typeface="Nunito"/>
                <a:sym typeface="Nunito"/>
              </a:rPr>
              <a:t>Without the commercial backing of a mainstream publisher, and no money spent on advertising revenue, </a:t>
            </a:r>
            <a:r>
              <a:rPr lang="en-GB" sz="2590">
                <a:solidFill>
                  <a:srgbClr val="385623"/>
                </a:solidFill>
                <a:latin typeface="Nunito"/>
                <a:ea typeface="Nunito"/>
                <a:cs typeface="Nunito"/>
                <a:sym typeface="Nunito"/>
              </a:rPr>
              <a:t>the game relied on word of mouth </a:t>
            </a:r>
            <a:r>
              <a:rPr lang="en-GB" sz="2590">
                <a:latin typeface="Nunito"/>
                <a:ea typeface="Nunito"/>
                <a:cs typeface="Nunito"/>
                <a:sym typeface="Nunito"/>
              </a:rPr>
              <a:t>between gamers and featured on </a:t>
            </a:r>
            <a:r>
              <a:rPr lang="en-GB" sz="2590">
                <a:solidFill>
                  <a:srgbClr val="385623"/>
                </a:solidFill>
                <a:latin typeface="Nunito"/>
                <a:ea typeface="Nunito"/>
                <a:cs typeface="Nunito"/>
                <a:sym typeface="Nunito"/>
              </a:rPr>
              <a:t>sites such as the Penny Arcade web comic </a:t>
            </a:r>
            <a:r>
              <a:rPr lang="en-GB" sz="2590">
                <a:latin typeface="Nunito"/>
                <a:ea typeface="Nunito"/>
                <a:cs typeface="Nunito"/>
                <a:sym typeface="Nunito"/>
              </a:rPr>
              <a:t>to generate interest amongst gamers. </a:t>
            </a:r>
            <a:endParaRPr sz="2590">
              <a:latin typeface="Nunito"/>
              <a:ea typeface="Nunito"/>
              <a:cs typeface="Nunito"/>
              <a:sym typeface="Nunito"/>
            </a:endParaRPr>
          </a:p>
          <a:p>
            <a:pPr indent="-228600" lvl="0" marL="228600" rtl="0" algn="l">
              <a:lnSpc>
                <a:spcPct val="70000"/>
              </a:lnSpc>
              <a:spcBef>
                <a:spcPts val="1000"/>
              </a:spcBef>
              <a:spcAft>
                <a:spcPts val="0"/>
              </a:spcAft>
              <a:buClr>
                <a:schemeClr val="dk1"/>
              </a:buClr>
              <a:buSzPts val="2590"/>
              <a:buFont typeface="Nunito"/>
              <a:buChar char="•"/>
            </a:pPr>
            <a:r>
              <a:rPr lang="en-GB" sz="2590">
                <a:latin typeface="Nunito"/>
                <a:ea typeface="Nunito"/>
                <a:cs typeface="Nunito"/>
                <a:sym typeface="Nunito"/>
              </a:rPr>
              <a:t>Consequently, by January 2011, the beta-version of the game had passed over one million purchases in just only a month, and by April 2011 Persson estimated that US$33 million of revenue had been made. </a:t>
            </a:r>
            <a:endParaRPr>
              <a:latin typeface="Nunito"/>
              <a:ea typeface="Nunito"/>
              <a:cs typeface="Nunito"/>
              <a:sym typeface="Nuni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pic>
        <p:nvPicPr>
          <p:cNvPr id="200" name="Google Shape;200;p31"/>
          <p:cNvPicPr preferRelativeResize="0"/>
          <p:nvPr/>
        </p:nvPicPr>
        <p:blipFill rotWithShape="1">
          <a:blip r:embed="rId3">
            <a:alphaModFix/>
          </a:blip>
          <a:srcRect b="0" l="0" r="0" t="0"/>
          <a:stretch/>
        </p:blipFill>
        <p:spPr>
          <a:xfrm>
            <a:off x="2834357" y="161364"/>
            <a:ext cx="6523285" cy="1505843"/>
          </a:xfrm>
          <a:prstGeom prst="rect">
            <a:avLst/>
          </a:prstGeom>
          <a:noFill/>
          <a:ln>
            <a:noFill/>
          </a:ln>
        </p:spPr>
      </p:pic>
      <p:sp>
        <p:nvSpPr>
          <p:cNvPr id="201" name="Google Shape;201;p31"/>
          <p:cNvSpPr txBox="1"/>
          <p:nvPr>
            <p:ph idx="1" type="body"/>
          </p:nvPr>
        </p:nvSpPr>
        <p:spPr>
          <a:xfrm>
            <a:off x="213360" y="1825624"/>
            <a:ext cx="11794864" cy="4655857"/>
          </a:xfrm>
          <a:prstGeom prst="rect">
            <a:avLst/>
          </a:prstGeom>
          <a:noFill/>
          <a:ln>
            <a:noFill/>
          </a:ln>
        </p:spPr>
        <p:txBody>
          <a:bodyPr anchorCtr="0" anchor="t" bIns="45700" lIns="91425" spcFirstLastPara="1" rIns="91425" wrap="square" tIns="45700">
            <a:noAutofit/>
          </a:bodyPr>
          <a:lstStyle/>
          <a:p>
            <a:pPr indent="-25400" lvl="0" marL="228600" rtl="0" algn="l">
              <a:lnSpc>
                <a:spcPct val="80000"/>
              </a:lnSpc>
              <a:spcBef>
                <a:spcPts val="0"/>
              </a:spcBef>
              <a:spcAft>
                <a:spcPts val="0"/>
              </a:spcAft>
              <a:buClr>
                <a:schemeClr val="dk1"/>
              </a:buClr>
              <a:buSzPts val="3200"/>
              <a:buNone/>
            </a:pPr>
            <a:r>
              <a:t/>
            </a:r>
            <a:endParaRPr/>
          </a:p>
          <a:p>
            <a:pPr indent="-228600" lvl="0" marL="228600" rtl="0" algn="l">
              <a:lnSpc>
                <a:spcPct val="80000"/>
              </a:lnSpc>
              <a:spcBef>
                <a:spcPts val="1000"/>
              </a:spcBef>
              <a:spcAft>
                <a:spcPts val="0"/>
              </a:spcAft>
              <a:buClr>
                <a:schemeClr val="dk1"/>
              </a:buClr>
              <a:buSzPts val="3200"/>
              <a:buChar char="•"/>
            </a:pPr>
            <a:r>
              <a:rPr lang="en-GB"/>
              <a:t>In </a:t>
            </a:r>
            <a:r>
              <a:rPr b="1" lang="en-GB">
                <a:solidFill>
                  <a:srgbClr val="385623"/>
                </a:solidFill>
              </a:rPr>
              <a:t>November 2011</a:t>
            </a:r>
            <a:r>
              <a:rPr lang="en-GB"/>
              <a:t>, prior to the game’s official release, Minecraft had over </a:t>
            </a:r>
            <a:r>
              <a:rPr b="1" lang="en-GB">
                <a:solidFill>
                  <a:srgbClr val="385623"/>
                </a:solidFill>
              </a:rPr>
              <a:t>16 million registered users and 4 million purchases</a:t>
            </a:r>
            <a:r>
              <a:rPr lang="en-GB"/>
              <a:t>. </a:t>
            </a:r>
            <a:endParaRPr/>
          </a:p>
          <a:p>
            <a:pPr indent="-228600" lvl="0" marL="228600" rtl="0" algn="l">
              <a:lnSpc>
                <a:spcPct val="80000"/>
              </a:lnSpc>
              <a:spcBef>
                <a:spcPts val="1000"/>
              </a:spcBef>
              <a:spcAft>
                <a:spcPts val="0"/>
              </a:spcAft>
              <a:buClr>
                <a:schemeClr val="dk1"/>
              </a:buClr>
              <a:buSzPts val="3200"/>
              <a:buChar char="•"/>
            </a:pPr>
            <a:r>
              <a:rPr lang="en-GB"/>
              <a:t>Due to its popularity, </a:t>
            </a:r>
            <a:r>
              <a:rPr b="1" lang="en-GB">
                <a:solidFill>
                  <a:srgbClr val="385623"/>
                </a:solidFill>
              </a:rPr>
              <a:t>Minecraft was released across multiple platforms </a:t>
            </a:r>
            <a:r>
              <a:rPr lang="en-GB"/>
              <a:t>becoming a commercially viable franchise with increased interactivity. In particular, </a:t>
            </a:r>
            <a:r>
              <a:rPr b="1" lang="en-GB">
                <a:solidFill>
                  <a:srgbClr val="385623"/>
                </a:solidFill>
              </a:rPr>
              <a:t>Minecraft: Pocket Edition was released on Sony Xperia Play, available on Sony Xperia smartphones</a:t>
            </a:r>
            <a:r>
              <a:rPr lang="en-GB"/>
              <a:t>. Minecraft also become available on </a:t>
            </a:r>
            <a:r>
              <a:rPr b="1" lang="en-GB">
                <a:solidFill>
                  <a:srgbClr val="385623"/>
                </a:solidFill>
              </a:rPr>
              <a:t>Android and iOS devices </a:t>
            </a:r>
            <a:r>
              <a:rPr lang="en-GB"/>
              <a:t>shortly after.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pic>
        <p:nvPicPr>
          <p:cNvPr id="206" name="Google Shape;206;p32"/>
          <p:cNvPicPr preferRelativeResize="0"/>
          <p:nvPr/>
        </p:nvPicPr>
        <p:blipFill rotWithShape="1">
          <a:blip r:embed="rId3">
            <a:alphaModFix/>
          </a:blip>
          <a:srcRect b="0" l="0" r="0" t="0"/>
          <a:stretch/>
        </p:blipFill>
        <p:spPr>
          <a:xfrm>
            <a:off x="8429898" y="3746182"/>
            <a:ext cx="3459480" cy="1945958"/>
          </a:xfrm>
          <a:prstGeom prst="rect">
            <a:avLst/>
          </a:prstGeom>
          <a:noFill/>
          <a:ln>
            <a:noFill/>
          </a:ln>
        </p:spPr>
      </p:pic>
      <p:sp>
        <p:nvSpPr>
          <p:cNvPr id="207" name="Google Shape;207;p32"/>
          <p:cNvSpPr txBox="1"/>
          <p:nvPr>
            <p:ph type="title"/>
          </p:nvPr>
        </p:nvSpPr>
        <p:spPr>
          <a:xfrm>
            <a:off x="0" y="365125"/>
            <a:ext cx="12192000" cy="1325563"/>
          </a:xfrm>
          <a:prstGeom prst="rect">
            <a:avLst/>
          </a:prstGeom>
          <a:solidFill>
            <a:srgbClr val="A5A5A5">
              <a:alpha val="54901"/>
            </a:srgbClr>
          </a:solid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5400"/>
              <a:buFont typeface="Ultra"/>
              <a:buNone/>
            </a:pPr>
            <a:br>
              <a:rPr lang="en-GB" sz="5400"/>
            </a:br>
            <a:r>
              <a:rPr lang="en-GB" sz="5400"/>
              <a:t>                                                      </a:t>
            </a:r>
            <a:r>
              <a:rPr b="1" lang="en-GB" sz="5400"/>
              <a:t> </a:t>
            </a:r>
            <a:endParaRPr sz="5400"/>
          </a:p>
        </p:txBody>
      </p:sp>
      <p:sp>
        <p:nvSpPr>
          <p:cNvPr id="208" name="Google Shape;208;p32"/>
          <p:cNvSpPr txBox="1"/>
          <p:nvPr>
            <p:ph idx="1" type="body"/>
          </p:nvPr>
        </p:nvSpPr>
        <p:spPr>
          <a:xfrm>
            <a:off x="121920" y="1825625"/>
            <a:ext cx="5897880" cy="4351338"/>
          </a:xfrm>
          <a:prstGeom prst="rect">
            <a:avLst/>
          </a:prstGeom>
          <a:noFill/>
          <a:ln>
            <a:noFill/>
          </a:ln>
        </p:spPr>
        <p:txBody>
          <a:bodyPr anchorCtr="0" anchor="t" bIns="45700" lIns="91425" spcFirstLastPara="1" rIns="91425" wrap="square" tIns="45700">
            <a:noAutofit/>
          </a:bodyPr>
          <a:lstStyle/>
          <a:p>
            <a:pPr indent="-86360" lvl="0" marL="228600" rtl="0" algn="l">
              <a:lnSpc>
                <a:spcPct val="70000"/>
              </a:lnSpc>
              <a:spcBef>
                <a:spcPts val="0"/>
              </a:spcBef>
              <a:spcAft>
                <a:spcPts val="0"/>
              </a:spcAft>
              <a:buClr>
                <a:schemeClr val="dk1"/>
              </a:buClr>
              <a:buSzPts val="2240"/>
              <a:buNone/>
            </a:pPr>
            <a:r>
              <a:t/>
            </a:r>
            <a:endParaRPr sz="2240"/>
          </a:p>
          <a:p>
            <a:pPr indent="0" lvl="0" marL="0" rtl="0" algn="l">
              <a:lnSpc>
                <a:spcPct val="70000"/>
              </a:lnSpc>
              <a:spcBef>
                <a:spcPts val="1000"/>
              </a:spcBef>
              <a:spcAft>
                <a:spcPts val="0"/>
              </a:spcAft>
              <a:buClr>
                <a:schemeClr val="dk1"/>
              </a:buClr>
              <a:buSzPts val="2520"/>
              <a:buNone/>
            </a:pPr>
            <a:r>
              <a:rPr lang="en-GB" sz="2520">
                <a:latin typeface="Nunito"/>
                <a:ea typeface="Nunito"/>
                <a:cs typeface="Nunito"/>
                <a:sym typeface="Nunito"/>
              </a:rPr>
              <a:t>By 2012, Minecraft was available for </a:t>
            </a:r>
            <a:r>
              <a:rPr lang="en-GB" sz="2520">
                <a:solidFill>
                  <a:srgbClr val="385623"/>
                </a:solidFill>
                <a:latin typeface="Nunito"/>
                <a:ea typeface="Nunito"/>
                <a:cs typeface="Nunito"/>
                <a:sym typeface="Nunito"/>
              </a:rPr>
              <a:t>Xbox 360 </a:t>
            </a:r>
            <a:r>
              <a:rPr lang="en-GB" sz="2520">
                <a:latin typeface="Nunito"/>
                <a:ea typeface="Nunito"/>
                <a:cs typeface="Nunito"/>
                <a:sym typeface="Nunito"/>
              </a:rPr>
              <a:t>and </a:t>
            </a:r>
            <a:r>
              <a:rPr lang="en-GB" sz="2520">
                <a:solidFill>
                  <a:srgbClr val="385623"/>
                </a:solidFill>
                <a:latin typeface="Nunito"/>
                <a:ea typeface="Nunito"/>
                <a:cs typeface="Nunito"/>
                <a:sym typeface="Nunito"/>
              </a:rPr>
              <a:t>Xbox Live</a:t>
            </a:r>
            <a:r>
              <a:rPr lang="en-GB" sz="2520">
                <a:latin typeface="Nunito"/>
                <a:ea typeface="Nunito"/>
                <a:cs typeface="Nunito"/>
                <a:sym typeface="Nunito"/>
              </a:rPr>
              <a:t>. </a:t>
            </a:r>
            <a:endParaRPr sz="2520">
              <a:latin typeface="Nunito"/>
              <a:ea typeface="Nunito"/>
              <a:cs typeface="Nunito"/>
              <a:sym typeface="Nunito"/>
            </a:endParaRPr>
          </a:p>
          <a:p>
            <a:pPr indent="0" lvl="0" marL="0" rtl="0" algn="l">
              <a:lnSpc>
                <a:spcPct val="70000"/>
              </a:lnSpc>
              <a:spcBef>
                <a:spcPts val="1000"/>
              </a:spcBef>
              <a:spcAft>
                <a:spcPts val="0"/>
              </a:spcAft>
              <a:buClr>
                <a:schemeClr val="dk1"/>
              </a:buClr>
              <a:buSzPts val="2520"/>
              <a:buNone/>
            </a:pPr>
            <a:r>
              <a:rPr lang="en-GB" sz="2520">
                <a:latin typeface="Nunito"/>
                <a:ea typeface="Nunito"/>
                <a:cs typeface="Nunito"/>
                <a:sym typeface="Nunito"/>
              </a:rPr>
              <a:t>In 2013, Minecraft: Pi Edition, meant for educational purposes for novice programmers and players, was also released. </a:t>
            </a:r>
            <a:endParaRPr sz="2520">
              <a:latin typeface="Nunito"/>
              <a:ea typeface="Nunito"/>
              <a:cs typeface="Nunito"/>
              <a:sym typeface="Nunito"/>
            </a:endParaRPr>
          </a:p>
          <a:p>
            <a:pPr indent="0" lvl="0" marL="0" rtl="0" algn="l">
              <a:lnSpc>
                <a:spcPct val="70000"/>
              </a:lnSpc>
              <a:spcBef>
                <a:spcPts val="1000"/>
              </a:spcBef>
              <a:spcAft>
                <a:spcPts val="0"/>
              </a:spcAft>
              <a:buClr>
                <a:schemeClr val="dk1"/>
              </a:buClr>
              <a:buSzPts val="2520"/>
              <a:buNone/>
            </a:pPr>
            <a:r>
              <a:rPr lang="en-GB" sz="2520">
                <a:latin typeface="Nunito"/>
                <a:ea typeface="Nunito"/>
                <a:cs typeface="Nunito"/>
                <a:sym typeface="Nunito"/>
              </a:rPr>
              <a:t>In 2014, </a:t>
            </a:r>
            <a:r>
              <a:rPr lang="en-GB" sz="2520">
                <a:solidFill>
                  <a:srgbClr val="385623"/>
                </a:solidFill>
                <a:latin typeface="Nunito"/>
                <a:ea typeface="Nunito"/>
                <a:cs typeface="Nunito"/>
                <a:sym typeface="Nunito"/>
              </a:rPr>
              <a:t>Microsoft</a:t>
            </a:r>
            <a:r>
              <a:rPr lang="en-GB" sz="2520">
                <a:latin typeface="Nunito"/>
                <a:ea typeface="Nunito"/>
                <a:cs typeface="Nunito"/>
                <a:sym typeface="Nunito"/>
              </a:rPr>
              <a:t> acquired Minecraft intellectual property for </a:t>
            </a:r>
            <a:r>
              <a:rPr lang="en-GB" sz="2520">
                <a:solidFill>
                  <a:srgbClr val="385623"/>
                </a:solidFill>
                <a:latin typeface="Nunito"/>
                <a:ea typeface="Nunito"/>
                <a:cs typeface="Nunito"/>
                <a:sym typeface="Nunito"/>
              </a:rPr>
              <a:t>$2.5 billion</a:t>
            </a:r>
            <a:r>
              <a:rPr lang="en-GB" sz="2520">
                <a:latin typeface="Nunito"/>
                <a:ea typeface="Nunito"/>
                <a:cs typeface="Nunito"/>
                <a:sym typeface="Nunito"/>
              </a:rPr>
              <a:t>.</a:t>
            </a:r>
            <a:endParaRPr>
              <a:latin typeface="Nunito"/>
              <a:ea typeface="Nunito"/>
              <a:cs typeface="Nunito"/>
              <a:sym typeface="Nunito"/>
            </a:endParaRPr>
          </a:p>
          <a:p>
            <a:pPr indent="0" lvl="0" marL="0" rtl="0" algn="l">
              <a:lnSpc>
                <a:spcPct val="70000"/>
              </a:lnSpc>
              <a:spcBef>
                <a:spcPts val="1000"/>
              </a:spcBef>
              <a:spcAft>
                <a:spcPts val="0"/>
              </a:spcAft>
              <a:buClr>
                <a:schemeClr val="dk1"/>
              </a:buClr>
              <a:buSzPts val="2520"/>
              <a:buNone/>
            </a:pPr>
            <a:r>
              <a:rPr lang="en-GB" sz="2520">
                <a:latin typeface="Nunito"/>
                <a:ea typeface="Nunito"/>
                <a:cs typeface="Nunito"/>
                <a:sym typeface="Nunito"/>
              </a:rPr>
              <a:t> In </a:t>
            </a:r>
            <a:r>
              <a:rPr lang="en-GB" sz="2520">
                <a:solidFill>
                  <a:srgbClr val="385623"/>
                </a:solidFill>
                <a:latin typeface="Nunito"/>
                <a:ea typeface="Nunito"/>
                <a:cs typeface="Nunito"/>
                <a:sym typeface="Nunito"/>
              </a:rPr>
              <a:t>2015</a:t>
            </a:r>
            <a:r>
              <a:rPr lang="en-GB" sz="2520">
                <a:latin typeface="Nunito"/>
                <a:ea typeface="Nunito"/>
                <a:cs typeface="Nunito"/>
                <a:sym typeface="Nunito"/>
              </a:rPr>
              <a:t>, it reached </a:t>
            </a:r>
            <a:r>
              <a:rPr lang="en-GB" sz="2520">
                <a:solidFill>
                  <a:srgbClr val="385623"/>
                </a:solidFill>
                <a:latin typeface="Nunito"/>
                <a:ea typeface="Nunito"/>
                <a:cs typeface="Nunito"/>
                <a:sym typeface="Nunito"/>
              </a:rPr>
              <a:t>30 million copies sold</a:t>
            </a:r>
            <a:r>
              <a:rPr lang="en-GB" sz="2520">
                <a:latin typeface="Nunito"/>
                <a:ea typeface="Nunito"/>
                <a:cs typeface="Nunito"/>
                <a:sym typeface="Nunito"/>
              </a:rPr>
              <a:t>. To date, over </a:t>
            </a:r>
            <a:r>
              <a:rPr lang="en-GB" sz="2520">
                <a:solidFill>
                  <a:srgbClr val="385623"/>
                </a:solidFill>
                <a:latin typeface="Nunito"/>
                <a:ea typeface="Nunito"/>
                <a:cs typeface="Nunito"/>
                <a:sym typeface="Nunito"/>
              </a:rPr>
              <a:t>121 million</a:t>
            </a:r>
            <a:r>
              <a:rPr lang="en-GB" sz="2520">
                <a:latin typeface="Nunito"/>
                <a:ea typeface="Nunito"/>
                <a:cs typeface="Nunito"/>
                <a:sym typeface="Nunito"/>
              </a:rPr>
              <a:t> official copies of the game have been sold across a variety of formats and platforms.</a:t>
            </a:r>
            <a:endParaRPr>
              <a:latin typeface="Nunito"/>
              <a:ea typeface="Nunito"/>
              <a:cs typeface="Nunito"/>
              <a:sym typeface="Nunito"/>
            </a:endParaRPr>
          </a:p>
        </p:txBody>
      </p:sp>
      <p:pic>
        <p:nvPicPr>
          <p:cNvPr id="209" name="Google Shape;209;p32"/>
          <p:cNvPicPr preferRelativeResize="0"/>
          <p:nvPr>
            <p:ph idx="2" type="body"/>
          </p:nvPr>
        </p:nvPicPr>
        <p:blipFill rotWithShape="1">
          <a:blip r:embed="rId4">
            <a:alphaModFix/>
          </a:blip>
          <a:srcRect b="0" l="0" r="0" t="0"/>
          <a:stretch/>
        </p:blipFill>
        <p:spPr>
          <a:xfrm>
            <a:off x="7338183" y="1433988"/>
            <a:ext cx="1879771" cy="2427923"/>
          </a:xfrm>
          <a:prstGeom prst="rect">
            <a:avLst/>
          </a:prstGeom>
          <a:noFill/>
          <a:ln>
            <a:noFill/>
          </a:ln>
        </p:spPr>
      </p:pic>
      <p:sp>
        <p:nvSpPr>
          <p:cNvPr id="210" name="Google Shape;210;p32"/>
          <p:cNvSpPr/>
          <p:nvPr/>
        </p:nvSpPr>
        <p:spPr>
          <a:xfrm>
            <a:off x="2677887" y="365125"/>
            <a:ext cx="5995851" cy="110799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7100">
                <a:solidFill>
                  <a:srgbClr val="00FFFF"/>
                </a:solidFill>
                <a:latin typeface="Unica One"/>
                <a:ea typeface="Unica One"/>
                <a:cs typeface="Unica One"/>
                <a:sym typeface="Unica One"/>
              </a:rPr>
              <a:t>Formats</a:t>
            </a:r>
            <a:endParaRPr sz="7100">
              <a:solidFill>
                <a:srgbClr val="00FFFF"/>
              </a:solidFill>
              <a:latin typeface="Unica One"/>
              <a:ea typeface="Unica One"/>
              <a:cs typeface="Unica One"/>
              <a:sym typeface="Unica One"/>
            </a:endParaRPr>
          </a:p>
        </p:txBody>
      </p:sp>
      <p:pic>
        <p:nvPicPr>
          <p:cNvPr id="211" name="Google Shape;211;p32"/>
          <p:cNvPicPr preferRelativeResize="0"/>
          <p:nvPr/>
        </p:nvPicPr>
        <p:blipFill rotWithShape="1">
          <a:blip r:embed="rId5">
            <a:alphaModFix/>
          </a:blip>
          <a:srcRect b="0" l="0" r="0" t="0"/>
          <a:stretch/>
        </p:blipFill>
        <p:spPr>
          <a:xfrm>
            <a:off x="9245520" y="1168321"/>
            <a:ext cx="2367359" cy="2367359"/>
          </a:xfrm>
          <a:prstGeom prst="rect">
            <a:avLst/>
          </a:prstGeom>
          <a:noFill/>
          <a:ln>
            <a:noFill/>
          </a:ln>
        </p:spPr>
      </p:pic>
      <p:pic>
        <p:nvPicPr>
          <p:cNvPr id="212" name="Google Shape;212;p32"/>
          <p:cNvPicPr preferRelativeResize="0"/>
          <p:nvPr/>
        </p:nvPicPr>
        <p:blipFill rotWithShape="1">
          <a:blip r:embed="rId6">
            <a:alphaModFix/>
          </a:blip>
          <a:srcRect b="0" l="0" r="0" t="0"/>
          <a:stretch/>
        </p:blipFill>
        <p:spPr>
          <a:xfrm>
            <a:off x="5979409" y="4719160"/>
            <a:ext cx="2821483" cy="201691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3"/>
          <p:cNvSpPr txBox="1"/>
          <p:nvPr>
            <p:ph type="title"/>
          </p:nvPr>
        </p:nvSpPr>
        <p:spPr>
          <a:xfrm>
            <a:off x="838200" y="352697"/>
            <a:ext cx="10515600" cy="940525"/>
          </a:xfrm>
          <a:prstGeom prst="rect">
            <a:avLst/>
          </a:prstGeom>
          <a:solidFill>
            <a:srgbClr val="A5A5A5">
              <a:alpha val="54901"/>
            </a:srgbClr>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385623"/>
              </a:buClr>
              <a:buSzPts val="6030"/>
              <a:buFont typeface="Ultra"/>
              <a:buNone/>
            </a:pPr>
            <a:r>
              <a:rPr b="1" lang="en-GB" sz="6030">
                <a:solidFill>
                  <a:srgbClr val="00FF00"/>
                </a:solidFill>
                <a:latin typeface="Unica One"/>
                <a:ea typeface="Unica One"/>
                <a:cs typeface="Unica One"/>
                <a:sym typeface="Unica One"/>
              </a:rPr>
              <a:t>Distribution</a:t>
            </a:r>
            <a:endParaRPr sz="4770">
              <a:solidFill>
                <a:srgbClr val="00FF00"/>
              </a:solidFill>
              <a:latin typeface="Unica One"/>
              <a:ea typeface="Unica One"/>
              <a:cs typeface="Unica One"/>
              <a:sym typeface="Unica One"/>
            </a:endParaRPr>
          </a:p>
        </p:txBody>
      </p:sp>
      <p:sp>
        <p:nvSpPr>
          <p:cNvPr id="218" name="Google Shape;218;p33"/>
          <p:cNvSpPr txBox="1"/>
          <p:nvPr>
            <p:ph idx="1" type="body"/>
          </p:nvPr>
        </p:nvSpPr>
        <p:spPr>
          <a:xfrm>
            <a:off x="0" y="1825625"/>
            <a:ext cx="12192000" cy="4351338"/>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dk1"/>
              </a:buClr>
              <a:buSzPts val="3200"/>
              <a:buNone/>
            </a:pPr>
            <a:r>
              <a:rPr lang="en-GB" sz="3200">
                <a:latin typeface="Nunito"/>
                <a:ea typeface="Nunito"/>
                <a:cs typeface="Nunito"/>
                <a:sym typeface="Nunito"/>
              </a:rPr>
              <a:t>Versions of the game can be purchased over the internet using such outlets  as the </a:t>
            </a:r>
            <a:r>
              <a:rPr lang="en-GB" sz="3200">
                <a:solidFill>
                  <a:srgbClr val="385623"/>
                </a:solidFill>
                <a:latin typeface="Nunito"/>
                <a:ea typeface="Nunito"/>
                <a:cs typeface="Nunito"/>
                <a:sym typeface="Nunito"/>
              </a:rPr>
              <a:t>Playstation Network </a:t>
            </a:r>
            <a:r>
              <a:rPr lang="en-GB" sz="3200">
                <a:latin typeface="Nunito"/>
                <a:ea typeface="Nunito"/>
                <a:cs typeface="Nunito"/>
                <a:sym typeface="Nunito"/>
              </a:rPr>
              <a:t>or </a:t>
            </a:r>
            <a:r>
              <a:rPr lang="en-GB" sz="3200">
                <a:solidFill>
                  <a:srgbClr val="385623"/>
                </a:solidFill>
                <a:latin typeface="Nunito"/>
                <a:ea typeface="Nunito"/>
                <a:cs typeface="Nunito"/>
                <a:sym typeface="Nunito"/>
              </a:rPr>
              <a:t>Xbox Live Arcade</a:t>
            </a:r>
            <a:r>
              <a:rPr lang="en-GB" sz="3200">
                <a:latin typeface="Nunito"/>
                <a:ea typeface="Nunito"/>
                <a:cs typeface="Nunito"/>
                <a:sym typeface="Nunito"/>
              </a:rPr>
              <a:t>. </a:t>
            </a:r>
            <a:endParaRPr sz="3200">
              <a:latin typeface="Nunito"/>
              <a:ea typeface="Nunito"/>
              <a:cs typeface="Nunito"/>
              <a:sym typeface="Nunito"/>
            </a:endParaRPr>
          </a:p>
          <a:p>
            <a:pPr indent="0" lvl="0" marL="0" rtl="0" algn="l">
              <a:lnSpc>
                <a:spcPct val="80000"/>
              </a:lnSpc>
              <a:spcBef>
                <a:spcPts val="1000"/>
              </a:spcBef>
              <a:spcAft>
                <a:spcPts val="0"/>
              </a:spcAft>
              <a:buClr>
                <a:srgbClr val="385623"/>
              </a:buClr>
              <a:buSzPts val="3200"/>
              <a:buNone/>
            </a:pPr>
            <a:r>
              <a:rPr lang="en-GB" sz="3200">
                <a:solidFill>
                  <a:srgbClr val="385623"/>
                </a:solidFill>
                <a:latin typeface="Nunito"/>
                <a:ea typeface="Nunito"/>
                <a:cs typeface="Nunito"/>
                <a:sym typeface="Nunito"/>
              </a:rPr>
              <a:t>Recent additions include the Nintendo platform which was excluded from the initial Minecraft releases</a:t>
            </a:r>
            <a:r>
              <a:rPr lang="en-GB" sz="3200">
                <a:latin typeface="Nunito"/>
                <a:ea typeface="Nunito"/>
                <a:cs typeface="Nunito"/>
                <a:sym typeface="Nunito"/>
              </a:rPr>
              <a:t>; available to download from December 2015 with physical copies from June 2016 and </a:t>
            </a:r>
            <a:r>
              <a:rPr lang="en-GB" sz="3200">
                <a:solidFill>
                  <a:srgbClr val="385623"/>
                </a:solidFill>
                <a:latin typeface="Nunito"/>
                <a:ea typeface="Nunito"/>
                <a:cs typeface="Nunito"/>
                <a:sym typeface="Nunito"/>
              </a:rPr>
              <a:t>most recently for Nintendo Switch </a:t>
            </a:r>
            <a:r>
              <a:rPr lang="en-GB" sz="3200">
                <a:latin typeface="Nunito"/>
                <a:ea typeface="Nunito"/>
                <a:cs typeface="Nunito"/>
                <a:sym typeface="Nunito"/>
              </a:rPr>
              <a:t>(May 2017) and </a:t>
            </a:r>
            <a:r>
              <a:rPr lang="en-GB" sz="3200">
                <a:solidFill>
                  <a:srgbClr val="385623"/>
                </a:solidFill>
                <a:latin typeface="Nunito"/>
                <a:ea typeface="Nunito"/>
                <a:cs typeface="Nunito"/>
                <a:sym typeface="Nunito"/>
              </a:rPr>
              <a:t>Nintendo 3DS </a:t>
            </a:r>
            <a:r>
              <a:rPr lang="en-GB" sz="3200">
                <a:latin typeface="Nunito"/>
                <a:ea typeface="Nunito"/>
                <a:cs typeface="Nunito"/>
                <a:sym typeface="Nunito"/>
              </a:rPr>
              <a:t>(download only from September 2017). </a:t>
            </a:r>
            <a:endParaRPr sz="3200">
              <a:latin typeface="Nunito"/>
              <a:ea typeface="Nunito"/>
              <a:cs typeface="Nunito"/>
              <a:sym typeface="Nunito"/>
            </a:endParaRPr>
          </a:p>
          <a:p>
            <a:pPr indent="0" lvl="0" marL="0" rtl="0" algn="l">
              <a:lnSpc>
                <a:spcPct val="80000"/>
              </a:lnSpc>
              <a:spcBef>
                <a:spcPts val="1000"/>
              </a:spcBef>
              <a:spcAft>
                <a:spcPts val="0"/>
              </a:spcAft>
              <a:buClr>
                <a:srgbClr val="385623"/>
              </a:buClr>
              <a:buSzPts val="3200"/>
              <a:buNone/>
            </a:pPr>
            <a:r>
              <a:rPr lang="en-GB" sz="3200">
                <a:solidFill>
                  <a:srgbClr val="385623"/>
                </a:solidFill>
                <a:latin typeface="Nunito"/>
                <a:ea typeface="Nunito"/>
                <a:cs typeface="Nunito"/>
                <a:sym typeface="Nunito"/>
              </a:rPr>
              <a:t>The Minecraft: Story Mode - A Telltale Games </a:t>
            </a:r>
            <a:r>
              <a:rPr lang="en-GB" sz="3200">
                <a:latin typeface="Nunito"/>
                <a:ea typeface="Nunito"/>
                <a:cs typeface="Nunito"/>
                <a:sym typeface="Nunito"/>
              </a:rPr>
              <a:t>series is also available via Steam.</a:t>
            </a:r>
            <a:endParaRPr>
              <a:latin typeface="Nunito"/>
              <a:ea typeface="Nunito"/>
              <a:cs typeface="Nunito"/>
              <a:sym typeface="Nuni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4"/>
          <p:cNvSpPr txBox="1"/>
          <p:nvPr>
            <p:ph type="title"/>
          </p:nvPr>
        </p:nvSpPr>
        <p:spPr>
          <a:xfrm>
            <a:off x="838200" y="209006"/>
            <a:ext cx="10515600" cy="1092669"/>
          </a:xfrm>
          <a:prstGeom prst="rect">
            <a:avLst/>
          </a:prstGeom>
          <a:solidFill>
            <a:srgbClr val="A5A5A5">
              <a:alpha val="54901"/>
            </a:srgbClr>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385623"/>
              </a:buClr>
              <a:buSzPts val="5400"/>
              <a:buFont typeface="Ultra"/>
              <a:buNone/>
            </a:pPr>
            <a:r>
              <a:rPr b="1" lang="en-GB" sz="5400">
                <a:solidFill>
                  <a:srgbClr val="00FFFF"/>
                </a:solidFill>
                <a:latin typeface="Unica One"/>
                <a:ea typeface="Unica One"/>
                <a:cs typeface="Unica One"/>
                <a:sym typeface="Unica One"/>
              </a:rPr>
              <a:t>Critical reception and genre</a:t>
            </a:r>
            <a:endParaRPr sz="3200">
              <a:solidFill>
                <a:srgbClr val="00FFFF"/>
              </a:solidFill>
              <a:latin typeface="Unica One"/>
              <a:ea typeface="Unica One"/>
              <a:cs typeface="Unica One"/>
              <a:sym typeface="Unica One"/>
            </a:endParaRPr>
          </a:p>
        </p:txBody>
      </p:sp>
      <p:sp>
        <p:nvSpPr>
          <p:cNvPr id="224" name="Google Shape;224;p34"/>
          <p:cNvSpPr txBox="1"/>
          <p:nvPr>
            <p:ph idx="1" type="body"/>
          </p:nvPr>
        </p:nvSpPr>
        <p:spPr>
          <a:xfrm>
            <a:off x="0" y="1825625"/>
            <a:ext cx="12192000" cy="4351338"/>
          </a:xfrm>
          <a:prstGeom prst="rect">
            <a:avLst/>
          </a:prstGeom>
          <a:noFill/>
          <a:ln>
            <a:noFill/>
          </a:ln>
        </p:spPr>
        <p:txBody>
          <a:bodyPr anchorCtr="0" anchor="t" bIns="45700" lIns="91425" spcFirstLastPara="1" rIns="91425" wrap="square" tIns="45700">
            <a:noAutofit/>
          </a:bodyPr>
          <a:lstStyle/>
          <a:p>
            <a:pPr indent="0" lvl="0" marL="0" rtl="0" algn="l">
              <a:lnSpc>
                <a:spcPct val="70000"/>
              </a:lnSpc>
              <a:spcBef>
                <a:spcPts val="0"/>
              </a:spcBef>
              <a:spcAft>
                <a:spcPts val="0"/>
              </a:spcAft>
              <a:buClr>
                <a:srgbClr val="385623"/>
              </a:buClr>
              <a:buSzPts val="2960"/>
              <a:buNone/>
            </a:pPr>
            <a:r>
              <a:rPr lang="en-GB" sz="2960">
                <a:solidFill>
                  <a:srgbClr val="385623"/>
                </a:solidFill>
                <a:latin typeface="Nunito"/>
                <a:ea typeface="Nunito"/>
                <a:cs typeface="Nunito"/>
                <a:sym typeface="Nunito"/>
              </a:rPr>
              <a:t>Critical Reception: </a:t>
            </a:r>
            <a:r>
              <a:rPr lang="en-GB" sz="2960">
                <a:latin typeface="Nunito"/>
                <a:ea typeface="Nunito"/>
                <a:cs typeface="Nunito"/>
                <a:sym typeface="Nunito"/>
              </a:rPr>
              <a:t>On its release, the game won </a:t>
            </a:r>
            <a:r>
              <a:rPr lang="en-GB" sz="2960">
                <a:solidFill>
                  <a:srgbClr val="385623"/>
                </a:solidFill>
                <a:latin typeface="Nunito"/>
                <a:ea typeface="Nunito"/>
                <a:cs typeface="Nunito"/>
                <a:sym typeface="Nunito"/>
              </a:rPr>
              <a:t>five awards </a:t>
            </a:r>
            <a:r>
              <a:rPr lang="en-GB" sz="2960">
                <a:latin typeface="Nunito"/>
                <a:ea typeface="Nunito"/>
                <a:cs typeface="Nunito"/>
                <a:sym typeface="Nunito"/>
              </a:rPr>
              <a:t>at three conferences, including an </a:t>
            </a:r>
            <a:r>
              <a:rPr lang="en-GB" sz="2960">
                <a:solidFill>
                  <a:srgbClr val="385623"/>
                </a:solidFill>
                <a:latin typeface="Nunito"/>
                <a:ea typeface="Nunito"/>
                <a:cs typeface="Nunito"/>
                <a:sym typeface="Nunito"/>
              </a:rPr>
              <a:t>Innovation Award, Best Debut Game, Best Downloadable Game, Audience Award </a:t>
            </a:r>
            <a:r>
              <a:rPr lang="en-GB" sz="2960">
                <a:latin typeface="Nunito"/>
                <a:ea typeface="Nunito"/>
                <a:cs typeface="Nunito"/>
                <a:sym typeface="Nunito"/>
              </a:rPr>
              <a:t>and</a:t>
            </a:r>
            <a:r>
              <a:rPr lang="en-GB" sz="2960">
                <a:solidFill>
                  <a:srgbClr val="385623"/>
                </a:solidFill>
                <a:latin typeface="Nunito"/>
                <a:ea typeface="Nunito"/>
                <a:cs typeface="Nunito"/>
                <a:sym typeface="Nunito"/>
              </a:rPr>
              <a:t> Seumas McNally Grand Prize</a:t>
            </a:r>
            <a:r>
              <a:rPr lang="en-GB" sz="2960">
                <a:latin typeface="Nunito"/>
                <a:ea typeface="Nunito"/>
                <a:cs typeface="Nunito"/>
                <a:sym typeface="Nunito"/>
              </a:rPr>
              <a:t>.</a:t>
            </a:r>
            <a:endParaRPr>
              <a:latin typeface="Nunito"/>
              <a:ea typeface="Nunito"/>
              <a:cs typeface="Nunito"/>
              <a:sym typeface="Nunito"/>
            </a:endParaRPr>
          </a:p>
          <a:p>
            <a:pPr indent="0" lvl="0" marL="0" rtl="0" algn="l">
              <a:lnSpc>
                <a:spcPct val="70000"/>
              </a:lnSpc>
              <a:spcBef>
                <a:spcPts val="1000"/>
              </a:spcBef>
              <a:spcAft>
                <a:spcPts val="0"/>
              </a:spcAft>
              <a:buClr>
                <a:schemeClr val="dk1"/>
              </a:buClr>
              <a:buSzPts val="2960"/>
              <a:buNone/>
            </a:pPr>
            <a:r>
              <a:t/>
            </a:r>
            <a:endParaRPr sz="2960">
              <a:latin typeface="Nunito"/>
              <a:ea typeface="Nunito"/>
              <a:cs typeface="Nunito"/>
              <a:sym typeface="Nunito"/>
            </a:endParaRPr>
          </a:p>
          <a:p>
            <a:pPr indent="0" lvl="0" marL="0" rtl="0" algn="l">
              <a:lnSpc>
                <a:spcPct val="70000"/>
              </a:lnSpc>
              <a:spcBef>
                <a:spcPts val="1000"/>
              </a:spcBef>
              <a:spcAft>
                <a:spcPts val="0"/>
              </a:spcAft>
              <a:buClr>
                <a:srgbClr val="385623"/>
              </a:buClr>
              <a:buSzPts val="2960"/>
              <a:buNone/>
            </a:pPr>
            <a:r>
              <a:rPr lang="en-GB" sz="2960">
                <a:solidFill>
                  <a:srgbClr val="385623"/>
                </a:solidFill>
                <a:latin typeface="Nunito"/>
                <a:ea typeface="Nunito"/>
                <a:cs typeface="Nunito"/>
                <a:sym typeface="Nunito"/>
              </a:rPr>
              <a:t>Genre - Sandbox game: </a:t>
            </a:r>
            <a:endParaRPr sz="2960">
              <a:latin typeface="Nunito"/>
              <a:ea typeface="Nunito"/>
              <a:cs typeface="Nunito"/>
              <a:sym typeface="Nunito"/>
            </a:endParaRPr>
          </a:p>
          <a:p>
            <a:pPr indent="0" lvl="0" marL="0" rtl="0" algn="l">
              <a:lnSpc>
                <a:spcPct val="70000"/>
              </a:lnSpc>
              <a:spcBef>
                <a:spcPts val="1000"/>
              </a:spcBef>
              <a:spcAft>
                <a:spcPts val="0"/>
              </a:spcAft>
              <a:buClr>
                <a:schemeClr val="dk1"/>
              </a:buClr>
              <a:buSzPts val="2960"/>
              <a:buNone/>
            </a:pPr>
            <a:r>
              <a:rPr lang="en-GB" sz="2960">
                <a:latin typeface="Nunito"/>
                <a:ea typeface="Nunito"/>
                <a:cs typeface="Nunito"/>
                <a:sym typeface="Nunito"/>
              </a:rPr>
              <a:t>A game free of structure and constraint; players are free to roam and make choices about how they use available content. Sandbox games are often described as having open world settings. Minecraft later created a hybrid genre with the story versions and is sometimes categorised as sandbox, survival. </a:t>
            </a:r>
            <a:endParaRPr sz="2960">
              <a:latin typeface="Nunito"/>
              <a:ea typeface="Nunito"/>
              <a:cs typeface="Nunito"/>
              <a:sym typeface="Nunito"/>
            </a:endParaRPr>
          </a:p>
          <a:p>
            <a:pPr indent="0" lvl="0" marL="0" rtl="0" algn="l">
              <a:lnSpc>
                <a:spcPct val="70000"/>
              </a:lnSpc>
              <a:spcBef>
                <a:spcPts val="1000"/>
              </a:spcBef>
              <a:spcAft>
                <a:spcPts val="0"/>
              </a:spcAft>
              <a:buClr>
                <a:schemeClr val="dk1"/>
              </a:buClr>
              <a:buSzPts val="2960"/>
              <a:buNone/>
            </a:pPr>
            <a:r>
              <a:t/>
            </a:r>
            <a:endParaRPr sz="2960"/>
          </a:p>
          <a:p>
            <a:pPr indent="0" lvl="0" marL="0" rtl="0" algn="l">
              <a:lnSpc>
                <a:spcPct val="70000"/>
              </a:lnSpc>
              <a:spcBef>
                <a:spcPts val="1000"/>
              </a:spcBef>
              <a:spcAft>
                <a:spcPts val="0"/>
              </a:spcAft>
              <a:buClr>
                <a:schemeClr val="dk1"/>
              </a:buClr>
              <a:buSzPts val="2960"/>
              <a:buNone/>
            </a:pPr>
            <a:r>
              <a:t/>
            </a:r>
            <a:endParaRPr sz="296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5"/>
          <p:cNvSpPr txBox="1"/>
          <p:nvPr>
            <p:ph idx="1" type="body"/>
          </p:nvPr>
        </p:nvSpPr>
        <p:spPr>
          <a:xfrm>
            <a:off x="0" y="448646"/>
            <a:ext cx="12191999" cy="6210337"/>
          </a:xfrm>
          <a:prstGeom prst="rect">
            <a:avLst/>
          </a:prstGeom>
          <a:noFill/>
          <a:ln>
            <a:noFill/>
          </a:ln>
        </p:spPr>
        <p:txBody>
          <a:bodyPr anchorCtr="0" anchor="t" bIns="45700" lIns="91425" spcFirstLastPara="1" rIns="91425" wrap="square" tIns="45700">
            <a:noAutofit/>
          </a:bodyPr>
          <a:lstStyle/>
          <a:p>
            <a:pPr indent="0" lvl="0" marL="0" rtl="0" algn="l">
              <a:lnSpc>
                <a:spcPct val="70000"/>
              </a:lnSpc>
              <a:spcBef>
                <a:spcPts val="0"/>
              </a:spcBef>
              <a:spcAft>
                <a:spcPts val="0"/>
              </a:spcAft>
              <a:buClr>
                <a:srgbClr val="385623"/>
              </a:buClr>
              <a:buSzPts val="2480"/>
              <a:buNone/>
            </a:pPr>
            <a:r>
              <a:rPr lang="en-GB" sz="2480">
                <a:solidFill>
                  <a:srgbClr val="385623"/>
                </a:solidFill>
                <a:latin typeface="Nunito"/>
                <a:ea typeface="Nunito"/>
                <a:cs typeface="Nunito"/>
                <a:sym typeface="Nunito"/>
              </a:rPr>
              <a:t>The relationship of recent technological change and media production, distribution and circulation. </a:t>
            </a:r>
            <a:endParaRPr sz="2480">
              <a:solidFill>
                <a:srgbClr val="385623"/>
              </a:solidFill>
              <a:latin typeface="Nunito"/>
              <a:ea typeface="Nunito"/>
              <a:cs typeface="Nunito"/>
              <a:sym typeface="Nunito"/>
            </a:endParaRPr>
          </a:p>
          <a:p>
            <a:pPr indent="-71120" lvl="0" marL="228600" rtl="0" algn="l">
              <a:lnSpc>
                <a:spcPct val="70000"/>
              </a:lnSpc>
              <a:spcBef>
                <a:spcPts val="1000"/>
              </a:spcBef>
              <a:spcAft>
                <a:spcPts val="0"/>
              </a:spcAft>
              <a:buClr>
                <a:schemeClr val="dk1"/>
              </a:buClr>
              <a:buSzPts val="2480"/>
              <a:buNone/>
            </a:pPr>
            <a:r>
              <a:t/>
            </a:r>
            <a:endParaRPr sz="2480">
              <a:latin typeface="Nunito"/>
              <a:ea typeface="Nunito"/>
              <a:cs typeface="Nunito"/>
              <a:sym typeface="Nunito"/>
            </a:endParaRPr>
          </a:p>
          <a:p>
            <a:pPr indent="0" lvl="0" marL="0" rtl="0" algn="l">
              <a:lnSpc>
                <a:spcPct val="70000"/>
              </a:lnSpc>
              <a:spcBef>
                <a:spcPts val="1000"/>
              </a:spcBef>
              <a:spcAft>
                <a:spcPts val="0"/>
              </a:spcAft>
              <a:buClr>
                <a:schemeClr val="dk1"/>
              </a:buClr>
              <a:buSzPts val="2480"/>
              <a:buNone/>
            </a:pPr>
            <a:r>
              <a:rPr lang="en-GB" sz="2480">
                <a:latin typeface="Nunito"/>
                <a:ea typeface="Nunito"/>
                <a:cs typeface="Nunito"/>
                <a:sym typeface="Nunito"/>
              </a:rPr>
              <a:t>Due to the original nature of the game, most players simply logged in to play Minecraft and didn’t need a physical copy of the game. </a:t>
            </a:r>
            <a:endParaRPr sz="2480">
              <a:latin typeface="Nunito"/>
              <a:ea typeface="Nunito"/>
              <a:cs typeface="Nunito"/>
              <a:sym typeface="Nunito"/>
            </a:endParaRPr>
          </a:p>
          <a:p>
            <a:pPr indent="-71120" lvl="0" marL="228600" rtl="0" algn="l">
              <a:lnSpc>
                <a:spcPct val="70000"/>
              </a:lnSpc>
              <a:spcBef>
                <a:spcPts val="1000"/>
              </a:spcBef>
              <a:spcAft>
                <a:spcPts val="0"/>
              </a:spcAft>
              <a:buClr>
                <a:schemeClr val="dk1"/>
              </a:buClr>
              <a:buSzPts val="2480"/>
              <a:buNone/>
            </a:pPr>
            <a:r>
              <a:t/>
            </a:r>
            <a:endParaRPr sz="2480">
              <a:latin typeface="Nunito"/>
              <a:ea typeface="Nunito"/>
              <a:cs typeface="Nunito"/>
              <a:sym typeface="Nunito"/>
            </a:endParaRPr>
          </a:p>
          <a:p>
            <a:pPr indent="0" lvl="0" marL="0" rtl="0" algn="l">
              <a:lnSpc>
                <a:spcPct val="70000"/>
              </a:lnSpc>
              <a:spcBef>
                <a:spcPts val="1000"/>
              </a:spcBef>
              <a:spcAft>
                <a:spcPts val="0"/>
              </a:spcAft>
              <a:buClr>
                <a:schemeClr val="dk1"/>
              </a:buClr>
              <a:buSzPts val="2480"/>
              <a:buNone/>
            </a:pPr>
            <a:r>
              <a:rPr lang="en-GB" sz="2480">
                <a:latin typeface="Nunito"/>
                <a:ea typeface="Nunito"/>
                <a:cs typeface="Nunito"/>
                <a:sym typeface="Nunito"/>
              </a:rPr>
              <a:t>Users were often encouraged to download the game through cloud servers rather than a physical copy of the game which would incur more of a cost for the institution. The pattern of release for Minecraft shows that physical copies are often released six months after the downloadable version, most likely as a way to </a:t>
            </a:r>
            <a:r>
              <a:rPr lang="en-GB" sz="2480">
                <a:solidFill>
                  <a:srgbClr val="385623"/>
                </a:solidFill>
                <a:latin typeface="Nunito"/>
                <a:ea typeface="Nunito"/>
                <a:cs typeface="Nunito"/>
                <a:sym typeface="Nunito"/>
              </a:rPr>
              <a:t>limit the impact of piracy, hacking and file sharing</a:t>
            </a:r>
            <a:r>
              <a:rPr lang="en-GB" sz="2480">
                <a:latin typeface="Nunito"/>
                <a:ea typeface="Nunito"/>
                <a:cs typeface="Nunito"/>
                <a:sym typeface="Nunito"/>
              </a:rPr>
              <a:t>. </a:t>
            </a:r>
            <a:endParaRPr sz="2480">
              <a:latin typeface="Nunito"/>
              <a:ea typeface="Nunito"/>
              <a:cs typeface="Nunito"/>
              <a:sym typeface="Nunito"/>
            </a:endParaRPr>
          </a:p>
          <a:p>
            <a:pPr indent="0" lvl="0" marL="0" rtl="0" algn="l">
              <a:lnSpc>
                <a:spcPct val="70000"/>
              </a:lnSpc>
              <a:spcBef>
                <a:spcPts val="1000"/>
              </a:spcBef>
              <a:spcAft>
                <a:spcPts val="0"/>
              </a:spcAft>
              <a:buClr>
                <a:schemeClr val="dk1"/>
              </a:buClr>
              <a:buSzPts val="2480"/>
              <a:buNone/>
            </a:pPr>
            <a:r>
              <a:t/>
            </a:r>
            <a:endParaRPr sz="2480">
              <a:solidFill>
                <a:srgbClr val="385623"/>
              </a:solidFill>
              <a:latin typeface="Nunito"/>
              <a:ea typeface="Nunito"/>
              <a:cs typeface="Nunito"/>
              <a:sym typeface="Nunito"/>
            </a:endParaRPr>
          </a:p>
          <a:p>
            <a:pPr indent="0" lvl="0" marL="0" rtl="0" algn="l">
              <a:lnSpc>
                <a:spcPct val="70000"/>
              </a:lnSpc>
              <a:spcBef>
                <a:spcPts val="1000"/>
              </a:spcBef>
              <a:spcAft>
                <a:spcPts val="0"/>
              </a:spcAft>
              <a:buClr>
                <a:schemeClr val="dk1"/>
              </a:buClr>
              <a:buSzPts val="2480"/>
              <a:buNone/>
            </a:pPr>
            <a:r>
              <a:rPr lang="en-GB" sz="2480">
                <a:latin typeface="Nunito"/>
                <a:ea typeface="Nunito"/>
                <a:cs typeface="Nunito"/>
                <a:sym typeface="Nunito"/>
              </a:rPr>
              <a:t>The introduction of </a:t>
            </a:r>
            <a:r>
              <a:rPr lang="en-GB" sz="2480">
                <a:solidFill>
                  <a:srgbClr val="385623"/>
                </a:solidFill>
                <a:latin typeface="Nunito"/>
                <a:ea typeface="Nunito"/>
                <a:cs typeface="Nunito"/>
                <a:sym typeface="Nunito"/>
              </a:rPr>
              <a:t>Minecraft Realms (2013) </a:t>
            </a:r>
            <a:r>
              <a:rPr lang="en-GB" sz="2480">
                <a:latin typeface="Nunito"/>
                <a:ea typeface="Nunito"/>
                <a:cs typeface="Nunito"/>
                <a:sym typeface="Nunito"/>
              </a:rPr>
              <a:t>has tried to give the producers more control over the distribution and circulation of the game since some pro-am consumers were creating their own virtual spaces and hacks across illegitimate servers, such as </a:t>
            </a:r>
            <a:r>
              <a:rPr lang="en-GB" sz="2480" u="sng">
                <a:solidFill>
                  <a:srgbClr val="385623"/>
                </a:solidFill>
                <a:latin typeface="Nunito"/>
                <a:ea typeface="Nunito"/>
                <a:cs typeface="Nunito"/>
                <a:sym typeface="Nunito"/>
              </a:rPr>
              <a:t>https://www.wizardhax.com/ play/ </a:t>
            </a:r>
            <a:r>
              <a:rPr lang="en-GB" sz="2480">
                <a:latin typeface="Nunito"/>
                <a:ea typeface="Nunito"/>
                <a:cs typeface="Nunito"/>
                <a:sym typeface="Nunito"/>
              </a:rPr>
              <a:t>as one example. It would be worth considering how some audiences might be playing Minecraft through these channels and are not included in the extensive official user figures. </a:t>
            </a:r>
            <a:endParaRPr sz="2480">
              <a:solidFill>
                <a:srgbClr val="385623"/>
              </a:solidFill>
              <a:latin typeface="Nunito"/>
              <a:ea typeface="Nunito"/>
              <a:cs typeface="Nunito"/>
              <a:sym typeface="Nuni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6"/>
          <p:cNvSpPr txBox="1"/>
          <p:nvPr>
            <p:ph type="title"/>
          </p:nvPr>
        </p:nvSpPr>
        <p:spPr>
          <a:xfrm>
            <a:off x="0" y="365125"/>
            <a:ext cx="12192000" cy="1325563"/>
          </a:xfrm>
          <a:prstGeom prst="rect">
            <a:avLst/>
          </a:prstGeom>
          <a:solidFill>
            <a:srgbClr val="A5A5A5">
              <a:alpha val="54901"/>
            </a:srgbClr>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385623"/>
              </a:buClr>
              <a:buSzPts val="3600"/>
              <a:buFont typeface="Calibri"/>
              <a:buNone/>
            </a:pPr>
            <a:r>
              <a:rPr b="1" lang="en-GB" sz="3600">
                <a:solidFill>
                  <a:srgbClr val="00FF00"/>
                </a:solidFill>
                <a:latin typeface="Unica One"/>
                <a:ea typeface="Unica One"/>
                <a:cs typeface="Unica One"/>
                <a:sym typeface="Unica One"/>
              </a:rPr>
              <a:t>The significance of economic factors, including commercial and not-for-profit public funding, to media industries and their products. </a:t>
            </a:r>
            <a:endParaRPr sz="3600">
              <a:solidFill>
                <a:srgbClr val="00FF00"/>
              </a:solidFill>
              <a:latin typeface="Unica One"/>
              <a:ea typeface="Unica One"/>
              <a:cs typeface="Unica One"/>
              <a:sym typeface="Unica One"/>
            </a:endParaRPr>
          </a:p>
        </p:txBody>
      </p:sp>
      <p:sp>
        <p:nvSpPr>
          <p:cNvPr id="235" name="Google Shape;235;p36"/>
          <p:cNvSpPr txBox="1"/>
          <p:nvPr>
            <p:ph idx="1" type="body"/>
          </p:nvPr>
        </p:nvSpPr>
        <p:spPr>
          <a:xfrm>
            <a:off x="0" y="1825625"/>
            <a:ext cx="12192000" cy="4351338"/>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dk1"/>
              </a:buClr>
              <a:buSzPts val="3200"/>
              <a:buNone/>
            </a:pPr>
            <a:r>
              <a:rPr lang="en-GB">
                <a:latin typeface="Nunito"/>
                <a:ea typeface="Nunito"/>
                <a:cs typeface="Nunito"/>
                <a:sym typeface="Nunito"/>
              </a:rPr>
              <a:t>Minecraft is a good example of a game that was made and developed using readily available open source software within the gaming community; creating the original Minecraft using Java gave it the advantage of being cross-platform: it will run on Windows, Mac OS X, and Linux. </a:t>
            </a:r>
            <a:endParaRPr>
              <a:latin typeface="Nunito"/>
              <a:ea typeface="Nunito"/>
              <a:cs typeface="Nunito"/>
              <a:sym typeface="Nunito"/>
            </a:endParaRPr>
          </a:p>
          <a:p>
            <a:pPr indent="0" lvl="0" marL="0" rtl="0" algn="l">
              <a:lnSpc>
                <a:spcPct val="80000"/>
              </a:lnSpc>
              <a:spcBef>
                <a:spcPts val="1000"/>
              </a:spcBef>
              <a:spcAft>
                <a:spcPts val="0"/>
              </a:spcAft>
              <a:buClr>
                <a:schemeClr val="dk1"/>
              </a:buClr>
              <a:buSzPts val="3200"/>
              <a:buNone/>
            </a:pPr>
            <a:r>
              <a:t/>
            </a:r>
            <a:endParaRPr>
              <a:latin typeface="Nunito"/>
              <a:ea typeface="Nunito"/>
              <a:cs typeface="Nunito"/>
              <a:sym typeface="Nunito"/>
            </a:endParaRPr>
          </a:p>
          <a:p>
            <a:pPr indent="0" lvl="0" marL="0" rtl="0" algn="l">
              <a:lnSpc>
                <a:spcPct val="80000"/>
              </a:lnSpc>
              <a:spcBef>
                <a:spcPts val="1000"/>
              </a:spcBef>
              <a:spcAft>
                <a:spcPts val="0"/>
              </a:spcAft>
              <a:buClr>
                <a:srgbClr val="385623"/>
              </a:buClr>
              <a:buSzPts val="3200"/>
              <a:buNone/>
            </a:pPr>
            <a:r>
              <a:rPr lang="en-GB">
                <a:solidFill>
                  <a:srgbClr val="385623"/>
                </a:solidFill>
                <a:latin typeface="Nunito"/>
                <a:ea typeface="Nunito"/>
                <a:cs typeface="Nunito"/>
                <a:sym typeface="Nunito"/>
              </a:rPr>
              <a:t>Task: </a:t>
            </a:r>
            <a:r>
              <a:rPr lang="en-GB">
                <a:latin typeface="Nunito"/>
                <a:ea typeface="Nunito"/>
                <a:cs typeface="Nunito"/>
                <a:sym typeface="Nunito"/>
              </a:rPr>
              <a:t>Compare this to other mainstream games that require entire teams of programmers, artists and engineers to make video games that have budgets equal or exceeding that of mainstream films. </a:t>
            </a:r>
            <a:endParaRPr>
              <a:latin typeface="Nunito"/>
              <a:ea typeface="Nunito"/>
              <a:cs typeface="Nunito"/>
              <a:sym typeface="Nunit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7"/>
          <p:cNvSpPr txBox="1"/>
          <p:nvPr>
            <p:ph type="title"/>
          </p:nvPr>
        </p:nvSpPr>
        <p:spPr>
          <a:xfrm>
            <a:off x="0" y="365125"/>
            <a:ext cx="12192000" cy="1325563"/>
          </a:xfrm>
          <a:prstGeom prst="rect">
            <a:avLst/>
          </a:prstGeom>
          <a:solidFill>
            <a:srgbClr val="A5A5A5">
              <a:alpha val="54901"/>
            </a:srgbClr>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385623"/>
              </a:buClr>
              <a:buSzPts val="3600"/>
              <a:buFont typeface="Calibri"/>
              <a:buNone/>
            </a:pPr>
            <a:r>
              <a:rPr b="1" lang="en-GB" sz="3600">
                <a:solidFill>
                  <a:srgbClr val="00FFFF"/>
                </a:solidFill>
                <a:latin typeface="Unica One"/>
                <a:ea typeface="Unica One"/>
                <a:cs typeface="Unica One"/>
                <a:sym typeface="Unica One"/>
              </a:rPr>
              <a:t>How media organisations maintain, including through marketing, varieties of audiences nationally and globally</a:t>
            </a:r>
            <a:r>
              <a:rPr b="1" lang="en-GB" sz="3600">
                <a:solidFill>
                  <a:srgbClr val="385623"/>
                </a:solidFill>
                <a:latin typeface="Calibri"/>
                <a:ea typeface="Calibri"/>
                <a:cs typeface="Calibri"/>
                <a:sym typeface="Calibri"/>
              </a:rPr>
              <a:t> </a:t>
            </a:r>
            <a:endParaRPr sz="3600">
              <a:solidFill>
                <a:srgbClr val="385623"/>
              </a:solidFill>
              <a:latin typeface="Calibri"/>
              <a:ea typeface="Calibri"/>
              <a:cs typeface="Calibri"/>
              <a:sym typeface="Calibri"/>
            </a:endParaRPr>
          </a:p>
        </p:txBody>
      </p:sp>
      <p:sp>
        <p:nvSpPr>
          <p:cNvPr id="241" name="Google Shape;241;p37"/>
          <p:cNvSpPr txBox="1"/>
          <p:nvPr>
            <p:ph idx="1" type="body"/>
          </p:nvPr>
        </p:nvSpPr>
        <p:spPr>
          <a:xfrm>
            <a:off x="0" y="1825625"/>
            <a:ext cx="12192000" cy="435133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960"/>
              <a:buFont typeface="Nunito"/>
              <a:buChar char="•"/>
            </a:pPr>
            <a:r>
              <a:rPr lang="en-GB" sz="2960">
                <a:latin typeface="Nunito"/>
                <a:ea typeface="Nunito"/>
                <a:cs typeface="Nunito"/>
                <a:sym typeface="Nunito"/>
              </a:rPr>
              <a:t>How much of Minecraft’s success was due to word of mouth and audiences sharing their own mods and game footage across web forums and video sharing sites such as YouTube?</a:t>
            </a:r>
            <a:endParaRPr>
              <a:latin typeface="Nunito"/>
              <a:ea typeface="Nunito"/>
              <a:cs typeface="Nunito"/>
              <a:sym typeface="Nunito"/>
            </a:endParaRPr>
          </a:p>
          <a:p>
            <a:pPr indent="-40639" lvl="0" marL="228600" rtl="0" algn="l">
              <a:lnSpc>
                <a:spcPct val="90000"/>
              </a:lnSpc>
              <a:spcBef>
                <a:spcPts val="1000"/>
              </a:spcBef>
              <a:spcAft>
                <a:spcPts val="0"/>
              </a:spcAft>
              <a:buClr>
                <a:schemeClr val="dk1"/>
              </a:buClr>
              <a:buSzPts val="2960"/>
              <a:buNone/>
            </a:pPr>
            <a:r>
              <a:t/>
            </a:r>
            <a:endParaRPr sz="2960">
              <a:latin typeface="Nunito"/>
              <a:ea typeface="Nunito"/>
              <a:cs typeface="Nunito"/>
              <a:sym typeface="Nunito"/>
            </a:endParaRPr>
          </a:p>
          <a:p>
            <a:pPr indent="0" lvl="0" marL="0" rtl="0" algn="l">
              <a:lnSpc>
                <a:spcPct val="90000"/>
              </a:lnSpc>
              <a:spcBef>
                <a:spcPts val="1000"/>
              </a:spcBef>
              <a:spcAft>
                <a:spcPts val="0"/>
              </a:spcAft>
              <a:buClr>
                <a:srgbClr val="385623"/>
              </a:buClr>
              <a:buSzPts val="2960"/>
              <a:buNone/>
            </a:pPr>
            <a:r>
              <a:rPr lang="en-GB" sz="2960">
                <a:solidFill>
                  <a:srgbClr val="385623"/>
                </a:solidFill>
                <a:latin typeface="Nunito"/>
                <a:ea typeface="Nunito"/>
                <a:cs typeface="Nunito"/>
                <a:sym typeface="Nunito"/>
              </a:rPr>
              <a:t>Task: </a:t>
            </a:r>
            <a:endParaRPr>
              <a:latin typeface="Nunito"/>
              <a:ea typeface="Nunito"/>
              <a:cs typeface="Nunito"/>
              <a:sym typeface="Nunito"/>
            </a:endParaRPr>
          </a:p>
          <a:p>
            <a:pPr indent="-228600" lvl="0" marL="228600" rtl="0" algn="l">
              <a:lnSpc>
                <a:spcPct val="90000"/>
              </a:lnSpc>
              <a:spcBef>
                <a:spcPts val="1000"/>
              </a:spcBef>
              <a:spcAft>
                <a:spcPts val="0"/>
              </a:spcAft>
              <a:buClr>
                <a:schemeClr val="dk1"/>
              </a:buClr>
              <a:buSzPts val="2960"/>
              <a:buFont typeface="Nunito"/>
              <a:buChar char="•"/>
            </a:pPr>
            <a:r>
              <a:rPr lang="en-GB" sz="2960">
                <a:latin typeface="Nunito"/>
                <a:ea typeface="Nunito"/>
                <a:cs typeface="Nunito"/>
                <a:sym typeface="Nunito"/>
              </a:rPr>
              <a:t>What other promotional products has the Minecraft franchise used for promotional purposes? </a:t>
            </a:r>
            <a:endParaRPr>
              <a:latin typeface="Nunito"/>
              <a:ea typeface="Nunito"/>
              <a:cs typeface="Nunito"/>
              <a:sym typeface="Nunito"/>
            </a:endParaRPr>
          </a:p>
          <a:p>
            <a:pPr indent="-228600" lvl="0" marL="228600" rtl="0" algn="l">
              <a:lnSpc>
                <a:spcPct val="90000"/>
              </a:lnSpc>
              <a:spcBef>
                <a:spcPts val="1000"/>
              </a:spcBef>
              <a:spcAft>
                <a:spcPts val="0"/>
              </a:spcAft>
              <a:buClr>
                <a:schemeClr val="dk1"/>
              </a:buClr>
              <a:buSzPts val="2960"/>
              <a:buChar char="•"/>
            </a:pPr>
            <a:r>
              <a:rPr lang="en-GB" sz="2960">
                <a:latin typeface="Nunito"/>
                <a:ea typeface="Nunito"/>
                <a:cs typeface="Nunito"/>
                <a:sym typeface="Nunito"/>
              </a:rPr>
              <a:t>What other developers and games studios have made intertextual references to Minecraft?</a:t>
            </a:r>
            <a:r>
              <a:rPr lang="en-GB" sz="2960"/>
              <a:t>  </a:t>
            </a:r>
            <a:endParaRPr sz="296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8"/>
          <p:cNvSpPr txBox="1"/>
          <p:nvPr>
            <p:ph type="title"/>
          </p:nvPr>
        </p:nvSpPr>
        <p:spPr>
          <a:xfrm>
            <a:off x="0" y="365125"/>
            <a:ext cx="12192000" cy="1325563"/>
          </a:xfrm>
          <a:prstGeom prst="rect">
            <a:avLst/>
          </a:prstGeom>
          <a:solidFill>
            <a:srgbClr val="A5A5A5">
              <a:alpha val="54901"/>
            </a:srgbClr>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385623"/>
              </a:buClr>
              <a:buSzPts val="3200"/>
              <a:buFont typeface="Calibri"/>
              <a:buNone/>
            </a:pPr>
            <a:r>
              <a:rPr b="1" lang="en-GB" sz="3200">
                <a:solidFill>
                  <a:srgbClr val="00FFFF"/>
                </a:solidFill>
                <a:latin typeface="Unica One"/>
                <a:ea typeface="Unica One"/>
                <a:cs typeface="Unica One"/>
                <a:sym typeface="Unica One"/>
              </a:rPr>
              <a:t>The regulatory framework of contemporary media in the UK and the impact of ‘new’ digital technologies on media regulation, including the role of individual producers.</a:t>
            </a:r>
            <a:r>
              <a:rPr b="1" lang="en-GB" sz="3200">
                <a:solidFill>
                  <a:srgbClr val="385623"/>
                </a:solidFill>
                <a:latin typeface="Calibri"/>
                <a:ea typeface="Calibri"/>
                <a:cs typeface="Calibri"/>
                <a:sym typeface="Calibri"/>
              </a:rPr>
              <a:t> </a:t>
            </a:r>
            <a:endParaRPr sz="3200">
              <a:solidFill>
                <a:srgbClr val="385623"/>
              </a:solidFill>
              <a:latin typeface="Calibri"/>
              <a:ea typeface="Calibri"/>
              <a:cs typeface="Calibri"/>
              <a:sym typeface="Calibri"/>
            </a:endParaRPr>
          </a:p>
        </p:txBody>
      </p:sp>
      <p:sp>
        <p:nvSpPr>
          <p:cNvPr id="247" name="Google Shape;247;p38"/>
          <p:cNvSpPr txBox="1"/>
          <p:nvPr>
            <p:ph idx="1" type="body"/>
          </p:nvPr>
        </p:nvSpPr>
        <p:spPr>
          <a:xfrm>
            <a:off x="0" y="1825625"/>
            <a:ext cx="12192000" cy="4351338"/>
          </a:xfrm>
          <a:prstGeom prst="rect">
            <a:avLst/>
          </a:prstGeom>
          <a:noFill/>
          <a:ln>
            <a:noFill/>
          </a:ln>
        </p:spPr>
        <p:txBody>
          <a:bodyPr anchorCtr="0" anchor="t" bIns="45700" lIns="91425" spcFirstLastPara="1" rIns="91425" wrap="square" tIns="45700">
            <a:noAutofit/>
          </a:bodyPr>
          <a:lstStyle/>
          <a:p>
            <a:pPr indent="-228600" lvl="0" marL="228600" rtl="0" algn="l">
              <a:lnSpc>
                <a:spcPct val="70000"/>
              </a:lnSpc>
              <a:spcBef>
                <a:spcPts val="0"/>
              </a:spcBef>
              <a:spcAft>
                <a:spcPts val="0"/>
              </a:spcAft>
              <a:buClr>
                <a:schemeClr val="dk1"/>
              </a:buClr>
              <a:buSzPts val="2240"/>
              <a:buFont typeface="Nunito"/>
              <a:buChar char="•"/>
            </a:pPr>
            <a:r>
              <a:rPr lang="en-GB" sz="2240">
                <a:latin typeface="Nunito"/>
                <a:ea typeface="Nunito"/>
                <a:cs typeface="Nunito"/>
                <a:sym typeface="Nunito"/>
              </a:rPr>
              <a:t>Go to </a:t>
            </a:r>
            <a:r>
              <a:rPr lang="en-GB" sz="2240" u="sng">
                <a:solidFill>
                  <a:schemeClr val="hlink"/>
                </a:solidFill>
                <a:latin typeface="Nunito"/>
                <a:ea typeface="Nunito"/>
                <a:cs typeface="Nunito"/>
                <a:sym typeface="Nunito"/>
                <a:hlinkClick r:id="rId3"/>
              </a:rPr>
              <a:t>www.videostandards.org.uk/RatingBoard/</a:t>
            </a:r>
            <a:r>
              <a:rPr lang="en-GB" sz="2240">
                <a:latin typeface="Nunito"/>
                <a:ea typeface="Nunito"/>
                <a:cs typeface="Nunito"/>
                <a:sym typeface="Nunito"/>
              </a:rPr>
              <a:t> to look at the PEGI ratings for different versions of the game.</a:t>
            </a:r>
            <a:endParaRPr>
              <a:latin typeface="Nunito"/>
              <a:ea typeface="Nunito"/>
              <a:cs typeface="Nunito"/>
              <a:sym typeface="Nunito"/>
            </a:endParaRPr>
          </a:p>
          <a:p>
            <a:pPr indent="-228600" lvl="0" marL="228600" rtl="0" algn="l">
              <a:lnSpc>
                <a:spcPct val="70000"/>
              </a:lnSpc>
              <a:spcBef>
                <a:spcPts val="1000"/>
              </a:spcBef>
              <a:spcAft>
                <a:spcPts val="0"/>
              </a:spcAft>
              <a:buClr>
                <a:schemeClr val="dk1"/>
              </a:buClr>
              <a:buSzPts val="2240"/>
              <a:buFont typeface="Nunito"/>
              <a:buChar char="•"/>
            </a:pPr>
            <a:r>
              <a:rPr lang="en-GB" sz="2240">
                <a:latin typeface="Nunito"/>
                <a:ea typeface="Nunito"/>
                <a:cs typeface="Nunito"/>
                <a:sym typeface="Nunito"/>
              </a:rPr>
              <a:t>Then look at </a:t>
            </a:r>
            <a:r>
              <a:rPr lang="en-GB" sz="2240" u="sng">
                <a:solidFill>
                  <a:schemeClr val="hlink"/>
                </a:solidFill>
                <a:latin typeface="Nunito"/>
                <a:ea typeface="Nunito"/>
                <a:cs typeface="Nunito"/>
                <a:sym typeface="Nunito"/>
                <a:hlinkClick r:id="rId4"/>
              </a:rPr>
              <a:t>http://www.esrb.org/</a:t>
            </a:r>
            <a:r>
              <a:rPr lang="en-GB" sz="2240">
                <a:latin typeface="Nunito"/>
                <a:ea typeface="Nunito"/>
                <a:cs typeface="Nunito"/>
                <a:sym typeface="Nunito"/>
              </a:rPr>
              <a:t> and compare the ratings.</a:t>
            </a:r>
            <a:endParaRPr>
              <a:latin typeface="Nunito"/>
              <a:ea typeface="Nunito"/>
              <a:cs typeface="Nunito"/>
              <a:sym typeface="Nunito"/>
            </a:endParaRPr>
          </a:p>
          <a:p>
            <a:pPr indent="-228600" lvl="0" marL="228600" rtl="0" algn="l">
              <a:lnSpc>
                <a:spcPct val="70000"/>
              </a:lnSpc>
              <a:spcBef>
                <a:spcPts val="1000"/>
              </a:spcBef>
              <a:spcAft>
                <a:spcPts val="0"/>
              </a:spcAft>
              <a:buClr>
                <a:schemeClr val="dk1"/>
              </a:buClr>
              <a:buSzPts val="2240"/>
              <a:buFont typeface="Nunito"/>
              <a:buChar char="•"/>
            </a:pPr>
            <a:r>
              <a:rPr lang="en-GB" sz="2240">
                <a:latin typeface="Nunito"/>
                <a:ea typeface="Nunito"/>
                <a:cs typeface="Nunito"/>
                <a:sym typeface="Nunito"/>
              </a:rPr>
              <a:t>Does a game such as Minecraft even needs regulating? Consider the impact of freely available, fan-made videos where language and content is likely to be more risqué and unregulated by such bodies. </a:t>
            </a:r>
            <a:endParaRPr sz="2240">
              <a:latin typeface="Nunito"/>
              <a:ea typeface="Nunito"/>
              <a:cs typeface="Nunito"/>
              <a:sym typeface="Nunito"/>
            </a:endParaRPr>
          </a:p>
          <a:p>
            <a:pPr indent="-86360" lvl="0" marL="228600" rtl="0" algn="l">
              <a:lnSpc>
                <a:spcPct val="70000"/>
              </a:lnSpc>
              <a:spcBef>
                <a:spcPts val="1000"/>
              </a:spcBef>
              <a:spcAft>
                <a:spcPts val="0"/>
              </a:spcAft>
              <a:buClr>
                <a:schemeClr val="dk1"/>
              </a:buClr>
              <a:buSzPts val="2240"/>
              <a:buNone/>
            </a:pPr>
            <a:r>
              <a:t/>
            </a:r>
            <a:endParaRPr sz="2240">
              <a:latin typeface="Nunito"/>
              <a:ea typeface="Nunito"/>
              <a:cs typeface="Nunito"/>
              <a:sym typeface="Nunito"/>
            </a:endParaRPr>
          </a:p>
          <a:p>
            <a:pPr indent="0" lvl="0" marL="0" rtl="0" algn="l">
              <a:lnSpc>
                <a:spcPct val="70000"/>
              </a:lnSpc>
              <a:spcBef>
                <a:spcPts val="1000"/>
              </a:spcBef>
              <a:spcAft>
                <a:spcPts val="0"/>
              </a:spcAft>
              <a:buClr>
                <a:schemeClr val="dk1"/>
              </a:buClr>
              <a:buSzPts val="2240"/>
              <a:buNone/>
            </a:pPr>
            <a:r>
              <a:rPr lang="en-GB" sz="2240">
                <a:latin typeface="Nunito"/>
                <a:ea typeface="Nunito"/>
                <a:cs typeface="Nunito"/>
                <a:sym typeface="Nunito"/>
              </a:rPr>
              <a:t>It is also worth considering how material is accessed and played. Minecraft Realms are hosted on specialised servers by Mojang. The terms and conditions are extensive and bring into debate issues of ownership of intellectual content and the disclaimers that now have to be issued by media industries. Most interestingly, there are stipulations by the company that they own everything created using blocks within these virtual worlds and that accreditation for worlds and structures created by fans is not guaranteed. </a:t>
            </a:r>
            <a:endParaRPr>
              <a:latin typeface="Nunito"/>
              <a:ea typeface="Nunito"/>
              <a:cs typeface="Nunito"/>
              <a:sym typeface="Nunito"/>
            </a:endParaRPr>
          </a:p>
          <a:p>
            <a:pPr indent="0" lvl="0" marL="0" rtl="0" algn="l">
              <a:lnSpc>
                <a:spcPct val="70000"/>
              </a:lnSpc>
              <a:spcBef>
                <a:spcPts val="1000"/>
              </a:spcBef>
              <a:spcAft>
                <a:spcPts val="0"/>
              </a:spcAft>
              <a:buClr>
                <a:schemeClr val="dk1"/>
              </a:buClr>
              <a:buSzPts val="2240"/>
              <a:buNone/>
            </a:pPr>
            <a:r>
              <a:rPr lang="en-GB" sz="2240">
                <a:latin typeface="Nunito"/>
                <a:ea typeface="Nunito"/>
                <a:cs typeface="Nunito"/>
                <a:sym typeface="Nunito"/>
              </a:rPr>
              <a:t>In 2016 a marketplace was created for communities to trade in maps, skins and texture packs. </a:t>
            </a:r>
            <a:endParaRPr>
              <a:latin typeface="Nunito"/>
              <a:ea typeface="Nunito"/>
              <a:cs typeface="Nunito"/>
              <a:sym typeface="Nunito"/>
            </a:endParaRPr>
          </a:p>
          <a:p>
            <a:pPr indent="0" lvl="0" marL="0" rtl="0" algn="l">
              <a:lnSpc>
                <a:spcPct val="70000"/>
              </a:lnSpc>
              <a:spcBef>
                <a:spcPts val="1000"/>
              </a:spcBef>
              <a:spcAft>
                <a:spcPts val="0"/>
              </a:spcAft>
              <a:buClr>
                <a:schemeClr val="dk1"/>
              </a:buClr>
              <a:buSzPts val="2240"/>
              <a:buNone/>
            </a:pPr>
            <a:r>
              <a:t/>
            </a:r>
            <a:endParaRPr sz="224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9"/>
          <p:cNvSpPr txBox="1"/>
          <p:nvPr>
            <p:ph idx="1" type="body"/>
          </p:nvPr>
        </p:nvSpPr>
        <p:spPr>
          <a:xfrm>
            <a:off x="924262" y="480919"/>
            <a:ext cx="10515600" cy="4351338"/>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rgbClr val="385623"/>
              </a:buClr>
              <a:buSzPts val="3600"/>
              <a:buNone/>
            </a:pPr>
            <a:r>
              <a:rPr b="1" lang="en-GB" sz="3600">
                <a:solidFill>
                  <a:srgbClr val="385623"/>
                </a:solidFill>
              </a:rPr>
              <a:t>How processes of production, distribution and circulation shape media products</a:t>
            </a:r>
            <a:endParaRPr b="1" sz="3600">
              <a:solidFill>
                <a:srgbClr val="385623"/>
              </a:solidFill>
            </a:endParaRPr>
          </a:p>
          <a:p>
            <a:pPr indent="0" lvl="0" marL="0" rtl="0" algn="l">
              <a:lnSpc>
                <a:spcPct val="80000"/>
              </a:lnSpc>
              <a:spcBef>
                <a:spcPts val="1000"/>
              </a:spcBef>
              <a:spcAft>
                <a:spcPts val="0"/>
              </a:spcAft>
              <a:buClr>
                <a:schemeClr val="dk1"/>
              </a:buClr>
              <a:buSzPts val="3600"/>
              <a:buNone/>
            </a:pPr>
            <a:r>
              <a:t/>
            </a:r>
            <a:endParaRPr b="1" sz="3600">
              <a:solidFill>
                <a:srgbClr val="385623"/>
              </a:solidFill>
            </a:endParaRPr>
          </a:p>
          <a:p>
            <a:pPr indent="0" lvl="0" marL="0" rtl="0" algn="l">
              <a:lnSpc>
                <a:spcPct val="80000"/>
              </a:lnSpc>
              <a:spcBef>
                <a:spcPts val="1000"/>
              </a:spcBef>
              <a:spcAft>
                <a:spcPts val="0"/>
              </a:spcAft>
              <a:buClr>
                <a:srgbClr val="385623"/>
              </a:buClr>
              <a:buSzPts val="3600"/>
              <a:buNone/>
            </a:pPr>
            <a:r>
              <a:rPr b="1" lang="en-GB" sz="3600">
                <a:solidFill>
                  <a:srgbClr val="385623"/>
                </a:solidFill>
              </a:rPr>
              <a:t>Tasks:</a:t>
            </a:r>
            <a:endParaRPr/>
          </a:p>
          <a:p>
            <a:pPr indent="-514350" lvl="0" marL="514350" rtl="0" algn="l">
              <a:lnSpc>
                <a:spcPct val="80000"/>
              </a:lnSpc>
              <a:spcBef>
                <a:spcPts val="1000"/>
              </a:spcBef>
              <a:spcAft>
                <a:spcPts val="0"/>
              </a:spcAft>
              <a:buClr>
                <a:schemeClr val="dk1"/>
              </a:buClr>
              <a:buSzPts val="3600"/>
              <a:buFont typeface="Calibri"/>
              <a:buAutoNum type="arabicPeriod"/>
            </a:pPr>
            <a:r>
              <a:rPr lang="en-GB" sz="3600"/>
              <a:t>What are the common generic features of ‘sandbox games’?</a:t>
            </a:r>
            <a:endParaRPr/>
          </a:p>
          <a:p>
            <a:pPr indent="0" lvl="0" marL="0" rtl="0" algn="l">
              <a:lnSpc>
                <a:spcPct val="80000"/>
              </a:lnSpc>
              <a:spcBef>
                <a:spcPts val="1000"/>
              </a:spcBef>
              <a:spcAft>
                <a:spcPts val="0"/>
              </a:spcAft>
              <a:buClr>
                <a:schemeClr val="dk1"/>
              </a:buClr>
              <a:buSzPts val="3600"/>
              <a:buNone/>
            </a:pPr>
            <a:r>
              <a:rPr lang="en-GB" sz="3600"/>
              <a:t>2.   Compare and contrast </a:t>
            </a:r>
            <a:r>
              <a:rPr b="1" lang="en-GB" sz="3600">
                <a:solidFill>
                  <a:srgbClr val="385623"/>
                </a:solidFill>
              </a:rPr>
              <a:t>at least 2 </a:t>
            </a:r>
            <a:r>
              <a:rPr lang="en-GB" sz="3600"/>
              <a:t>similar games. </a:t>
            </a:r>
            <a:endParaRPr/>
          </a:p>
        </p:txBody>
      </p:sp>
      <p:pic>
        <p:nvPicPr>
          <p:cNvPr id="253" name="Google Shape;253;p39"/>
          <p:cNvPicPr preferRelativeResize="0"/>
          <p:nvPr/>
        </p:nvPicPr>
        <p:blipFill rotWithShape="1">
          <a:blip r:embed="rId3">
            <a:alphaModFix/>
          </a:blip>
          <a:srcRect b="0" l="0" r="0" t="0"/>
          <a:stretch/>
        </p:blipFill>
        <p:spPr>
          <a:xfrm>
            <a:off x="411133" y="4740333"/>
            <a:ext cx="2857500" cy="1600200"/>
          </a:xfrm>
          <a:prstGeom prst="roundRect">
            <a:avLst>
              <a:gd fmla="val 8594" name="adj"/>
            </a:avLst>
          </a:prstGeom>
          <a:solidFill>
            <a:srgbClr val="ECECEC"/>
          </a:solidFill>
          <a:ln>
            <a:noFill/>
          </a:ln>
          <a:effectLst>
            <a:reflection blurRad="0" dir="5400000" dist="5000" endA="0" endPos="28000" fadeDir="5400000" kx="0" rotWithShape="0" algn="bl" stA="38000" stPos="0" sy="-100000" ky="0"/>
          </a:effectLst>
        </p:spPr>
      </p:pic>
      <p:pic>
        <p:nvPicPr>
          <p:cNvPr id="254" name="Google Shape;254;p39"/>
          <p:cNvPicPr preferRelativeResize="0"/>
          <p:nvPr/>
        </p:nvPicPr>
        <p:blipFill rotWithShape="1">
          <a:blip r:embed="rId4">
            <a:alphaModFix/>
          </a:blip>
          <a:srcRect b="0" l="0" r="0" t="0"/>
          <a:stretch/>
        </p:blipFill>
        <p:spPr>
          <a:xfrm>
            <a:off x="8924041" y="1142113"/>
            <a:ext cx="3028950" cy="1514475"/>
          </a:xfrm>
          <a:prstGeom prst="rect">
            <a:avLst/>
          </a:prstGeom>
          <a:noFill/>
          <a:ln>
            <a:noFill/>
          </a:ln>
        </p:spPr>
      </p:pic>
      <p:pic>
        <p:nvPicPr>
          <p:cNvPr id="255" name="Google Shape;255;p39"/>
          <p:cNvPicPr preferRelativeResize="0"/>
          <p:nvPr/>
        </p:nvPicPr>
        <p:blipFill rotWithShape="1">
          <a:blip r:embed="rId5">
            <a:alphaModFix/>
          </a:blip>
          <a:srcRect b="0" l="0" r="0" t="0"/>
          <a:stretch/>
        </p:blipFill>
        <p:spPr>
          <a:xfrm>
            <a:off x="8582362" y="5233130"/>
            <a:ext cx="2621509" cy="1468045"/>
          </a:xfrm>
          <a:prstGeom prst="rect">
            <a:avLst/>
          </a:prstGeom>
          <a:noFill/>
          <a:ln>
            <a:noFill/>
          </a:ln>
        </p:spPr>
      </p:pic>
      <p:pic>
        <p:nvPicPr>
          <p:cNvPr id="256" name="Google Shape;256;p39"/>
          <p:cNvPicPr preferRelativeResize="0"/>
          <p:nvPr/>
        </p:nvPicPr>
        <p:blipFill rotWithShape="1">
          <a:blip r:embed="rId6">
            <a:alphaModFix/>
          </a:blip>
          <a:srcRect b="0" l="0" r="0" t="0"/>
          <a:stretch/>
        </p:blipFill>
        <p:spPr>
          <a:xfrm>
            <a:off x="2648287" y="5319453"/>
            <a:ext cx="3533775" cy="1295400"/>
          </a:xfrm>
          <a:prstGeom prst="rect">
            <a:avLst/>
          </a:prstGeom>
          <a:noFill/>
          <a:ln>
            <a:noFill/>
          </a:ln>
        </p:spPr>
      </p:pic>
      <p:pic>
        <p:nvPicPr>
          <p:cNvPr id="257" name="Google Shape;257;p39"/>
          <p:cNvPicPr preferRelativeResize="0"/>
          <p:nvPr/>
        </p:nvPicPr>
        <p:blipFill rotWithShape="1">
          <a:blip r:embed="rId7">
            <a:alphaModFix/>
          </a:blip>
          <a:srcRect b="0" l="0" r="0" t="0"/>
          <a:stretch/>
        </p:blipFill>
        <p:spPr>
          <a:xfrm>
            <a:off x="5877262" y="4832257"/>
            <a:ext cx="2705100" cy="1685925"/>
          </a:xfrm>
          <a:prstGeom prst="roundRect">
            <a:avLst>
              <a:gd fmla="val 8594" name="adj"/>
            </a:avLst>
          </a:prstGeom>
          <a:solidFill>
            <a:srgbClr val="ECECEC"/>
          </a:solidFill>
          <a:ln>
            <a:noFill/>
          </a:ln>
          <a:effectLst>
            <a:reflection blurRad="0" dir="5400000" dist="5000" endA="0" endPos="28000" fadeDir="5400000" kx="0" rotWithShape="0" algn="bl" stA="38000" stPos="0" sy="-100000" ky="0"/>
          </a:effectLst>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pic>
        <p:nvPicPr>
          <p:cNvPr id="262" name="Google Shape;262;p40"/>
          <p:cNvPicPr preferRelativeResize="0"/>
          <p:nvPr/>
        </p:nvPicPr>
        <p:blipFill rotWithShape="1">
          <a:blip r:embed="rId3">
            <a:alphaModFix/>
          </a:blip>
          <a:srcRect b="0" l="0" r="0" t="0"/>
          <a:stretch/>
        </p:blipFill>
        <p:spPr>
          <a:xfrm>
            <a:off x="2691908" y="5118117"/>
            <a:ext cx="2762250" cy="1657350"/>
          </a:xfrm>
          <a:prstGeom prst="rect">
            <a:avLst/>
          </a:prstGeom>
          <a:noFill/>
          <a:ln>
            <a:noFill/>
          </a:ln>
        </p:spPr>
      </p:pic>
      <p:sp>
        <p:nvSpPr>
          <p:cNvPr id="263" name="Google Shape;263;p40"/>
          <p:cNvSpPr txBox="1"/>
          <p:nvPr>
            <p:ph type="title"/>
          </p:nvPr>
        </p:nvSpPr>
        <p:spPr>
          <a:xfrm>
            <a:off x="838200" y="0"/>
            <a:ext cx="10515600" cy="1568077"/>
          </a:xfrm>
          <a:prstGeom prst="rect">
            <a:avLst/>
          </a:prstGeom>
          <a:solidFill>
            <a:srgbClr val="A5A5A5">
              <a:alpha val="54901"/>
            </a:srgbClr>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385623"/>
              </a:buClr>
              <a:buSzPts val="3240"/>
              <a:buFont typeface="Calibri"/>
              <a:buNone/>
            </a:pPr>
            <a:r>
              <a:rPr b="1" lang="en-GB" sz="3240">
                <a:solidFill>
                  <a:srgbClr val="385623"/>
                </a:solidFill>
                <a:latin typeface="Calibri"/>
                <a:ea typeface="Calibri"/>
                <a:cs typeface="Calibri"/>
                <a:sym typeface="Calibri"/>
              </a:rPr>
              <a:t>The impact of digitally convergent media platforms on media production, distribution and circulation, including individual producers</a:t>
            </a:r>
            <a:endParaRPr sz="3240">
              <a:solidFill>
                <a:srgbClr val="385623"/>
              </a:solidFill>
              <a:latin typeface="Calibri"/>
              <a:ea typeface="Calibri"/>
              <a:cs typeface="Calibri"/>
              <a:sym typeface="Calibri"/>
            </a:endParaRPr>
          </a:p>
        </p:txBody>
      </p:sp>
      <p:sp>
        <p:nvSpPr>
          <p:cNvPr id="264" name="Google Shape;264;p40"/>
          <p:cNvSpPr txBox="1"/>
          <p:nvPr>
            <p:ph idx="1" type="body"/>
          </p:nvPr>
        </p:nvSpPr>
        <p:spPr>
          <a:xfrm>
            <a:off x="838200" y="2086983"/>
            <a:ext cx="10515600" cy="4089979"/>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3200"/>
              <a:buNone/>
            </a:pPr>
            <a:r>
              <a:rPr lang="en-GB"/>
              <a:t>There are several rival and clones to the game Minecraft, for example: Castleminer and Battleminer.</a:t>
            </a:r>
            <a:endParaRPr/>
          </a:p>
          <a:p>
            <a:pPr indent="0" lvl="0" marL="0" rtl="0" algn="l">
              <a:lnSpc>
                <a:spcPct val="90000"/>
              </a:lnSpc>
              <a:spcBef>
                <a:spcPts val="1000"/>
              </a:spcBef>
              <a:spcAft>
                <a:spcPts val="0"/>
              </a:spcAft>
              <a:buClr>
                <a:schemeClr val="dk1"/>
              </a:buClr>
              <a:buSzPts val="3200"/>
              <a:buNone/>
            </a:pPr>
            <a:r>
              <a:t/>
            </a:r>
            <a:endParaRPr/>
          </a:p>
          <a:p>
            <a:pPr indent="-228600" lvl="0" marL="228600" rtl="0" algn="l">
              <a:lnSpc>
                <a:spcPct val="90000"/>
              </a:lnSpc>
              <a:spcBef>
                <a:spcPts val="1000"/>
              </a:spcBef>
              <a:spcAft>
                <a:spcPts val="0"/>
              </a:spcAft>
              <a:buClr>
                <a:schemeClr val="dk1"/>
              </a:buClr>
              <a:buSzPts val="3200"/>
              <a:buChar char="•"/>
            </a:pPr>
            <a:r>
              <a:rPr lang="en-GB"/>
              <a:t>Have a look at these games and consider the importance of the emerging portable device market and capitalising on audience desires</a:t>
            </a:r>
            <a:endParaRPr/>
          </a:p>
        </p:txBody>
      </p:sp>
      <p:pic>
        <p:nvPicPr>
          <p:cNvPr id="265" name="Google Shape;265;p40"/>
          <p:cNvPicPr preferRelativeResize="0"/>
          <p:nvPr/>
        </p:nvPicPr>
        <p:blipFill rotWithShape="1">
          <a:blip r:embed="rId4">
            <a:alphaModFix/>
          </a:blip>
          <a:srcRect b="0" l="0" r="0" t="0"/>
          <a:stretch/>
        </p:blipFill>
        <p:spPr>
          <a:xfrm>
            <a:off x="7946314" y="5146692"/>
            <a:ext cx="2857500" cy="1600200"/>
          </a:xfrm>
          <a:prstGeom prst="rect">
            <a:avLst/>
          </a:prstGeom>
          <a:noFill/>
          <a:ln>
            <a:noFill/>
          </a:ln>
        </p:spPr>
      </p:pic>
      <p:pic>
        <p:nvPicPr>
          <p:cNvPr id="266" name="Google Shape;266;p40"/>
          <p:cNvPicPr preferRelativeResize="0"/>
          <p:nvPr/>
        </p:nvPicPr>
        <p:blipFill rotWithShape="1">
          <a:blip r:embed="rId5">
            <a:alphaModFix/>
          </a:blip>
          <a:srcRect b="0" l="0" r="0" t="0"/>
          <a:stretch/>
        </p:blipFill>
        <p:spPr>
          <a:xfrm>
            <a:off x="4985083" y="4489467"/>
            <a:ext cx="3133725" cy="1457325"/>
          </a:xfrm>
          <a:prstGeom prst="rect">
            <a:avLst/>
          </a:prstGeom>
          <a:noFill/>
          <a:ln>
            <a:noFill/>
          </a:ln>
        </p:spPr>
      </p:pic>
      <p:pic>
        <p:nvPicPr>
          <p:cNvPr id="267" name="Google Shape;267;p40"/>
          <p:cNvPicPr preferRelativeResize="0"/>
          <p:nvPr/>
        </p:nvPicPr>
        <p:blipFill rotWithShape="1">
          <a:blip r:embed="rId6">
            <a:alphaModFix/>
          </a:blip>
          <a:srcRect b="0" l="0" r="0" t="0"/>
          <a:stretch/>
        </p:blipFill>
        <p:spPr>
          <a:xfrm>
            <a:off x="199752" y="4489467"/>
            <a:ext cx="2933700" cy="15621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41"/>
          <p:cNvSpPr txBox="1"/>
          <p:nvPr>
            <p:ph type="title"/>
          </p:nvPr>
        </p:nvSpPr>
        <p:spPr>
          <a:xfrm>
            <a:off x="0" y="365125"/>
            <a:ext cx="12192000" cy="1325563"/>
          </a:xfrm>
          <a:prstGeom prst="rect">
            <a:avLst/>
          </a:prstGeom>
          <a:solidFill>
            <a:srgbClr val="A5A5A5">
              <a:alpha val="54901"/>
            </a:srgbClr>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385623"/>
              </a:buClr>
              <a:buSzPts val="6000"/>
              <a:buFont typeface="Calibri"/>
              <a:buNone/>
            </a:pPr>
            <a:r>
              <a:rPr b="1" lang="en-GB" sz="6000">
                <a:solidFill>
                  <a:srgbClr val="385623"/>
                </a:solidFill>
                <a:latin typeface="Calibri"/>
                <a:ea typeface="Calibri"/>
                <a:cs typeface="Calibri"/>
                <a:sym typeface="Calibri"/>
              </a:rPr>
              <a:t>Media audiences </a:t>
            </a:r>
            <a:endParaRPr sz="6000">
              <a:solidFill>
                <a:srgbClr val="385623"/>
              </a:solidFill>
              <a:latin typeface="Calibri"/>
              <a:ea typeface="Calibri"/>
              <a:cs typeface="Calibri"/>
              <a:sym typeface="Calibri"/>
            </a:endParaRPr>
          </a:p>
        </p:txBody>
      </p:sp>
      <p:pic>
        <p:nvPicPr>
          <p:cNvPr id="273" name="Google Shape;273;p41"/>
          <p:cNvPicPr preferRelativeResize="0"/>
          <p:nvPr>
            <p:ph idx="1" type="body"/>
          </p:nvPr>
        </p:nvPicPr>
        <p:blipFill rotWithShape="1">
          <a:blip r:embed="rId3">
            <a:alphaModFix/>
          </a:blip>
          <a:srcRect b="19826" l="5087" r="18580" t="9715"/>
          <a:stretch/>
        </p:blipFill>
        <p:spPr>
          <a:xfrm>
            <a:off x="8936323" y="262667"/>
            <a:ext cx="2978790" cy="1718534"/>
          </a:xfrm>
          <a:prstGeom prst="rect">
            <a:avLst/>
          </a:prstGeom>
          <a:noFill/>
          <a:ln>
            <a:noFill/>
          </a:ln>
        </p:spPr>
      </p:pic>
      <p:sp>
        <p:nvSpPr>
          <p:cNvPr id="274" name="Google Shape;274;p41"/>
          <p:cNvSpPr/>
          <p:nvPr/>
        </p:nvSpPr>
        <p:spPr>
          <a:xfrm>
            <a:off x="257609" y="1472148"/>
            <a:ext cx="6702013" cy="378565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000">
                <a:solidFill>
                  <a:srgbClr val="000000"/>
                </a:solidFill>
                <a:latin typeface="Calibri"/>
                <a:ea typeface="Calibri"/>
                <a:cs typeface="Calibri"/>
                <a:sym typeface="Calibri"/>
              </a:rPr>
              <a:t>The PC version of the game was noted for its </a:t>
            </a:r>
            <a:r>
              <a:rPr b="1" lang="en-GB" sz="2000">
                <a:solidFill>
                  <a:srgbClr val="385623"/>
                </a:solidFill>
                <a:latin typeface="Calibri"/>
                <a:ea typeface="Calibri"/>
                <a:cs typeface="Calibri"/>
                <a:sym typeface="Calibri"/>
              </a:rPr>
              <a:t>modding scene </a:t>
            </a:r>
            <a:r>
              <a:rPr lang="en-GB" sz="2000">
                <a:solidFill>
                  <a:srgbClr val="000000"/>
                </a:solidFill>
                <a:latin typeface="Calibri"/>
                <a:ea typeface="Calibri"/>
                <a:cs typeface="Calibri"/>
                <a:sym typeface="Calibri"/>
              </a:rPr>
              <a:t>where prosumers can alter the gameplay mechanics, change the assets and develop new skins and textures for other fans of the game to use. </a:t>
            </a:r>
            <a:endParaRPr/>
          </a:p>
          <a:p>
            <a:pPr indent="0" lvl="0" marL="0" marR="0" rtl="0" algn="l">
              <a:spcBef>
                <a:spcPts val="0"/>
              </a:spcBef>
              <a:spcAft>
                <a:spcPts val="0"/>
              </a:spcAft>
              <a:buNone/>
            </a:pPr>
            <a:r>
              <a:rPr lang="en-GB" sz="2000">
                <a:solidFill>
                  <a:srgbClr val="000000"/>
                </a:solidFill>
                <a:latin typeface="Calibri"/>
                <a:ea typeface="Calibri"/>
                <a:cs typeface="Calibri"/>
                <a:sym typeface="Calibri"/>
              </a:rPr>
              <a:t>The game is a global and commercial success and also praised by several high profile critics and gaming institutions. The game has amassed such a following that </a:t>
            </a:r>
            <a:r>
              <a:rPr b="1" lang="en-GB" sz="2000">
                <a:solidFill>
                  <a:srgbClr val="385623"/>
                </a:solidFill>
                <a:latin typeface="Calibri"/>
                <a:ea typeface="Calibri"/>
                <a:cs typeface="Calibri"/>
                <a:sym typeface="Calibri"/>
              </a:rPr>
              <a:t>MineCon</a:t>
            </a:r>
            <a:r>
              <a:rPr lang="en-GB" sz="2000">
                <a:solidFill>
                  <a:srgbClr val="000000"/>
                </a:solidFill>
                <a:latin typeface="Calibri"/>
                <a:ea typeface="Calibri"/>
                <a:cs typeface="Calibri"/>
                <a:sym typeface="Calibri"/>
              </a:rPr>
              <a:t> </a:t>
            </a:r>
            <a:r>
              <a:rPr b="1" lang="en-GB" sz="2000">
                <a:solidFill>
                  <a:srgbClr val="385623"/>
                </a:solidFill>
                <a:latin typeface="Calibri"/>
                <a:ea typeface="Calibri"/>
                <a:cs typeface="Calibri"/>
                <a:sym typeface="Calibri"/>
              </a:rPr>
              <a:t>conventions</a:t>
            </a:r>
            <a:r>
              <a:rPr lang="en-GB" sz="2000">
                <a:solidFill>
                  <a:srgbClr val="000000"/>
                </a:solidFill>
                <a:latin typeface="Calibri"/>
                <a:ea typeface="Calibri"/>
                <a:cs typeface="Calibri"/>
                <a:sym typeface="Calibri"/>
              </a:rPr>
              <a:t> can be found all around the world and further support popularising the game. There are other conventions of the game that have proven popular, including the release of </a:t>
            </a:r>
            <a:r>
              <a:rPr b="1" lang="en-GB" sz="2000">
                <a:solidFill>
                  <a:srgbClr val="385623"/>
                </a:solidFill>
                <a:latin typeface="Calibri"/>
                <a:ea typeface="Calibri"/>
                <a:cs typeface="Calibri"/>
                <a:sym typeface="Calibri"/>
              </a:rPr>
              <a:t>albums featuring the music of the game</a:t>
            </a:r>
            <a:r>
              <a:rPr lang="en-GB" sz="2000">
                <a:solidFill>
                  <a:srgbClr val="000000"/>
                </a:solidFill>
                <a:latin typeface="Calibri"/>
                <a:ea typeface="Calibri"/>
                <a:cs typeface="Calibri"/>
                <a:sym typeface="Calibri"/>
              </a:rPr>
              <a:t>, produced by German sound designer Daniel “C418” Rosenfeld. </a:t>
            </a:r>
            <a:endParaRPr sz="2000">
              <a:solidFill>
                <a:schemeClr val="dk1"/>
              </a:solidFill>
              <a:latin typeface="Calibri"/>
              <a:ea typeface="Calibri"/>
              <a:cs typeface="Calibri"/>
              <a:sym typeface="Calibri"/>
            </a:endParaRPr>
          </a:p>
        </p:txBody>
      </p:sp>
      <p:pic>
        <p:nvPicPr>
          <p:cNvPr id="275" name="Google Shape;275;p41"/>
          <p:cNvPicPr preferRelativeResize="0"/>
          <p:nvPr/>
        </p:nvPicPr>
        <p:blipFill rotWithShape="1">
          <a:blip r:embed="rId4">
            <a:alphaModFix/>
          </a:blip>
          <a:srcRect b="0" l="0" r="0" t="0"/>
          <a:stretch/>
        </p:blipFill>
        <p:spPr>
          <a:xfrm>
            <a:off x="257609" y="5257800"/>
            <a:ext cx="2847975" cy="1600200"/>
          </a:xfrm>
          <a:prstGeom prst="rect">
            <a:avLst/>
          </a:prstGeom>
          <a:noFill/>
          <a:ln>
            <a:noFill/>
          </a:ln>
        </p:spPr>
      </p:pic>
      <p:pic>
        <p:nvPicPr>
          <p:cNvPr id="276" name="Google Shape;276;p41"/>
          <p:cNvPicPr preferRelativeResize="0"/>
          <p:nvPr/>
        </p:nvPicPr>
        <p:blipFill rotWithShape="1">
          <a:blip r:embed="rId5">
            <a:alphaModFix/>
          </a:blip>
          <a:srcRect b="0" l="0" r="0" t="0"/>
          <a:stretch/>
        </p:blipFill>
        <p:spPr>
          <a:xfrm>
            <a:off x="3248025" y="5257800"/>
            <a:ext cx="2847975" cy="1600200"/>
          </a:xfrm>
          <a:prstGeom prst="rect">
            <a:avLst/>
          </a:prstGeom>
          <a:noFill/>
          <a:ln>
            <a:noFill/>
          </a:ln>
        </p:spPr>
      </p:pic>
      <p:pic>
        <p:nvPicPr>
          <p:cNvPr id="277" name="Google Shape;277;p41"/>
          <p:cNvPicPr preferRelativeResize="0"/>
          <p:nvPr/>
        </p:nvPicPr>
        <p:blipFill rotWithShape="1">
          <a:blip r:embed="rId6">
            <a:alphaModFix/>
          </a:blip>
          <a:srcRect b="0" l="0" r="0" t="0"/>
          <a:stretch/>
        </p:blipFill>
        <p:spPr>
          <a:xfrm>
            <a:off x="6238441" y="5257800"/>
            <a:ext cx="2619375" cy="1600200"/>
          </a:xfrm>
          <a:prstGeom prst="rect">
            <a:avLst/>
          </a:prstGeom>
          <a:noFill/>
          <a:ln>
            <a:noFill/>
          </a:ln>
        </p:spPr>
      </p:pic>
      <p:pic>
        <p:nvPicPr>
          <p:cNvPr id="278" name="Google Shape;278;p41"/>
          <p:cNvPicPr preferRelativeResize="0"/>
          <p:nvPr/>
        </p:nvPicPr>
        <p:blipFill rotWithShape="1">
          <a:blip r:embed="rId7">
            <a:alphaModFix/>
          </a:blip>
          <a:srcRect b="0" l="0" r="0" t="0"/>
          <a:stretch/>
        </p:blipFill>
        <p:spPr>
          <a:xfrm>
            <a:off x="8996968" y="5257800"/>
            <a:ext cx="2857500" cy="16002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42"/>
          <p:cNvSpPr txBox="1"/>
          <p:nvPr>
            <p:ph type="title"/>
          </p:nvPr>
        </p:nvSpPr>
        <p:spPr>
          <a:xfrm>
            <a:off x="0" y="365125"/>
            <a:ext cx="12192000" cy="1325563"/>
          </a:xfrm>
          <a:prstGeom prst="rect">
            <a:avLst/>
          </a:prstGeom>
          <a:solidFill>
            <a:srgbClr val="A5A5A5">
              <a:alpha val="54901"/>
            </a:srgbClr>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385623"/>
              </a:buClr>
              <a:buSzPts val="6000"/>
              <a:buFont typeface="Calibri"/>
              <a:buNone/>
            </a:pPr>
            <a:r>
              <a:rPr lang="en-GB">
                <a:solidFill>
                  <a:srgbClr val="385623"/>
                </a:solidFill>
                <a:latin typeface="Calibri"/>
                <a:ea typeface="Calibri"/>
                <a:cs typeface="Calibri"/>
                <a:sym typeface="Calibri"/>
              </a:rPr>
              <a:t>‘Which platform do I play?’ </a:t>
            </a:r>
            <a:endParaRPr/>
          </a:p>
        </p:txBody>
      </p:sp>
      <p:sp>
        <p:nvSpPr>
          <p:cNvPr id="284" name="Google Shape;284;p42"/>
          <p:cNvSpPr txBox="1"/>
          <p:nvPr>
            <p:ph idx="1" type="body"/>
          </p:nvPr>
        </p:nvSpPr>
        <p:spPr>
          <a:xfrm>
            <a:off x="0" y="1578199"/>
            <a:ext cx="12192000" cy="435133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000"/>
              <a:buChar char="•"/>
            </a:pPr>
            <a:r>
              <a:rPr b="0" lang="en-GB" sz="2000"/>
              <a:t>With so many versions and formats available there was no sign of an outright console winner despite the game originating for the PC. However, in July 2017 a </a:t>
            </a:r>
            <a:r>
              <a:rPr b="0" lang="en-GB" sz="2000">
                <a:solidFill>
                  <a:srgbClr val="385623"/>
                </a:solidFill>
              </a:rPr>
              <a:t>‘cross-play’ feature </a:t>
            </a:r>
            <a:r>
              <a:rPr b="0" lang="en-GB" sz="2000"/>
              <a:t>was developed, meaning there was less emphasis on showing brand loyalty to either console. Despite audiences possibly owning more than one device, or a console and hand-held device by the same company, there does seem to be a focus on only </a:t>
            </a:r>
            <a:r>
              <a:rPr b="0" lang="en-GB" sz="2000">
                <a:solidFill>
                  <a:srgbClr val="385623"/>
                </a:solidFill>
              </a:rPr>
              <a:t>developing content for the newer devices</a:t>
            </a:r>
            <a:r>
              <a:rPr b="0" lang="en-GB" sz="2000"/>
              <a:t>. For example, the recent Nintendo versions are not supporting on the Nintendo 2DS and 3DS, but are on the ‘newer’ 3DS and 2DS XL and 3DS XL models. </a:t>
            </a:r>
            <a:endParaRPr b="0" sz="2000"/>
          </a:p>
          <a:p>
            <a:pPr indent="-228600" lvl="0" marL="228600" rtl="0" algn="l">
              <a:lnSpc>
                <a:spcPct val="90000"/>
              </a:lnSpc>
              <a:spcBef>
                <a:spcPts val="1000"/>
              </a:spcBef>
              <a:spcAft>
                <a:spcPts val="0"/>
              </a:spcAft>
              <a:buClr>
                <a:schemeClr val="dk1"/>
              </a:buClr>
              <a:buSzPts val="2000"/>
              <a:buChar char="•"/>
            </a:pPr>
            <a:r>
              <a:rPr b="0" lang="en-GB" sz="2000"/>
              <a:t>There is evidence to suggest that </a:t>
            </a:r>
            <a:r>
              <a:rPr b="0" lang="en-GB" sz="2000">
                <a:solidFill>
                  <a:srgbClr val="385623"/>
                </a:solidFill>
              </a:rPr>
              <a:t>mobile and hand-held devices are really driving the sales of Minecraft forward</a:t>
            </a:r>
            <a:r>
              <a:rPr b="0" lang="en-GB" sz="2000"/>
              <a:t>. For example, the release of the </a:t>
            </a:r>
            <a:r>
              <a:rPr b="0" lang="en-GB" sz="2000">
                <a:solidFill>
                  <a:srgbClr val="385623"/>
                </a:solidFill>
              </a:rPr>
              <a:t>Playstation Vita </a:t>
            </a:r>
            <a:r>
              <a:rPr b="0" lang="en-GB" sz="2000"/>
              <a:t>version of Minecraft </a:t>
            </a:r>
            <a:r>
              <a:rPr b="0" lang="en-GB" sz="2000">
                <a:solidFill>
                  <a:srgbClr val="385623"/>
                </a:solidFill>
              </a:rPr>
              <a:t>boosted sales of Minecraft by 79%, </a:t>
            </a:r>
            <a:r>
              <a:rPr b="0" lang="en-GB" sz="2000"/>
              <a:t>outselling PS3 and PS4 releases and making it the largest launch on a Playstation console. The appeal is being fuelled by a new generation of gamers who prefer hand-held devices over traditional consoles. </a:t>
            </a:r>
            <a:endParaRPr/>
          </a:p>
        </p:txBody>
      </p:sp>
      <p:pic>
        <p:nvPicPr>
          <p:cNvPr id="285" name="Google Shape;285;p42"/>
          <p:cNvPicPr preferRelativeResize="0"/>
          <p:nvPr/>
        </p:nvPicPr>
        <p:blipFill rotWithShape="1">
          <a:blip r:embed="rId3">
            <a:alphaModFix/>
          </a:blip>
          <a:srcRect b="0" l="0" r="0" t="0"/>
          <a:stretch/>
        </p:blipFill>
        <p:spPr>
          <a:xfrm>
            <a:off x="7016140" y="5468994"/>
            <a:ext cx="1253637" cy="1389006"/>
          </a:xfrm>
          <a:prstGeom prst="rect">
            <a:avLst/>
          </a:prstGeom>
          <a:noFill/>
          <a:ln>
            <a:noFill/>
          </a:ln>
        </p:spPr>
      </p:pic>
      <p:pic>
        <p:nvPicPr>
          <p:cNvPr id="286" name="Google Shape;286;p42"/>
          <p:cNvPicPr preferRelativeResize="0"/>
          <p:nvPr/>
        </p:nvPicPr>
        <p:blipFill rotWithShape="1">
          <a:blip r:embed="rId4">
            <a:alphaModFix/>
          </a:blip>
          <a:srcRect b="0" l="0" r="0" t="0"/>
          <a:stretch/>
        </p:blipFill>
        <p:spPr>
          <a:xfrm>
            <a:off x="8269777" y="5549524"/>
            <a:ext cx="1308476" cy="1308476"/>
          </a:xfrm>
          <a:prstGeom prst="rect">
            <a:avLst/>
          </a:prstGeom>
          <a:noFill/>
          <a:ln>
            <a:noFill/>
          </a:ln>
        </p:spPr>
      </p:pic>
      <p:pic>
        <p:nvPicPr>
          <p:cNvPr id="287" name="Google Shape;287;p42"/>
          <p:cNvPicPr preferRelativeResize="0"/>
          <p:nvPr/>
        </p:nvPicPr>
        <p:blipFill rotWithShape="1">
          <a:blip r:embed="rId5">
            <a:alphaModFix/>
          </a:blip>
          <a:srcRect b="0" l="0" r="0" t="0"/>
          <a:stretch/>
        </p:blipFill>
        <p:spPr>
          <a:xfrm>
            <a:off x="10367782" y="5718866"/>
            <a:ext cx="1733736" cy="1139134"/>
          </a:xfrm>
          <a:prstGeom prst="rect">
            <a:avLst/>
          </a:prstGeom>
          <a:noFill/>
          <a:ln>
            <a:noFill/>
          </a:ln>
        </p:spPr>
      </p:pic>
      <p:pic>
        <p:nvPicPr>
          <p:cNvPr id="288" name="Google Shape;288;p42"/>
          <p:cNvPicPr preferRelativeResize="0"/>
          <p:nvPr/>
        </p:nvPicPr>
        <p:blipFill rotWithShape="1">
          <a:blip r:embed="rId6">
            <a:alphaModFix/>
          </a:blip>
          <a:srcRect b="0" l="0" r="0" t="0"/>
          <a:stretch/>
        </p:blipFill>
        <p:spPr>
          <a:xfrm>
            <a:off x="9509793" y="5466570"/>
            <a:ext cx="1569480" cy="139143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43"/>
          <p:cNvSpPr txBox="1"/>
          <p:nvPr>
            <p:ph type="title"/>
          </p:nvPr>
        </p:nvSpPr>
        <p:spPr>
          <a:xfrm>
            <a:off x="838200" y="365125"/>
            <a:ext cx="10515600" cy="732155"/>
          </a:xfrm>
          <a:prstGeom prst="rect">
            <a:avLst/>
          </a:prstGeom>
          <a:solidFill>
            <a:srgbClr val="A5A5A5">
              <a:alpha val="54901"/>
            </a:srgbClr>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385623"/>
              </a:buClr>
              <a:buSzPts val="4320"/>
              <a:buFont typeface="Ultra"/>
              <a:buNone/>
            </a:pPr>
            <a:r>
              <a:rPr b="1" lang="en-GB" sz="4320">
                <a:solidFill>
                  <a:srgbClr val="385623"/>
                </a:solidFill>
              </a:rPr>
              <a:t>Tasks: </a:t>
            </a:r>
            <a:endParaRPr b="1" sz="4320">
              <a:solidFill>
                <a:srgbClr val="385623"/>
              </a:solidFill>
            </a:endParaRPr>
          </a:p>
        </p:txBody>
      </p:sp>
      <p:sp>
        <p:nvSpPr>
          <p:cNvPr id="294" name="Google Shape;294;p43"/>
          <p:cNvSpPr txBox="1"/>
          <p:nvPr>
            <p:ph idx="1" type="body"/>
          </p:nvPr>
        </p:nvSpPr>
        <p:spPr>
          <a:xfrm>
            <a:off x="838200" y="1255469"/>
            <a:ext cx="10515600" cy="4351338"/>
          </a:xfrm>
          <a:prstGeom prst="rect">
            <a:avLst/>
          </a:prstGeom>
          <a:noFill/>
          <a:ln>
            <a:noFill/>
          </a:ln>
        </p:spPr>
        <p:txBody>
          <a:bodyPr anchorCtr="0" anchor="t" bIns="45700" lIns="91425" spcFirstLastPara="1" rIns="91425" wrap="square" tIns="45700">
            <a:noAutofit/>
          </a:bodyPr>
          <a:lstStyle/>
          <a:p>
            <a:pPr indent="-514350" lvl="0" marL="514350" rtl="0" algn="l">
              <a:lnSpc>
                <a:spcPct val="80000"/>
              </a:lnSpc>
              <a:spcBef>
                <a:spcPts val="0"/>
              </a:spcBef>
              <a:spcAft>
                <a:spcPts val="0"/>
              </a:spcAft>
              <a:buClr>
                <a:schemeClr val="dk1"/>
              </a:buClr>
              <a:buSzPts val="3200"/>
              <a:buFont typeface="Calibri"/>
              <a:buAutoNum type="arabicPeriod"/>
            </a:pPr>
            <a:r>
              <a:rPr lang="en-GB"/>
              <a:t>Look at the social media pages for Minecraft, in particular Facebook and Twitter.</a:t>
            </a:r>
            <a:endParaRPr/>
          </a:p>
          <a:p>
            <a:pPr indent="-311150" lvl="0" marL="514350" rtl="0" algn="l">
              <a:lnSpc>
                <a:spcPct val="80000"/>
              </a:lnSpc>
              <a:spcBef>
                <a:spcPts val="1000"/>
              </a:spcBef>
              <a:spcAft>
                <a:spcPts val="0"/>
              </a:spcAft>
              <a:buClr>
                <a:schemeClr val="dk1"/>
              </a:buClr>
              <a:buSzPts val="3200"/>
              <a:buFont typeface="Calibri"/>
              <a:buNone/>
            </a:pPr>
            <a:r>
              <a:t/>
            </a:r>
            <a:endParaRPr/>
          </a:p>
          <a:p>
            <a:pPr indent="-514350" lvl="0" marL="514350" rtl="0" algn="l">
              <a:lnSpc>
                <a:spcPct val="80000"/>
              </a:lnSpc>
              <a:spcBef>
                <a:spcPts val="1000"/>
              </a:spcBef>
              <a:spcAft>
                <a:spcPts val="0"/>
              </a:spcAft>
              <a:buClr>
                <a:schemeClr val="dk1"/>
              </a:buClr>
              <a:buSzPts val="3200"/>
              <a:buFont typeface="Calibri"/>
              <a:buAutoNum type="arabicPeriod"/>
            </a:pPr>
            <a:r>
              <a:rPr lang="en-GB"/>
              <a:t>Go to </a:t>
            </a:r>
            <a:r>
              <a:rPr lang="en-GB" u="sng">
                <a:solidFill>
                  <a:schemeClr val="hlink"/>
                </a:solidFill>
                <a:hlinkClick r:id="rId3"/>
              </a:rPr>
              <a:t>www.yogscast.com</a:t>
            </a:r>
            <a:r>
              <a:rPr lang="en-GB"/>
              <a:t> and look at the videos/ comments on both Minecraft and other sandbox games</a:t>
            </a:r>
            <a:endParaRPr/>
          </a:p>
          <a:p>
            <a:pPr indent="-311150" lvl="0" marL="514350" rtl="0" algn="l">
              <a:lnSpc>
                <a:spcPct val="80000"/>
              </a:lnSpc>
              <a:spcBef>
                <a:spcPts val="1000"/>
              </a:spcBef>
              <a:spcAft>
                <a:spcPts val="0"/>
              </a:spcAft>
              <a:buClr>
                <a:schemeClr val="dk1"/>
              </a:buClr>
              <a:buSzPts val="3200"/>
              <a:buFont typeface="Calibri"/>
              <a:buNone/>
            </a:pPr>
            <a:r>
              <a:t/>
            </a:r>
            <a:endParaRPr/>
          </a:p>
          <a:p>
            <a:pPr indent="-514350" lvl="0" marL="514350" rtl="0" algn="l">
              <a:lnSpc>
                <a:spcPct val="80000"/>
              </a:lnSpc>
              <a:spcBef>
                <a:spcPts val="1000"/>
              </a:spcBef>
              <a:spcAft>
                <a:spcPts val="0"/>
              </a:spcAft>
              <a:buClr>
                <a:schemeClr val="dk1"/>
              </a:buClr>
              <a:buSzPts val="3200"/>
              <a:buFont typeface="Calibri"/>
              <a:buAutoNum type="arabicPeriod"/>
            </a:pPr>
            <a:r>
              <a:rPr lang="en-GB"/>
              <a:t>Research ‘Minecon’ a Minecraft convention that now runs annually.</a:t>
            </a:r>
            <a:endParaRPr/>
          </a:p>
          <a:p>
            <a:pPr indent="-311150" lvl="0" marL="514350" rtl="0" algn="l">
              <a:lnSpc>
                <a:spcPct val="80000"/>
              </a:lnSpc>
              <a:spcBef>
                <a:spcPts val="1000"/>
              </a:spcBef>
              <a:spcAft>
                <a:spcPts val="0"/>
              </a:spcAft>
              <a:buClr>
                <a:schemeClr val="dk1"/>
              </a:buClr>
              <a:buSzPts val="3200"/>
              <a:buFont typeface="Calibri"/>
              <a:buNone/>
            </a:pPr>
            <a:r>
              <a:t/>
            </a:r>
            <a:endParaRPr/>
          </a:p>
        </p:txBody>
      </p:sp>
      <p:pic>
        <p:nvPicPr>
          <p:cNvPr id="295" name="Google Shape;295;p43"/>
          <p:cNvPicPr preferRelativeResize="0"/>
          <p:nvPr/>
        </p:nvPicPr>
        <p:blipFill rotWithShape="1">
          <a:blip r:embed="rId4">
            <a:alphaModFix/>
          </a:blip>
          <a:srcRect b="0" l="0" r="0" t="0"/>
          <a:stretch/>
        </p:blipFill>
        <p:spPr>
          <a:xfrm>
            <a:off x="2972865" y="5357942"/>
            <a:ext cx="2742457" cy="1535776"/>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960"/>
              </a:srgbClr>
            </a:outerShdw>
          </a:effectLst>
        </p:spPr>
      </p:pic>
      <p:pic>
        <p:nvPicPr>
          <p:cNvPr id="296" name="Google Shape;296;p43"/>
          <p:cNvPicPr preferRelativeResize="0"/>
          <p:nvPr/>
        </p:nvPicPr>
        <p:blipFill rotWithShape="1">
          <a:blip r:embed="rId5">
            <a:alphaModFix/>
          </a:blip>
          <a:srcRect b="0" l="0" r="0" t="0"/>
          <a:stretch/>
        </p:blipFill>
        <p:spPr>
          <a:xfrm>
            <a:off x="5932377" y="5398099"/>
            <a:ext cx="3314700" cy="1381125"/>
          </a:xfrm>
          <a:prstGeom prst="rect">
            <a:avLst/>
          </a:prstGeom>
          <a:noFill/>
          <a:ln>
            <a:noFill/>
          </a:ln>
        </p:spPr>
      </p:pic>
      <p:pic>
        <p:nvPicPr>
          <p:cNvPr id="297" name="Google Shape;297;p43"/>
          <p:cNvPicPr preferRelativeResize="0"/>
          <p:nvPr/>
        </p:nvPicPr>
        <p:blipFill rotWithShape="1">
          <a:blip r:embed="rId6">
            <a:alphaModFix/>
          </a:blip>
          <a:srcRect b="0" l="0" r="0" t="0"/>
          <a:stretch/>
        </p:blipFill>
        <p:spPr>
          <a:xfrm>
            <a:off x="330631" y="5398099"/>
            <a:ext cx="1924890" cy="1397924"/>
          </a:xfrm>
          <a:prstGeom prst="rect">
            <a:avLst/>
          </a:prstGeom>
          <a:noFill/>
          <a:ln>
            <a:noFill/>
          </a:ln>
        </p:spPr>
      </p:pic>
      <p:pic>
        <p:nvPicPr>
          <p:cNvPr id="298" name="Google Shape;298;p43"/>
          <p:cNvPicPr preferRelativeResize="0"/>
          <p:nvPr/>
        </p:nvPicPr>
        <p:blipFill rotWithShape="1">
          <a:blip r:embed="rId7">
            <a:alphaModFix/>
          </a:blip>
          <a:srcRect b="0" l="0" r="0" t="0"/>
          <a:stretch/>
        </p:blipFill>
        <p:spPr>
          <a:xfrm>
            <a:off x="9592537" y="5118497"/>
            <a:ext cx="2258658" cy="1691813"/>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960"/>
              </a:srgbClr>
            </a:outerShdw>
          </a:effectLst>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44"/>
          <p:cNvSpPr txBox="1"/>
          <p:nvPr>
            <p:ph type="title"/>
          </p:nvPr>
        </p:nvSpPr>
        <p:spPr>
          <a:xfrm>
            <a:off x="0" y="365125"/>
            <a:ext cx="12192000" cy="1325563"/>
          </a:xfrm>
          <a:prstGeom prst="rect">
            <a:avLst/>
          </a:prstGeom>
          <a:solidFill>
            <a:srgbClr val="A5A5A5">
              <a:alpha val="54901"/>
            </a:srgbClr>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385623"/>
              </a:buClr>
              <a:buSzPts val="4400"/>
              <a:buFont typeface="Calibri"/>
              <a:buNone/>
            </a:pPr>
            <a:r>
              <a:rPr b="1" lang="en-GB" sz="4400">
                <a:solidFill>
                  <a:srgbClr val="385623"/>
                </a:solidFill>
                <a:latin typeface="Calibri"/>
                <a:ea typeface="Calibri"/>
                <a:cs typeface="Calibri"/>
                <a:sym typeface="Calibri"/>
              </a:rPr>
              <a:t>How audiences are grouped and categorised by media industries, including by age, gender and social class, as well as by lifestyle and taste. </a:t>
            </a:r>
            <a:endParaRPr sz="4400">
              <a:solidFill>
                <a:srgbClr val="385623"/>
              </a:solidFill>
              <a:latin typeface="Calibri"/>
              <a:ea typeface="Calibri"/>
              <a:cs typeface="Calibri"/>
              <a:sym typeface="Calibri"/>
            </a:endParaRPr>
          </a:p>
        </p:txBody>
      </p:sp>
      <p:sp>
        <p:nvSpPr>
          <p:cNvPr id="304" name="Google Shape;304;p44"/>
          <p:cNvSpPr txBox="1"/>
          <p:nvPr>
            <p:ph idx="1" type="body"/>
          </p:nvPr>
        </p:nvSpPr>
        <p:spPr>
          <a:xfrm>
            <a:off x="838200" y="2485015"/>
            <a:ext cx="10515600" cy="3691947"/>
          </a:xfrm>
          <a:prstGeom prst="rect">
            <a:avLst/>
          </a:prstGeom>
          <a:noFill/>
          <a:ln>
            <a:noFill/>
          </a:ln>
        </p:spPr>
        <p:txBody>
          <a:bodyPr anchorCtr="0" anchor="t" bIns="45700" lIns="91425" spcFirstLastPara="1" rIns="91425" wrap="square" tIns="45700">
            <a:noAutofit/>
          </a:bodyPr>
          <a:lstStyle/>
          <a:p>
            <a:pPr indent="-228600" lvl="0" marL="228600" rtl="0" algn="l">
              <a:lnSpc>
                <a:spcPct val="70000"/>
              </a:lnSpc>
              <a:spcBef>
                <a:spcPts val="0"/>
              </a:spcBef>
              <a:spcAft>
                <a:spcPts val="0"/>
              </a:spcAft>
              <a:buClr>
                <a:schemeClr val="dk1"/>
              </a:buClr>
              <a:buSzPts val="2480"/>
              <a:buChar char="•"/>
            </a:pPr>
            <a:r>
              <a:rPr lang="en-GB" sz="2480"/>
              <a:t>Minecraft has universal appeal. It is useful to explore how such a game can appeal to different ages, genders and audiences from different social and cultural backgrounds. The variety of different modes is certainly a contributing factor to the game’s success, but also the way in which audiences can control and shape their own worlds and create new identities through mods and altering textures, maps and craft kits. </a:t>
            </a:r>
            <a:endParaRPr sz="2480"/>
          </a:p>
          <a:p>
            <a:pPr indent="-71120" lvl="0" marL="228600" rtl="0" algn="l">
              <a:lnSpc>
                <a:spcPct val="70000"/>
              </a:lnSpc>
              <a:spcBef>
                <a:spcPts val="1000"/>
              </a:spcBef>
              <a:spcAft>
                <a:spcPts val="0"/>
              </a:spcAft>
              <a:buClr>
                <a:schemeClr val="dk1"/>
              </a:buClr>
              <a:buSzPts val="2480"/>
              <a:buNone/>
            </a:pPr>
            <a:r>
              <a:t/>
            </a:r>
            <a:endParaRPr sz="2480"/>
          </a:p>
          <a:p>
            <a:pPr indent="-514350" lvl="0" marL="514350" rtl="0" algn="l">
              <a:lnSpc>
                <a:spcPct val="70000"/>
              </a:lnSpc>
              <a:spcBef>
                <a:spcPts val="1000"/>
              </a:spcBef>
              <a:spcAft>
                <a:spcPts val="0"/>
              </a:spcAft>
              <a:buClr>
                <a:schemeClr val="dk1"/>
              </a:buClr>
              <a:buSzPts val="2480"/>
              <a:buFont typeface="Calibri"/>
              <a:buAutoNum type="arabicPeriod"/>
            </a:pPr>
            <a:r>
              <a:rPr lang="en-GB" sz="2480"/>
              <a:t>Research the various audiences for the game: look at review websites/ YouTube videos/ podcasts/ adverts etc. </a:t>
            </a:r>
            <a:endParaRPr/>
          </a:p>
          <a:p>
            <a:pPr indent="0" lvl="0" marL="0" rtl="0" algn="l">
              <a:lnSpc>
                <a:spcPct val="70000"/>
              </a:lnSpc>
              <a:spcBef>
                <a:spcPts val="1000"/>
              </a:spcBef>
              <a:spcAft>
                <a:spcPts val="0"/>
              </a:spcAft>
              <a:buClr>
                <a:schemeClr val="dk1"/>
              </a:buClr>
              <a:buSzPts val="2480"/>
              <a:buNone/>
            </a:pPr>
            <a:r>
              <a:rPr lang="en-GB" sz="2480"/>
              <a:t>What do you notice?</a:t>
            </a:r>
            <a:endParaRPr sz="248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5"/>
          <p:cNvSpPr txBox="1"/>
          <p:nvPr>
            <p:ph type="title"/>
          </p:nvPr>
        </p:nvSpPr>
        <p:spPr>
          <a:xfrm>
            <a:off x="0" y="365125"/>
            <a:ext cx="12192000" cy="1325563"/>
          </a:xfrm>
          <a:prstGeom prst="rect">
            <a:avLst/>
          </a:prstGeom>
          <a:solidFill>
            <a:srgbClr val="A5A5A5">
              <a:alpha val="54901"/>
            </a:srgbClr>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385623"/>
              </a:buClr>
              <a:buSzPts val="4800"/>
              <a:buFont typeface="Calibri"/>
              <a:buNone/>
            </a:pPr>
            <a:r>
              <a:rPr b="1" lang="en-GB" sz="4800">
                <a:solidFill>
                  <a:srgbClr val="385623"/>
                </a:solidFill>
                <a:latin typeface="Calibri"/>
                <a:ea typeface="Calibri"/>
                <a:cs typeface="Calibri"/>
                <a:sym typeface="Calibri"/>
              </a:rPr>
              <a:t>How media producers target, attract, reach, address and potentially construct audiences</a:t>
            </a:r>
            <a:r>
              <a:rPr b="1" lang="en-GB">
                <a:solidFill>
                  <a:srgbClr val="385623"/>
                </a:solidFill>
                <a:latin typeface="Calibri"/>
                <a:ea typeface="Calibri"/>
                <a:cs typeface="Calibri"/>
                <a:sym typeface="Calibri"/>
              </a:rPr>
              <a:t>. </a:t>
            </a:r>
            <a:endParaRPr>
              <a:solidFill>
                <a:srgbClr val="385623"/>
              </a:solidFill>
              <a:latin typeface="Calibri"/>
              <a:ea typeface="Calibri"/>
              <a:cs typeface="Calibri"/>
              <a:sym typeface="Calibri"/>
            </a:endParaRPr>
          </a:p>
        </p:txBody>
      </p:sp>
      <p:sp>
        <p:nvSpPr>
          <p:cNvPr id="310" name="Google Shape;310;p45"/>
          <p:cNvSpPr txBox="1"/>
          <p:nvPr>
            <p:ph idx="1" type="body"/>
          </p:nvPr>
        </p:nvSpPr>
        <p:spPr>
          <a:xfrm>
            <a:off x="0" y="1825625"/>
            <a:ext cx="12192000" cy="435133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800"/>
              <a:buChar char="•"/>
            </a:pPr>
            <a:r>
              <a:rPr lang="en-GB" sz="2800"/>
              <a:t>Minecraft and subsequent versions and variations of the game offer familiar pleasures to existing fans </a:t>
            </a:r>
            <a:r>
              <a:rPr b="1" lang="en-GB" sz="2800">
                <a:solidFill>
                  <a:srgbClr val="385623"/>
                </a:solidFill>
              </a:rPr>
              <a:t>(narrative features, open world gameplay etc.)</a:t>
            </a:r>
            <a:r>
              <a:rPr lang="en-GB" sz="2800"/>
              <a:t> along with new elements to target a wider audience </a:t>
            </a:r>
            <a:r>
              <a:rPr b="1" lang="en-GB" sz="2800">
                <a:solidFill>
                  <a:srgbClr val="385623"/>
                </a:solidFill>
              </a:rPr>
              <a:t>(e.g. Story Mode). </a:t>
            </a:r>
            <a:r>
              <a:rPr lang="en-GB" sz="2800"/>
              <a:t>The creation of </a:t>
            </a:r>
            <a:r>
              <a:rPr b="1" lang="en-GB" sz="2800">
                <a:solidFill>
                  <a:srgbClr val="385623"/>
                </a:solidFill>
              </a:rPr>
              <a:t>Minecraft Realms </a:t>
            </a:r>
            <a:r>
              <a:rPr lang="en-GB" sz="2800"/>
              <a:t>was a well-considered way to attract and encourage audiences to use the game on dedicated servers and increase subscription revenues. </a:t>
            </a:r>
            <a:endParaRPr/>
          </a:p>
          <a:p>
            <a:pPr indent="-228600" lvl="0" marL="228600" rtl="0" algn="l">
              <a:lnSpc>
                <a:spcPct val="90000"/>
              </a:lnSpc>
              <a:spcBef>
                <a:spcPts val="1000"/>
              </a:spcBef>
              <a:spcAft>
                <a:spcPts val="0"/>
              </a:spcAft>
              <a:buClr>
                <a:schemeClr val="dk1"/>
              </a:buClr>
              <a:buSzPts val="2800"/>
              <a:buChar char="•"/>
            </a:pPr>
            <a:r>
              <a:rPr lang="en-GB" sz="2800"/>
              <a:t>There already exists an established network of fans across the internet who share game footage, tutorials, mods and hacks so that gamers can get new experiences from the game. </a:t>
            </a:r>
            <a:endParaRPr/>
          </a:p>
        </p:txBody>
      </p:sp>
      <p:pic>
        <p:nvPicPr>
          <p:cNvPr id="311" name="Google Shape;311;p45"/>
          <p:cNvPicPr preferRelativeResize="0"/>
          <p:nvPr/>
        </p:nvPicPr>
        <p:blipFill rotWithShape="1">
          <a:blip r:embed="rId3">
            <a:alphaModFix/>
          </a:blip>
          <a:srcRect b="0" l="0" r="0" t="0"/>
          <a:stretch/>
        </p:blipFill>
        <p:spPr>
          <a:xfrm>
            <a:off x="9210007" y="5303520"/>
            <a:ext cx="2579171" cy="1444336"/>
          </a:xfrm>
          <a:prstGeom prst="rect">
            <a:avLst/>
          </a:prstGeom>
          <a:noFill/>
          <a:ln cap="sq" cmpd="thickThin" w="228600">
            <a:solidFill>
              <a:srgbClr val="000000"/>
            </a:solidFill>
            <a:prstDash val="solid"/>
            <a:miter lim="800000"/>
            <a:headEnd len="sm" w="sm" type="none"/>
            <a:tailEnd len="sm" w="sm" type="none"/>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46"/>
          <p:cNvSpPr txBox="1"/>
          <p:nvPr>
            <p:ph type="title"/>
          </p:nvPr>
        </p:nvSpPr>
        <p:spPr>
          <a:xfrm>
            <a:off x="0" y="365125"/>
            <a:ext cx="12192000" cy="1325563"/>
          </a:xfrm>
          <a:prstGeom prst="rect">
            <a:avLst/>
          </a:prstGeom>
          <a:solidFill>
            <a:srgbClr val="A5A5A5">
              <a:alpha val="54901"/>
            </a:srgbClr>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385623"/>
              </a:buClr>
              <a:buSzPts val="3200"/>
              <a:buFont typeface="Calibri"/>
              <a:buNone/>
            </a:pPr>
            <a:r>
              <a:rPr b="1" lang="en-GB" sz="3200">
                <a:solidFill>
                  <a:srgbClr val="385623"/>
                </a:solidFill>
                <a:latin typeface="Calibri"/>
                <a:ea typeface="Calibri"/>
                <a:cs typeface="Calibri"/>
                <a:sym typeface="Calibri"/>
              </a:rPr>
              <a:t>How media industries target audiences through the content and appeal of media products and through the ways in which they are marketed, distributed and circulated. </a:t>
            </a:r>
            <a:endParaRPr sz="3200">
              <a:solidFill>
                <a:srgbClr val="385623"/>
              </a:solidFill>
              <a:latin typeface="Calibri"/>
              <a:ea typeface="Calibri"/>
              <a:cs typeface="Calibri"/>
              <a:sym typeface="Calibri"/>
            </a:endParaRPr>
          </a:p>
        </p:txBody>
      </p:sp>
      <p:sp>
        <p:nvSpPr>
          <p:cNvPr id="317" name="Google Shape;317;p46"/>
          <p:cNvSpPr txBox="1"/>
          <p:nvPr>
            <p:ph idx="1" type="body"/>
          </p:nvPr>
        </p:nvSpPr>
        <p:spPr>
          <a:xfrm>
            <a:off x="0" y="1825625"/>
            <a:ext cx="12192000" cy="435133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chemeClr val="dk1"/>
              </a:buClr>
              <a:buSzPts val="2960"/>
              <a:buChar char="•"/>
            </a:pPr>
            <a:r>
              <a:rPr lang="en-GB" sz="2960"/>
              <a:t>Initially there was little work to advertise the original version of Minecraft; it was simply word of mouth across forums that created a buzz about the game. Now that Minecraft is established and owned by a division of a conglomerate, the methods used to distribute and market the game are similar to popular mainstream releases. </a:t>
            </a:r>
            <a:endParaRPr sz="2960"/>
          </a:p>
          <a:p>
            <a:pPr indent="-40639" lvl="0" marL="228600" rtl="0" algn="l">
              <a:lnSpc>
                <a:spcPct val="80000"/>
              </a:lnSpc>
              <a:spcBef>
                <a:spcPts val="1000"/>
              </a:spcBef>
              <a:spcAft>
                <a:spcPts val="0"/>
              </a:spcAft>
              <a:buClr>
                <a:schemeClr val="dk1"/>
              </a:buClr>
              <a:buSzPts val="2960"/>
              <a:buNone/>
            </a:pPr>
            <a:r>
              <a:t/>
            </a:r>
            <a:endParaRPr sz="2960"/>
          </a:p>
          <a:p>
            <a:pPr indent="0" lvl="0" marL="0" rtl="0" algn="l">
              <a:lnSpc>
                <a:spcPct val="80000"/>
              </a:lnSpc>
              <a:spcBef>
                <a:spcPts val="1000"/>
              </a:spcBef>
              <a:spcAft>
                <a:spcPts val="0"/>
              </a:spcAft>
              <a:buClr>
                <a:srgbClr val="385623"/>
              </a:buClr>
              <a:buSzPts val="2960"/>
              <a:buNone/>
            </a:pPr>
            <a:r>
              <a:rPr b="1" lang="en-GB" sz="2960">
                <a:solidFill>
                  <a:srgbClr val="385623"/>
                </a:solidFill>
              </a:rPr>
              <a:t>Research project: </a:t>
            </a:r>
            <a:r>
              <a:rPr lang="en-GB" sz="2960"/>
              <a:t>Find examples of the different ways that Minecraft has been marketed and produce a deconstruction one of one print-based promotional device and one audio-visual.</a:t>
            </a:r>
            <a:endParaRPr b="1" sz="2960">
              <a:solidFill>
                <a:srgbClr val="385623"/>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47"/>
          <p:cNvSpPr txBox="1"/>
          <p:nvPr>
            <p:ph type="title"/>
          </p:nvPr>
        </p:nvSpPr>
        <p:spPr>
          <a:xfrm>
            <a:off x="0" y="365125"/>
            <a:ext cx="12192000" cy="1325563"/>
          </a:xfrm>
          <a:prstGeom prst="rect">
            <a:avLst/>
          </a:prstGeom>
          <a:solidFill>
            <a:srgbClr val="A5A5A5">
              <a:alpha val="54901"/>
            </a:srgbClr>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385623"/>
              </a:buClr>
              <a:buSzPts val="4770"/>
              <a:buFont typeface="Calibri"/>
              <a:buNone/>
            </a:pPr>
            <a:r>
              <a:rPr b="1" lang="en-GB" sz="4770">
                <a:solidFill>
                  <a:srgbClr val="385623"/>
                </a:solidFill>
                <a:latin typeface="Calibri"/>
                <a:ea typeface="Calibri"/>
                <a:cs typeface="Calibri"/>
                <a:sym typeface="Calibri"/>
              </a:rPr>
              <a:t>How audiences interact with the media and can be actively involved in media production</a:t>
            </a:r>
            <a:r>
              <a:rPr b="1" lang="en-GB" sz="5400">
                <a:solidFill>
                  <a:srgbClr val="385623"/>
                </a:solidFill>
                <a:latin typeface="Calibri"/>
                <a:ea typeface="Calibri"/>
                <a:cs typeface="Calibri"/>
                <a:sym typeface="Calibri"/>
              </a:rPr>
              <a:t>. </a:t>
            </a:r>
            <a:endParaRPr sz="5400">
              <a:solidFill>
                <a:srgbClr val="385623"/>
              </a:solidFill>
              <a:latin typeface="Calibri"/>
              <a:ea typeface="Calibri"/>
              <a:cs typeface="Calibri"/>
              <a:sym typeface="Calibri"/>
            </a:endParaRPr>
          </a:p>
        </p:txBody>
      </p:sp>
      <p:sp>
        <p:nvSpPr>
          <p:cNvPr id="323" name="Google Shape;323;p47"/>
          <p:cNvSpPr txBox="1"/>
          <p:nvPr>
            <p:ph idx="1" type="body"/>
          </p:nvPr>
        </p:nvSpPr>
        <p:spPr>
          <a:xfrm>
            <a:off x="0" y="1825625"/>
            <a:ext cx="12192000" cy="435133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3200"/>
              <a:buChar char="•"/>
            </a:pPr>
            <a:r>
              <a:rPr lang="en-GB"/>
              <a:t>The establishment of </a:t>
            </a:r>
            <a:r>
              <a:rPr b="1" lang="en-GB">
                <a:solidFill>
                  <a:srgbClr val="385623"/>
                </a:solidFill>
              </a:rPr>
              <a:t>Minecraft Marketplace </a:t>
            </a:r>
            <a:r>
              <a:rPr lang="en-GB"/>
              <a:t>is a great example of the industry listening to their audiences (fans) and allowing the trade of different maps, textures and ‘add ons’ in a legitimate setting. The nature of the game has also allowed audiences to learn new skills, such as programming. </a:t>
            </a:r>
            <a:endParaRPr/>
          </a:p>
          <a:p>
            <a:pPr indent="-228600" lvl="0" marL="228600" rtl="0" algn="l">
              <a:lnSpc>
                <a:spcPct val="90000"/>
              </a:lnSpc>
              <a:spcBef>
                <a:spcPts val="1000"/>
              </a:spcBef>
              <a:spcAft>
                <a:spcPts val="0"/>
              </a:spcAft>
              <a:buClr>
                <a:schemeClr val="dk1"/>
              </a:buClr>
              <a:buSzPts val="3200"/>
              <a:buChar char="•"/>
            </a:pPr>
            <a:r>
              <a:rPr lang="en-GB"/>
              <a:t>There are several </a:t>
            </a:r>
            <a:r>
              <a:rPr b="1" lang="en-GB">
                <a:solidFill>
                  <a:srgbClr val="385623"/>
                </a:solidFill>
              </a:rPr>
              <a:t>prosumers</a:t>
            </a:r>
            <a:r>
              <a:rPr lang="en-GB"/>
              <a:t> on YouTube and across blogs who have their own dedicated channels discussing Minecraft, offering tutorials or who just want to show off their gameplay or promote their own maps.</a:t>
            </a:r>
            <a:endParaRPr/>
          </a:p>
        </p:txBody>
      </p:sp>
      <p:pic>
        <p:nvPicPr>
          <p:cNvPr id="324" name="Google Shape;324;p47"/>
          <p:cNvPicPr preferRelativeResize="0"/>
          <p:nvPr/>
        </p:nvPicPr>
        <p:blipFill rotWithShape="1">
          <a:blip r:embed="rId3">
            <a:alphaModFix/>
          </a:blip>
          <a:srcRect b="0" l="0" r="0" t="0"/>
          <a:stretch/>
        </p:blipFill>
        <p:spPr>
          <a:xfrm>
            <a:off x="9433560" y="5492745"/>
            <a:ext cx="2415452" cy="1365255"/>
          </a:xfrm>
          <a:prstGeom prst="rect">
            <a:avLst/>
          </a:prstGeom>
          <a:noFill/>
          <a:ln>
            <a:noFill/>
          </a:ln>
        </p:spPr>
      </p:pic>
      <p:pic>
        <p:nvPicPr>
          <p:cNvPr id="325" name="Google Shape;325;p47"/>
          <p:cNvPicPr preferRelativeResize="0"/>
          <p:nvPr/>
        </p:nvPicPr>
        <p:blipFill rotWithShape="1">
          <a:blip r:embed="rId4">
            <a:alphaModFix/>
          </a:blip>
          <a:srcRect b="0" l="0" r="0" t="0"/>
          <a:stretch/>
        </p:blipFill>
        <p:spPr>
          <a:xfrm>
            <a:off x="8488679" y="5798278"/>
            <a:ext cx="1758861" cy="1082376"/>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48"/>
          <p:cNvSpPr txBox="1"/>
          <p:nvPr>
            <p:ph type="title"/>
          </p:nvPr>
        </p:nvSpPr>
        <p:spPr>
          <a:xfrm>
            <a:off x="0" y="365125"/>
            <a:ext cx="12192000" cy="1325563"/>
          </a:xfrm>
          <a:prstGeom prst="rect">
            <a:avLst/>
          </a:prstGeom>
          <a:solidFill>
            <a:srgbClr val="A5A5A5">
              <a:alpha val="54901"/>
            </a:srgbClr>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FF00"/>
              </a:buClr>
              <a:buSzPts val="6000"/>
              <a:buFont typeface="Ultra"/>
              <a:buNone/>
            </a:pPr>
            <a:r>
              <a:rPr lang="en-GB"/>
              <a:t>extra</a:t>
            </a:r>
            <a:endParaRPr/>
          </a:p>
        </p:txBody>
      </p:sp>
      <p:sp>
        <p:nvSpPr>
          <p:cNvPr id="331" name="Google Shape;331;p48"/>
          <p:cNvSpPr txBox="1"/>
          <p:nvPr>
            <p:ph idx="1" type="body"/>
          </p:nvPr>
        </p:nvSpPr>
        <p:spPr>
          <a:xfrm>
            <a:off x="0" y="1825625"/>
            <a:ext cx="12192000" cy="4351338"/>
          </a:xfrm>
          <a:prstGeom prst="rect">
            <a:avLst/>
          </a:prstGeom>
          <a:noFill/>
          <a:ln>
            <a:noFill/>
          </a:ln>
        </p:spPr>
        <p:txBody>
          <a:bodyPr anchorCtr="0" anchor="t" bIns="45700" lIns="91425" spcFirstLastPara="1" rIns="91425" wrap="square" tIns="45700">
            <a:noAutofit/>
          </a:bodyPr>
          <a:lstStyle/>
          <a:p>
            <a:pPr indent="-25400" lvl="0" marL="228600" rtl="0" algn="l">
              <a:lnSpc>
                <a:spcPct val="90000"/>
              </a:lnSpc>
              <a:spcBef>
                <a:spcPts val="0"/>
              </a:spcBef>
              <a:spcAft>
                <a:spcPts val="0"/>
              </a:spcAft>
              <a:buClr>
                <a:schemeClr val="dk1"/>
              </a:buClr>
              <a:buSzPts val="3200"/>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49"/>
          <p:cNvSpPr txBox="1"/>
          <p:nvPr>
            <p:ph type="title"/>
          </p:nvPr>
        </p:nvSpPr>
        <p:spPr>
          <a:xfrm>
            <a:off x="0" y="365125"/>
            <a:ext cx="12192000" cy="1325563"/>
          </a:xfrm>
          <a:prstGeom prst="rect">
            <a:avLst/>
          </a:prstGeom>
          <a:solidFill>
            <a:srgbClr val="A5A5A5">
              <a:alpha val="54901"/>
            </a:srgbClr>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385623"/>
              </a:buClr>
              <a:buSzPts val="4800"/>
              <a:buFont typeface="Calibri"/>
              <a:buNone/>
            </a:pPr>
            <a:r>
              <a:rPr b="1" lang="en-GB" sz="4800">
                <a:solidFill>
                  <a:srgbClr val="385623"/>
                </a:solidFill>
                <a:latin typeface="Calibri"/>
                <a:ea typeface="Calibri"/>
                <a:cs typeface="Calibri"/>
                <a:sym typeface="Calibri"/>
              </a:rPr>
              <a:t>Theoretical Perspectives </a:t>
            </a:r>
            <a:endParaRPr sz="4800">
              <a:solidFill>
                <a:srgbClr val="385623"/>
              </a:solidFill>
              <a:latin typeface="Calibri"/>
              <a:ea typeface="Calibri"/>
              <a:cs typeface="Calibri"/>
              <a:sym typeface="Calibri"/>
            </a:endParaRPr>
          </a:p>
        </p:txBody>
      </p:sp>
      <p:sp>
        <p:nvSpPr>
          <p:cNvPr id="337" name="Google Shape;337;p49"/>
          <p:cNvSpPr txBox="1"/>
          <p:nvPr>
            <p:ph idx="1" type="body"/>
          </p:nvPr>
        </p:nvSpPr>
        <p:spPr>
          <a:xfrm>
            <a:off x="0" y="1825625"/>
            <a:ext cx="12192000" cy="4351338"/>
          </a:xfrm>
          <a:prstGeom prst="rect">
            <a:avLst/>
          </a:prstGeom>
          <a:noFill/>
          <a:ln>
            <a:noFill/>
          </a:ln>
        </p:spPr>
        <p:txBody>
          <a:bodyPr anchorCtr="0" anchor="t" bIns="45700" lIns="91425" spcFirstLastPara="1" rIns="91425" wrap="square" tIns="45700">
            <a:noAutofit/>
          </a:bodyPr>
          <a:lstStyle/>
          <a:p>
            <a:pPr indent="0" lvl="0" marL="0" rtl="0" algn="l">
              <a:lnSpc>
                <a:spcPct val="70000"/>
              </a:lnSpc>
              <a:spcBef>
                <a:spcPts val="0"/>
              </a:spcBef>
              <a:spcAft>
                <a:spcPts val="0"/>
              </a:spcAft>
              <a:buClr>
                <a:srgbClr val="385623"/>
              </a:buClr>
              <a:buSzPts val="2960"/>
              <a:buNone/>
            </a:pPr>
            <a:r>
              <a:rPr b="1" lang="en-GB" sz="2960">
                <a:solidFill>
                  <a:srgbClr val="385623"/>
                </a:solidFill>
              </a:rPr>
              <a:t>Regulation</a:t>
            </a:r>
            <a:r>
              <a:rPr b="1" lang="en-GB" sz="2960"/>
              <a:t> </a:t>
            </a:r>
            <a:r>
              <a:rPr lang="en-GB" sz="2960"/>
              <a:t>– Sonia Livingstone and Peter Lunt </a:t>
            </a:r>
            <a:endParaRPr/>
          </a:p>
          <a:p>
            <a:pPr indent="-228600" lvl="0" marL="228600" rtl="0" algn="l">
              <a:lnSpc>
                <a:spcPct val="70000"/>
              </a:lnSpc>
              <a:spcBef>
                <a:spcPts val="1000"/>
              </a:spcBef>
              <a:spcAft>
                <a:spcPts val="0"/>
              </a:spcAft>
              <a:buClr>
                <a:schemeClr val="dk1"/>
              </a:buClr>
              <a:buSzPts val="2960"/>
              <a:buChar char="•"/>
            </a:pPr>
            <a:r>
              <a:rPr lang="en-GB" sz="2960"/>
              <a:t>New technologies (in this case the convergent devices with access to internet, Bluetooth, etc.) opens up opportunities and risks that complicate regulation. </a:t>
            </a:r>
            <a:endParaRPr sz="2960"/>
          </a:p>
          <a:p>
            <a:pPr indent="0" lvl="0" marL="0" rtl="0" algn="l">
              <a:lnSpc>
                <a:spcPct val="70000"/>
              </a:lnSpc>
              <a:spcBef>
                <a:spcPts val="1000"/>
              </a:spcBef>
              <a:spcAft>
                <a:spcPts val="0"/>
              </a:spcAft>
              <a:buClr>
                <a:srgbClr val="385623"/>
              </a:buClr>
              <a:buSzPts val="2960"/>
              <a:buNone/>
            </a:pPr>
            <a:r>
              <a:rPr b="1" lang="en-GB" sz="2960">
                <a:solidFill>
                  <a:srgbClr val="385623"/>
                </a:solidFill>
              </a:rPr>
              <a:t>Cultural Industries </a:t>
            </a:r>
            <a:r>
              <a:rPr lang="en-GB" sz="2960"/>
              <a:t>– David Hesmondhalgh </a:t>
            </a:r>
            <a:endParaRPr/>
          </a:p>
          <a:p>
            <a:pPr indent="-228600" lvl="0" marL="228600" rtl="0" algn="l">
              <a:lnSpc>
                <a:spcPct val="70000"/>
              </a:lnSpc>
              <a:spcBef>
                <a:spcPts val="1000"/>
              </a:spcBef>
              <a:spcAft>
                <a:spcPts val="0"/>
              </a:spcAft>
              <a:buClr>
                <a:schemeClr val="dk1"/>
              </a:buClr>
              <a:buSzPts val="2960"/>
              <a:buChar char="•"/>
            </a:pPr>
            <a:r>
              <a:rPr lang="en-GB" sz="2960"/>
              <a:t>Explore how cultural industry companies attempt to minimise risk and maximise audiences. The game has a large fan base and is owned by a division of a global conglomerate. The purchase of Mojang for US$2.5 billion illustrates that Microsoft are clearly attempting to harness the popularity of this franchise to encourage sales both of the game itself and promote Windows 10 and their smartphone market. </a:t>
            </a:r>
            <a:endParaRPr sz="2960"/>
          </a:p>
          <a:p>
            <a:pPr indent="-40639" lvl="0" marL="228600" rtl="0" algn="l">
              <a:lnSpc>
                <a:spcPct val="70000"/>
              </a:lnSpc>
              <a:spcBef>
                <a:spcPts val="1000"/>
              </a:spcBef>
              <a:spcAft>
                <a:spcPts val="0"/>
              </a:spcAft>
              <a:buClr>
                <a:schemeClr val="dk1"/>
              </a:buClr>
              <a:buSzPts val="2960"/>
              <a:buNone/>
            </a:pPr>
            <a:r>
              <a:t/>
            </a:r>
            <a:endParaRPr sz="2960"/>
          </a:p>
        </p:txBody>
      </p:sp>
      <p:pic>
        <p:nvPicPr>
          <p:cNvPr id="338" name="Google Shape;338;p49"/>
          <p:cNvPicPr preferRelativeResize="0"/>
          <p:nvPr/>
        </p:nvPicPr>
        <p:blipFill rotWithShape="1">
          <a:blip r:embed="rId3">
            <a:alphaModFix/>
          </a:blip>
          <a:srcRect b="0" l="0" r="0" t="0"/>
          <a:stretch/>
        </p:blipFill>
        <p:spPr>
          <a:xfrm>
            <a:off x="9540240" y="542319"/>
            <a:ext cx="2346960" cy="950752"/>
          </a:xfrm>
          <a:prstGeom prst="rect">
            <a:avLst/>
          </a:prstGeom>
          <a:noFill/>
          <a:ln>
            <a:noFill/>
          </a:ln>
          <a:effectLst>
            <a:outerShdw blurRad="190500" rotWithShape="0" algn="tl">
              <a:srgbClr val="000000">
                <a:alpha val="69803"/>
              </a:srgbClr>
            </a:outerShdw>
          </a:effectLst>
        </p:spPr>
      </p:pic>
      <p:pic>
        <p:nvPicPr>
          <p:cNvPr id="339" name="Google Shape;339;p49"/>
          <p:cNvPicPr preferRelativeResize="0"/>
          <p:nvPr/>
        </p:nvPicPr>
        <p:blipFill rotWithShape="1">
          <a:blip r:embed="rId4">
            <a:alphaModFix/>
          </a:blip>
          <a:srcRect b="0" l="0" r="0" t="0"/>
          <a:stretch/>
        </p:blipFill>
        <p:spPr>
          <a:xfrm>
            <a:off x="6853930" y="6077988"/>
            <a:ext cx="4366866" cy="675368"/>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pic>
        <p:nvPicPr>
          <p:cNvPr id="344" name="Google Shape;344;p50"/>
          <p:cNvPicPr preferRelativeResize="0"/>
          <p:nvPr/>
        </p:nvPicPr>
        <p:blipFill rotWithShape="1">
          <a:blip r:embed="rId3">
            <a:alphaModFix/>
          </a:blip>
          <a:srcRect b="0" l="0" r="0" t="0"/>
          <a:stretch/>
        </p:blipFill>
        <p:spPr>
          <a:xfrm>
            <a:off x="0" y="3108528"/>
            <a:ext cx="1267057" cy="1904047"/>
          </a:xfrm>
          <a:prstGeom prst="rect">
            <a:avLst/>
          </a:prstGeom>
          <a:noFill/>
          <a:ln>
            <a:noFill/>
          </a:ln>
        </p:spPr>
      </p:pic>
      <p:sp>
        <p:nvSpPr>
          <p:cNvPr id="345" name="Google Shape;345;p50"/>
          <p:cNvSpPr txBox="1"/>
          <p:nvPr>
            <p:ph idx="1" type="body"/>
          </p:nvPr>
        </p:nvSpPr>
        <p:spPr>
          <a:xfrm>
            <a:off x="881231" y="674556"/>
            <a:ext cx="10515600" cy="5917437"/>
          </a:xfrm>
          <a:prstGeom prst="rect">
            <a:avLst/>
          </a:prstGeom>
          <a:noFill/>
          <a:ln>
            <a:noFill/>
          </a:ln>
        </p:spPr>
        <p:txBody>
          <a:bodyPr anchorCtr="0" anchor="t" bIns="45700" lIns="91425" spcFirstLastPara="1" rIns="91425" wrap="square" tIns="45700">
            <a:noAutofit/>
          </a:bodyPr>
          <a:lstStyle/>
          <a:p>
            <a:pPr indent="0" lvl="0" marL="0" rtl="0" algn="l">
              <a:lnSpc>
                <a:spcPct val="70000"/>
              </a:lnSpc>
              <a:spcBef>
                <a:spcPts val="0"/>
              </a:spcBef>
              <a:spcAft>
                <a:spcPts val="0"/>
              </a:spcAft>
              <a:buClr>
                <a:srgbClr val="385623"/>
              </a:buClr>
              <a:buSzPts val="2240"/>
              <a:buNone/>
            </a:pPr>
            <a:r>
              <a:rPr b="1" lang="en-GB" sz="2240">
                <a:solidFill>
                  <a:srgbClr val="385623"/>
                </a:solidFill>
              </a:rPr>
              <a:t>Identity</a:t>
            </a:r>
            <a:r>
              <a:rPr b="1" lang="en-GB" sz="2240"/>
              <a:t> </a:t>
            </a:r>
            <a:r>
              <a:rPr lang="en-GB" sz="2240"/>
              <a:t>– David Gauntlett </a:t>
            </a:r>
            <a:endParaRPr/>
          </a:p>
          <a:p>
            <a:pPr indent="-228600" lvl="0" marL="228600" rtl="0" algn="l">
              <a:lnSpc>
                <a:spcPct val="70000"/>
              </a:lnSpc>
              <a:spcBef>
                <a:spcPts val="1000"/>
              </a:spcBef>
              <a:spcAft>
                <a:spcPts val="0"/>
              </a:spcAft>
              <a:buClr>
                <a:schemeClr val="dk1"/>
              </a:buClr>
              <a:buSzPts val="2240"/>
              <a:buChar char="•"/>
            </a:pPr>
            <a:r>
              <a:rPr lang="en-GB" sz="2240"/>
              <a:t>Gauntlett conducted a series of studies based around the use of Lego to create and share ideas and has also compared this to how audiences use the internet (one giant allotment). </a:t>
            </a:r>
            <a:r>
              <a:rPr i="1" lang="en-GB" sz="2240"/>
              <a:t>Making is Connecting </a:t>
            </a:r>
            <a:r>
              <a:rPr lang="en-GB" sz="2240"/>
              <a:t>is all about how people build a stronger sense of self-identity through creative practices. Minecraft adopts the same principles and shows how audiences are not only ‘making and connecting’ but are infinitely more creative through the use of the internet. The critical response of Minecraft as a media text highlights how the game is a way for people to socially create and interact is testimony to this idea. </a:t>
            </a:r>
            <a:endParaRPr sz="2240"/>
          </a:p>
          <a:p>
            <a:pPr indent="-86360" lvl="0" marL="228600" rtl="0" algn="l">
              <a:lnSpc>
                <a:spcPct val="70000"/>
              </a:lnSpc>
              <a:spcBef>
                <a:spcPts val="1000"/>
              </a:spcBef>
              <a:spcAft>
                <a:spcPts val="0"/>
              </a:spcAft>
              <a:buClr>
                <a:schemeClr val="dk1"/>
              </a:buClr>
              <a:buSzPts val="2240"/>
              <a:buNone/>
            </a:pPr>
            <a:r>
              <a:t/>
            </a:r>
            <a:endParaRPr sz="2240"/>
          </a:p>
          <a:p>
            <a:pPr indent="-86360" lvl="0" marL="228600" rtl="0" algn="l">
              <a:lnSpc>
                <a:spcPct val="70000"/>
              </a:lnSpc>
              <a:spcBef>
                <a:spcPts val="1000"/>
              </a:spcBef>
              <a:spcAft>
                <a:spcPts val="0"/>
              </a:spcAft>
              <a:buClr>
                <a:schemeClr val="dk1"/>
              </a:buClr>
              <a:buSzPts val="2240"/>
              <a:buNone/>
            </a:pPr>
            <a:r>
              <a:t/>
            </a:r>
            <a:endParaRPr sz="2240"/>
          </a:p>
          <a:p>
            <a:pPr indent="-86360" lvl="0" marL="228600" rtl="0" algn="l">
              <a:lnSpc>
                <a:spcPct val="70000"/>
              </a:lnSpc>
              <a:spcBef>
                <a:spcPts val="1000"/>
              </a:spcBef>
              <a:spcAft>
                <a:spcPts val="0"/>
              </a:spcAft>
              <a:buClr>
                <a:schemeClr val="dk1"/>
              </a:buClr>
              <a:buSzPts val="2240"/>
              <a:buNone/>
            </a:pPr>
            <a:r>
              <a:t/>
            </a:r>
            <a:endParaRPr sz="2240"/>
          </a:p>
          <a:p>
            <a:pPr indent="0" lvl="0" marL="0" rtl="0" algn="l">
              <a:lnSpc>
                <a:spcPct val="70000"/>
              </a:lnSpc>
              <a:spcBef>
                <a:spcPts val="1000"/>
              </a:spcBef>
              <a:spcAft>
                <a:spcPts val="0"/>
              </a:spcAft>
              <a:buClr>
                <a:srgbClr val="385623"/>
              </a:buClr>
              <a:buSzPts val="2240"/>
              <a:buNone/>
            </a:pPr>
            <a:r>
              <a:rPr b="1" lang="en-GB" sz="2240">
                <a:solidFill>
                  <a:srgbClr val="385623"/>
                </a:solidFill>
              </a:rPr>
              <a:t>Fandom</a:t>
            </a:r>
            <a:r>
              <a:rPr b="1" lang="en-GB" sz="2240"/>
              <a:t> </a:t>
            </a:r>
            <a:r>
              <a:rPr lang="en-GB" sz="2240"/>
              <a:t>– Henry Jenkins </a:t>
            </a:r>
            <a:endParaRPr/>
          </a:p>
          <a:p>
            <a:pPr indent="-228600" lvl="0" marL="228600" rtl="0" algn="l">
              <a:lnSpc>
                <a:spcPct val="70000"/>
              </a:lnSpc>
              <a:spcBef>
                <a:spcPts val="1000"/>
              </a:spcBef>
              <a:spcAft>
                <a:spcPts val="0"/>
              </a:spcAft>
              <a:buClr>
                <a:schemeClr val="dk1"/>
              </a:buClr>
              <a:buSzPts val="2240"/>
              <a:buChar char="•"/>
            </a:pPr>
            <a:r>
              <a:rPr lang="en-GB" sz="2240"/>
              <a:t>Video games offer social experiences (online multi-player options) as well as communities outside of the core game experience. Jenkins’ key quote ‘if it doesn’t spread, it’s dead’ can be used as a discussion point to track the birth and popularity of the franchise. Minecraft has a strong, well developed fan base that could be researched in more detail in relation to Jenkins’ ideas about participatory culture.</a:t>
            </a:r>
            <a:endParaRPr/>
          </a:p>
        </p:txBody>
      </p:sp>
      <p:pic>
        <p:nvPicPr>
          <p:cNvPr id="346" name="Google Shape;346;p50"/>
          <p:cNvPicPr preferRelativeResize="0"/>
          <p:nvPr/>
        </p:nvPicPr>
        <p:blipFill rotWithShape="1">
          <a:blip r:embed="rId4">
            <a:alphaModFix/>
          </a:blip>
          <a:srcRect b="0" l="0" r="0" t="0"/>
          <a:stretch/>
        </p:blipFill>
        <p:spPr>
          <a:xfrm>
            <a:off x="9067585" y="3037089"/>
            <a:ext cx="2090519" cy="15598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