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384" y="-9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30"/>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842308F-9A2D-4F43-890D-224CB251B08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1550987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42308F-9A2D-4F43-890D-224CB251B08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681332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42308F-9A2D-4F43-890D-224CB251B08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2629145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3555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842308F-9A2D-4F43-890D-224CB251B08B}"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255246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842308F-9A2D-4F43-890D-224CB251B08B}" type="datetimeFigureOut">
              <a:rPr lang="en-GB" smtClean="0"/>
              <a:t>18/03/2020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3026840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842308F-9A2D-4F43-890D-224CB251B08B}" type="datetimeFigureOut">
              <a:rPr lang="en-GB" smtClean="0"/>
              <a:t>18/03/2020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388694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2308F-9A2D-4F43-890D-224CB251B08B}" type="datetimeFigureOut">
              <a:rPr lang="en-GB" smtClean="0"/>
              <a:t>18/03/2020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2702674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42308F-9A2D-4F43-890D-224CB251B08B}"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2841004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42308F-9A2D-4F43-890D-224CB251B08B}"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3696770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42308F-9A2D-4F43-890D-224CB251B08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1737547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3"/>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7" y="27464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42308F-9A2D-4F43-890D-224CB251B08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80952-CB9D-49ED-81FB-CF2C4F43857F}" type="slidenum">
              <a:rPr lang="en-GB" smtClean="0"/>
              <a:t>‹#›</a:t>
            </a:fld>
            <a:endParaRPr lang="en-GB"/>
          </a:p>
        </p:txBody>
      </p:sp>
    </p:spTree>
    <p:extLst>
      <p:ext uri="{BB962C8B-B14F-4D97-AF65-F5344CB8AC3E}">
        <p14:creationId xmlns:p14="http://schemas.microsoft.com/office/powerpoint/2010/main" val="2350865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09602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95219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30200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122174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421236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11629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332198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44281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04222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060866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031707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5"/>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42308F-9A2D-4F43-890D-224CB251B08B}" type="datetimeFigureOut">
              <a:rPr lang="en-GB" smtClean="0"/>
              <a:t>18/03/2020</a:t>
            </a:fld>
            <a:endParaRPr lang="en-GB"/>
          </a:p>
        </p:txBody>
      </p:sp>
      <p:sp>
        <p:nvSpPr>
          <p:cNvPr id="5" name="Footer Placeholder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A80952-CB9D-49ED-81FB-CF2C4F43857F}" type="slidenum">
              <a:rPr lang="en-GB" smtClean="0"/>
              <a:t>‹#›</a:t>
            </a:fld>
            <a:endParaRPr lang="en-GB"/>
          </a:p>
        </p:txBody>
      </p:sp>
    </p:spTree>
    <p:extLst>
      <p:ext uri="{BB962C8B-B14F-4D97-AF65-F5344CB8AC3E}">
        <p14:creationId xmlns:p14="http://schemas.microsoft.com/office/powerpoint/2010/main" val="1426877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03404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5400" dirty="0" smtClean="0">
                <a:solidFill>
                  <a:schemeClr val="bg1"/>
                </a:solidFill>
                <a:latin typeface="Ebrima" panose="02000000000000000000" pitchFamily="2" charset="0"/>
                <a:ea typeface="Ebrima" panose="02000000000000000000" pitchFamily="2" charset="0"/>
                <a:cs typeface="Ebrima" panose="02000000000000000000" pitchFamily="2" charset="0"/>
              </a:rPr>
              <a:t>Media Language Theories</a:t>
            </a:r>
            <a:endParaRPr lang="en-GB" sz="5400"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411454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8000"/>
              </a:gs>
              <a:gs pos="65000">
                <a:srgbClr val="92D050"/>
              </a:gs>
              <a:gs pos="100000">
                <a:srgbClr val="FFFF00"/>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967335" y="2921171"/>
            <a:ext cx="6858000" cy="1015663"/>
          </a:xfrm>
          <a:prstGeom prst="rect">
            <a:avLst/>
          </a:prstGeom>
          <a:noFill/>
        </p:spPr>
        <p:txBody>
          <a:bodyPr wrap="square" rtlCol="0">
            <a:spAutoFit/>
          </a:bodyPr>
          <a:lstStyle/>
          <a:p>
            <a:r>
              <a:rPr lang="en-GB" sz="6000" dirty="0">
                <a:solidFill>
                  <a:prstClr val="white"/>
                </a:solidFill>
                <a:latin typeface="Aharoni" panose="02010803020104030203" pitchFamily="2" charset="-79"/>
                <a:cs typeface="Aharoni" panose="02010803020104030203" pitchFamily="2" charset="-79"/>
              </a:rPr>
              <a:t>Barthes: Semiotics</a:t>
            </a:r>
          </a:p>
        </p:txBody>
      </p:sp>
      <p:sp>
        <p:nvSpPr>
          <p:cNvPr id="13" name="Quad Arrow 12"/>
          <p:cNvSpPr/>
          <p:nvPr/>
        </p:nvSpPr>
        <p:spPr>
          <a:xfrm>
            <a:off x="1003397" y="2816932"/>
            <a:ext cx="1224136" cy="1224136"/>
          </a:xfrm>
          <a:prstGeom prst="quad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4" name="Oval 13"/>
          <p:cNvSpPr/>
          <p:nvPr/>
        </p:nvSpPr>
        <p:spPr>
          <a:xfrm>
            <a:off x="1838662" y="117150"/>
            <a:ext cx="1604628" cy="151216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a:t>
            </a:r>
          </a:p>
        </p:txBody>
      </p:sp>
      <p:sp>
        <p:nvSpPr>
          <p:cNvPr id="19" name="Oval 18"/>
          <p:cNvSpPr/>
          <p:nvPr/>
        </p:nvSpPr>
        <p:spPr>
          <a:xfrm>
            <a:off x="2508055" y="2672915"/>
            <a:ext cx="1604628" cy="151216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92D050"/>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692860" y="3068960"/>
            <a:ext cx="1224136" cy="0"/>
          </a:xfrm>
          <a:prstGeom prst="line">
            <a:avLst/>
          </a:prstGeom>
          <a:ln>
            <a:solidFill>
              <a:srgbClr val="92D050"/>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8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860" y="15554"/>
            <a:ext cx="6213140" cy="2695009"/>
          </a:xfrm>
          <a:prstGeom prst="roundRect">
            <a:avLst/>
          </a:prstGeom>
          <a:ln>
            <a:solidFill>
              <a:srgbClr val="92D050"/>
            </a:solidFill>
          </a:ln>
        </p:spPr>
        <p:style>
          <a:lnRef idx="2">
            <a:schemeClr val="accent3"/>
          </a:lnRef>
          <a:fillRef idx="1">
            <a:schemeClr val="lt1"/>
          </a:fillRef>
          <a:effectRef idx="0">
            <a:schemeClr val="accent3"/>
          </a:effectRef>
          <a:fontRef idx="minor">
            <a:schemeClr val="dk1"/>
          </a:fontRef>
        </p:style>
        <p:txBody>
          <a:bodyPr rtlCol="0" anchor="ctr"/>
          <a:lstStyle/>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the media constructs meaning through a process of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denotation and connotation</a:t>
            </a:r>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a:t>
            </a:r>
            <a:endParaRPr lang="en-GB" sz="2000" dirty="0">
              <a:solidFill>
                <a:prstClr val="black"/>
              </a:solidFill>
              <a:latin typeface="Ebrima" panose="02000000000000000000" pitchFamily="2" charset="0"/>
              <a:ea typeface="Ebrima" panose="02000000000000000000" pitchFamily="2" charset="0"/>
              <a:cs typeface="Ebrima" panose="02000000000000000000" pitchFamily="2" charset="0"/>
            </a:endParaRPr>
          </a:p>
          <a:p>
            <a:pPr marL="171450" indent="-171450">
              <a:buFont typeface="Arial" panose="020B0604020202020204" pitchFamily="34" charset="0"/>
              <a:buChar char="•"/>
            </a:pPr>
            <a:r>
              <a:rPr lang="en-GB" sz="1100" b="1" dirty="0">
                <a:solidFill>
                  <a:prstClr val="black"/>
                </a:solidFill>
                <a:latin typeface="Ebrima" panose="02000000000000000000" pitchFamily="2" charset="0"/>
                <a:ea typeface="Ebrima" panose="02000000000000000000" pitchFamily="2" charset="0"/>
                <a:cs typeface="Ebrima" panose="02000000000000000000" pitchFamily="2" charset="0"/>
              </a:rPr>
              <a:t>We read the media imagery in the same way that we read conventional language.</a:t>
            </a:r>
          </a:p>
          <a:p>
            <a:pPr marL="171450" indent="-171450">
              <a:buFont typeface="Arial" panose="020B0604020202020204" pitchFamily="34" charset="0"/>
              <a:buChar char="•"/>
            </a:pP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We decode media in two distinctly different ways;  first, producing a </a:t>
            </a:r>
            <a:r>
              <a:rPr lang="en-GB" sz="1100" b="1" dirty="0">
                <a:solidFill>
                  <a:prstClr val="black"/>
                </a:solidFill>
                <a:latin typeface="Ebrima" panose="02000000000000000000" pitchFamily="2" charset="0"/>
                <a:ea typeface="Ebrima" panose="02000000000000000000" pitchFamily="2" charset="0"/>
                <a:cs typeface="Ebrima" panose="02000000000000000000" pitchFamily="2" charset="0"/>
              </a:rPr>
              <a:t>denotative reading </a:t>
            </a: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that recognises the literal content of an image, and then producing a </a:t>
            </a:r>
            <a:r>
              <a:rPr lang="en-GB" sz="1100" b="1" dirty="0">
                <a:solidFill>
                  <a:prstClr val="black"/>
                </a:solidFill>
                <a:latin typeface="Ebrima" panose="02000000000000000000" pitchFamily="2" charset="0"/>
                <a:ea typeface="Ebrima" panose="02000000000000000000" pitchFamily="2" charset="0"/>
                <a:cs typeface="Ebrima" panose="02000000000000000000" pitchFamily="2" charset="0"/>
              </a:rPr>
              <a:t>connotative reading </a:t>
            </a: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that diagnoses a deeper symbolic meaning.</a:t>
            </a:r>
          </a:p>
          <a:p>
            <a:pPr marL="171450" indent="-171450">
              <a:buFont typeface="Arial" panose="020B0604020202020204" pitchFamily="34" charset="0"/>
              <a:buChar char="•"/>
            </a:pP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Image based connotations  are created though: props, post-production effects, pose, costuming, composition and lighting.</a:t>
            </a:r>
          </a:p>
          <a:p>
            <a:pPr marL="171450" indent="-171450">
              <a:buFont typeface="Arial" panose="020B0604020202020204" pitchFamily="34" charset="0"/>
              <a:buChar char="•"/>
            </a:pP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Media imagery is </a:t>
            </a:r>
            <a:r>
              <a:rPr lang="en-GB" sz="1100" b="1" dirty="0">
                <a:solidFill>
                  <a:prstClr val="black"/>
                </a:solidFill>
                <a:latin typeface="Ebrima" panose="02000000000000000000" pitchFamily="2" charset="0"/>
                <a:ea typeface="Ebrima" panose="02000000000000000000" pitchFamily="2" charset="0"/>
                <a:cs typeface="Ebrima" panose="02000000000000000000" pitchFamily="2" charset="0"/>
              </a:rPr>
              <a:t>polyvalent - likely, in other words, to a number of connotative effects</a:t>
            </a: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a:t>
            </a:r>
          </a:p>
          <a:p>
            <a:pPr marL="171450" indent="-171450">
              <a:buFont typeface="Arial" panose="020B0604020202020204" pitchFamily="34" charset="0"/>
              <a:buChar char="•"/>
            </a:pP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Text-based elements can provide anchorage - tying down the meaning of an image for the reader.</a:t>
            </a:r>
          </a:p>
          <a:p>
            <a:pPr marL="171450" indent="-171450">
              <a:buFont typeface="Arial" panose="020B0604020202020204" pitchFamily="34" charset="0"/>
              <a:buChar char="•"/>
            </a:pPr>
            <a:r>
              <a:rPr lang="en-GB" sz="1100" dirty="0">
                <a:solidFill>
                  <a:prstClr val="black"/>
                </a:solidFill>
                <a:latin typeface="Ebrima" panose="02000000000000000000" pitchFamily="2" charset="0"/>
                <a:ea typeface="Ebrima" panose="02000000000000000000" pitchFamily="2" charset="0"/>
                <a:cs typeface="Ebrima" panose="02000000000000000000" pitchFamily="2" charset="0"/>
              </a:rPr>
              <a:t>Barthes suggests that meaning is produced by the simultaneous deployment of hermeneutic, proairetic, semantic, cultural and symbolic features</a:t>
            </a:r>
          </a:p>
        </p:txBody>
      </p:sp>
      <p:sp>
        <p:nvSpPr>
          <p:cNvPr id="2048" name="Rounded Rectangle 2047"/>
          <p:cNvSpPr/>
          <p:nvPr/>
        </p:nvSpPr>
        <p:spPr>
          <a:xfrm>
            <a:off x="4304928" y="2817529"/>
            <a:ext cx="5601072" cy="2304256"/>
          </a:xfrm>
          <a:prstGeom prst="roundRect">
            <a:avLst/>
          </a:prstGeom>
          <a:ln>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the media has an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ideological effect </a:t>
            </a:r>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on audiences</a:t>
            </a:r>
          </a:p>
          <a:p>
            <a:pPr marL="171450" indent="-171450">
              <a:buFont typeface="Arial" panose="020B0604020202020204" pitchFamily="34" charset="0"/>
              <a:buChar char="•"/>
            </a:pP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The media is powerful because it has the capacity to </a:t>
            </a:r>
            <a:r>
              <a:rPr lang="en-GB" sz="1200" b="1" dirty="0">
                <a:solidFill>
                  <a:prstClr val="black"/>
                </a:solidFill>
                <a:latin typeface="Ebrima" panose="02000000000000000000" pitchFamily="2" charset="0"/>
                <a:ea typeface="Ebrima" panose="02000000000000000000" pitchFamily="2" charset="0"/>
                <a:cs typeface="Ebrima" panose="02000000000000000000" pitchFamily="2" charset="0"/>
              </a:rPr>
              <a:t>produce realistic portrayal of the world.</a:t>
            </a:r>
          </a:p>
          <a:p>
            <a:pPr marL="171450" indent="-171450">
              <a:buFont typeface="Arial" panose="020B0604020202020204" pitchFamily="34" charset="0"/>
              <a:buChar char="•"/>
            </a:pP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The media has a </a:t>
            </a:r>
            <a:r>
              <a:rPr lang="en-GB" sz="1200" b="1" dirty="0">
                <a:solidFill>
                  <a:prstClr val="black"/>
                </a:solidFill>
                <a:latin typeface="Ebrima" panose="02000000000000000000" pitchFamily="2" charset="0"/>
                <a:ea typeface="Ebrima" panose="02000000000000000000" pitchFamily="2" charset="0"/>
                <a:cs typeface="Ebrima" panose="02000000000000000000" pitchFamily="2" charset="0"/>
              </a:rPr>
              <a:t>myth like capacity to guide and influence </a:t>
            </a: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our behaviours and actions.</a:t>
            </a:r>
          </a:p>
          <a:p>
            <a:pPr marL="171450" indent="-171450">
              <a:buFont typeface="Arial" panose="020B0604020202020204" pitchFamily="34" charset="0"/>
              <a:buChar char="•"/>
            </a:pP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The media naturalises ideas through </a:t>
            </a:r>
            <a:r>
              <a:rPr lang="en-GB" sz="1200" b="1" dirty="0">
                <a:solidFill>
                  <a:prstClr val="black"/>
                </a:solidFill>
                <a:latin typeface="Ebrima" panose="02000000000000000000" pitchFamily="2" charset="0"/>
                <a:ea typeface="Ebrima" panose="02000000000000000000" pitchFamily="2" charset="0"/>
                <a:cs typeface="Ebrima" panose="02000000000000000000" pitchFamily="2" charset="0"/>
              </a:rPr>
              <a:t>repetition.</a:t>
            </a:r>
          </a:p>
          <a:p>
            <a:pPr marL="171450" indent="-171450">
              <a:buFont typeface="Arial" panose="020B0604020202020204" pitchFamily="34" charset="0"/>
              <a:buChar char="•"/>
            </a:pP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The media reduces or simplifies ideas, discouraging audiences from questioning its specific presentation of the world.</a:t>
            </a:r>
          </a:p>
          <a:p>
            <a:pPr marL="171450" indent="-171450">
              <a:buFont typeface="Arial" panose="020B0604020202020204" pitchFamily="34" charset="0"/>
              <a:buChar char="•"/>
            </a:pP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The media tends to reinforce the worldview of those who affect social power.</a:t>
            </a:r>
          </a:p>
        </p:txBody>
      </p:sp>
      <p:sp>
        <p:nvSpPr>
          <p:cNvPr id="2049" name="Rounded Rectangle 2048"/>
          <p:cNvSpPr/>
          <p:nvPr/>
        </p:nvSpPr>
        <p:spPr>
          <a:xfrm>
            <a:off x="3692860" y="5301211"/>
            <a:ext cx="6213140" cy="1556793"/>
          </a:xfrm>
          <a:prstGeom prst="roundRect">
            <a:avLst/>
          </a:prstGeom>
          <a:ln>
            <a:solidFill>
              <a:srgbClr val="009900"/>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solidFill>
                  <a:srgbClr val="009900"/>
                </a:solidFill>
                <a:latin typeface="Ebrima" panose="02000000000000000000" pitchFamily="2" charset="0"/>
                <a:ea typeface="Ebrima" panose="02000000000000000000" pitchFamily="2" charset="0"/>
                <a:cs typeface="Ebrima" panose="02000000000000000000" pitchFamily="2" charset="0"/>
              </a:rPr>
              <a:t>Two theorists who challenge Barthes's thinking:</a:t>
            </a:r>
            <a:r>
              <a:rPr lang="en-GB" i="1" dirty="0">
                <a:solidFill>
                  <a:prstClr val="black"/>
                </a:solidFill>
                <a:latin typeface="Ebrima" panose="02000000000000000000" pitchFamily="2" charset="0"/>
                <a:ea typeface="Ebrima" panose="02000000000000000000" pitchFamily="2" charset="0"/>
                <a:cs typeface="Ebrima" panose="02000000000000000000" pitchFamily="2" charset="0"/>
              </a:rPr>
              <a:t> </a:t>
            </a:r>
          </a:p>
          <a:p>
            <a:r>
              <a:rPr lang="en-GB" sz="1200" b="1" dirty="0">
                <a:solidFill>
                  <a:srgbClr val="008000"/>
                </a:solidFill>
                <a:latin typeface="Ebrima" panose="02000000000000000000" pitchFamily="2" charset="0"/>
                <a:ea typeface="Ebrima" panose="02000000000000000000" pitchFamily="2" charset="0"/>
                <a:cs typeface="Ebrima" panose="02000000000000000000" pitchFamily="2" charset="0"/>
              </a:rPr>
              <a:t>Claude Levi-Strauss</a:t>
            </a:r>
            <a:r>
              <a:rPr lang="en-GB" sz="1200" b="1" dirty="0">
                <a:solidFill>
                  <a:prstClr val="black"/>
                </a:solidFill>
                <a:latin typeface="Ebrima" panose="02000000000000000000" pitchFamily="2" charset="0"/>
                <a:ea typeface="Ebrima" panose="02000000000000000000" pitchFamily="2" charset="0"/>
                <a:cs typeface="Ebrima" panose="02000000000000000000" pitchFamily="2" charset="0"/>
              </a:rPr>
              <a:t>: </a:t>
            </a: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would be more interested in the way that media products articulate oppositions than in the effect of any single ingredient or moment. Lévi-Strauss would also argue that media products are informed by universally shared structures, Barthes argues that media products are constructed as a result of temporal or social influences. </a:t>
            </a:r>
          </a:p>
          <a:p>
            <a:r>
              <a:rPr lang="en-GB" sz="1200" b="1" dirty="0">
                <a:solidFill>
                  <a:srgbClr val="008000"/>
                </a:solidFill>
                <a:latin typeface="Ebrima" panose="02000000000000000000" pitchFamily="2" charset="0"/>
                <a:ea typeface="Ebrima" panose="02000000000000000000" pitchFamily="2" charset="0"/>
                <a:cs typeface="Ebrima" panose="02000000000000000000" pitchFamily="2" charset="0"/>
              </a:rPr>
              <a:t>Tzvetan  Todorov</a:t>
            </a:r>
            <a:r>
              <a:rPr lang="en-GB" sz="1200" b="1" dirty="0">
                <a:solidFill>
                  <a:prstClr val="black"/>
                </a:solidFill>
                <a:latin typeface="Ebrima" panose="02000000000000000000" pitchFamily="2" charset="0"/>
                <a:ea typeface="Ebrima" panose="02000000000000000000" pitchFamily="2" charset="0"/>
                <a:cs typeface="Ebrima" panose="02000000000000000000" pitchFamily="2" charset="0"/>
              </a:rPr>
              <a:t>: </a:t>
            </a:r>
            <a:r>
              <a:rPr lang="en-GB" sz="1200" dirty="0">
                <a:solidFill>
                  <a:prstClr val="black"/>
                </a:solidFill>
                <a:latin typeface="Ebrima" panose="02000000000000000000" pitchFamily="2" charset="0"/>
                <a:ea typeface="Ebrima" panose="02000000000000000000" pitchFamily="2" charset="0"/>
                <a:cs typeface="Ebrima" panose="02000000000000000000" pitchFamily="2" charset="0"/>
              </a:rPr>
              <a:t>would argue that media products produce meaning through  narrative features and that isolated instances of connotation are less significant.</a:t>
            </a:r>
          </a:p>
        </p:txBody>
      </p:sp>
      <p:sp>
        <p:nvSpPr>
          <p:cNvPr id="4" name="TextBox 3"/>
          <p:cNvSpPr txBox="1"/>
          <p:nvPr/>
        </p:nvSpPr>
        <p:spPr>
          <a:xfrm>
            <a:off x="1374412" y="6237314"/>
            <a:ext cx="698269" cy="523220"/>
          </a:xfrm>
          <a:prstGeom prst="rect">
            <a:avLst/>
          </a:prstGeom>
          <a:noFill/>
        </p:spPr>
        <p:txBody>
          <a:bodyPr wrap="square" rtlCol="0">
            <a:spAutoFit/>
          </a:bodyPr>
          <a:lstStyle/>
          <a:p>
            <a:r>
              <a:rPr lang="en-GB" sz="2800" b="1" dirty="0">
                <a:solidFill>
                  <a:prstClr val="white"/>
                </a:solidFill>
              </a:rPr>
              <a:t>ML</a:t>
            </a:r>
          </a:p>
        </p:txBody>
      </p:sp>
    </p:spTree>
    <p:extLst>
      <p:ext uri="{BB962C8B-B14F-4D97-AF65-F5344CB8AC3E}">
        <p14:creationId xmlns:p14="http://schemas.microsoft.com/office/powerpoint/2010/main" val="3744948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8000"/>
              </a:gs>
              <a:gs pos="65000">
                <a:srgbClr val="99FF99"/>
              </a:gs>
              <a:gs pos="100000">
                <a:srgbClr val="00FF99"/>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705726" y="2567387"/>
            <a:ext cx="6858000" cy="1754326"/>
          </a:xfrm>
          <a:prstGeom prst="rect">
            <a:avLst/>
          </a:prstGeom>
          <a:noFill/>
        </p:spPr>
        <p:txBody>
          <a:bodyPr wrap="square" rtlCol="0">
            <a:spAutoFit/>
          </a:bodyPr>
          <a:lstStyle/>
          <a:p>
            <a:pPr algn="ctr"/>
            <a:r>
              <a:rPr lang="en-GB" sz="5400" dirty="0">
                <a:solidFill>
                  <a:prstClr val="white"/>
                </a:solidFill>
                <a:latin typeface="Aharoni" panose="02010803020104030203" pitchFamily="2" charset="-79"/>
                <a:cs typeface="Aharoni" panose="02010803020104030203" pitchFamily="2" charset="-79"/>
              </a:rPr>
              <a:t>Claude L</a:t>
            </a:r>
            <a:r>
              <a:rPr lang="en-GB" sz="5400" b="1" dirty="0">
                <a:solidFill>
                  <a:prstClr val="white"/>
                </a:solidFill>
                <a:latin typeface="Ebrima" panose="02000000000000000000" pitchFamily="2" charset="0"/>
                <a:ea typeface="Ebrima" panose="02000000000000000000" pitchFamily="2" charset="0"/>
                <a:cs typeface="Ebrima" panose="02000000000000000000" pitchFamily="2" charset="0"/>
              </a:rPr>
              <a:t>é</a:t>
            </a:r>
            <a:r>
              <a:rPr lang="en-GB" sz="5400" dirty="0">
                <a:solidFill>
                  <a:prstClr val="white"/>
                </a:solidFill>
                <a:latin typeface="Aharoni" panose="02010803020104030203" pitchFamily="2" charset="-79"/>
                <a:cs typeface="Aharoni" panose="02010803020104030203" pitchFamily="2" charset="-79"/>
              </a:rPr>
              <a:t>vi-Strauss: Structuralism</a:t>
            </a:r>
          </a:p>
        </p:txBody>
      </p:sp>
      <p:sp>
        <p:nvSpPr>
          <p:cNvPr id="14" name="Oval 13"/>
          <p:cNvSpPr/>
          <p:nvPr/>
        </p:nvSpPr>
        <p:spPr>
          <a:xfrm>
            <a:off x="1838662" y="117150"/>
            <a:ext cx="1604628" cy="1512168"/>
          </a:xfrm>
          <a:prstGeom prst="ellipse">
            <a:avLst/>
          </a:prstGeom>
          <a:solidFill>
            <a:srgbClr val="99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a:t>
            </a:r>
          </a:p>
        </p:txBody>
      </p:sp>
      <p:sp>
        <p:nvSpPr>
          <p:cNvPr id="19" name="Oval 18"/>
          <p:cNvSpPr/>
          <p:nvPr/>
        </p:nvSpPr>
        <p:spPr>
          <a:xfrm>
            <a:off x="2508055" y="2672915"/>
            <a:ext cx="1604628" cy="1512168"/>
          </a:xfrm>
          <a:prstGeom prst="ellipse">
            <a:avLst/>
          </a:prstGeom>
          <a:solidFill>
            <a:srgbClr val="99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99FF99"/>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692860" y="3068960"/>
            <a:ext cx="1224136" cy="0"/>
          </a:xfrm>
          <a:prstGeom prst="line">
            <a:avLst/>
          </a:prstGeom>
          <a:ln>
            <a:solidFill>
              <a:srgbClr val="99FF99"/>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8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549354"/>
          </a:xfrm>
          <a:prstGeom prst="roundRect">
            <a:avLst/>
          </a:prstGeom>
          <a:ln>
            <a:solidFill>
              <a:srgbClr val="99FF99"/>
            </a:solidFill>
          </a:ln>
        </p:spPr>
        <p:style>
          <a:lnRef idx="2">
            <a:schemeClr val="accent3"/>
          </a:lnRef>
          <a:fillRef idx="1">
            <a:schemeClr val="lt1"/>
          </a:fillRef>
          <a:effectRef idx="0">
            <a:schemeClr val="accent3"/>
          </a:effectRef>
          <a:fontRef idx="minor">
            <a:schemeClr val="dk1"/>
          </a:fontRef>
        </p:style>
        <p:txBody>
          <a:bodyPr rtlCol="0" anchor="ctr"/>
          <a:lstStyle/>
          <a:p>
            <a:endParaRPr lang="en-GB" sz="2000" i="1" dirty="0">
              <a:solidFill>
                <a:prstClr val="black"/>
              </a:solidFill>
              <a:latin typeface="Ebrima" panose="02000000000000000000" pitchFamily="2" charset="0"/>
              <a:ea typeface="Ebrima" panose="02000000000000000000" pitchFamily="2" charset="0"/>
              <a:cs typeface="Ebrima" panose="02000000000000000000" pitchFamily="2" charset="0"/>
            </a:endParaRPr>
          </a:p>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media narratives use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binary oppositions</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Lévi-Strauss offers a structuralist approach to media analysis, suggesting that </a:t>
            </a:r>
            <a:r>
              <a:rPr lang="en-GB" sz="1400" b="1" dirty="0">
                <a:solidFill>
                  <a:prstClr val="black"/>
                </a:solidFill>
                <a:latin typeface="Ebrima" panose="02000000000000000000" pitchFamily="2" charset="0"/>
                <a:ea typeface="Ebrima" panose="02000000000000000000" pitchFamily="2" charset="0"/>
                <a:cs typeface="Ebrima" panose="02000000000000000000" pitchFamily="2" charset="0"/>
              </a:rPr>
              <a:t>humans encode and decode the world using universally shared principles</a:t>
            </a: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The media uses </a:t>
            </a:r>
            <a:r>
              <a:rPr lang="en-GB" sz="1400" b="1" dirty="0">
                <a:solidFill>
                  <a:prstClr val="black"/>
                </a:solidFill>
                <a:latin typeface="Ebrima" panose="02000000000000000000" pitchFamily="2" charset="0"/>
                <a:ea typeface="Ebrima" panose="02000000000000000000" pitchFamily="2" charset="0"/>
                <a:cs typeface="Ebrima" panose="02000000000000000000" pitchFamily="2" charset="0"/>
              </a:rPr>
              <a:t>binary oppositions to explain and categorise the complexities</a:t>
            </a: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 of the world around us.</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Oppositions can be found in the media in the presentation of characters of narrative themes.</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Media makers also apply stylistic opposition to mise en scène, camera work, editing styles and image construction.</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Thematic oppositions in media products can be genre driven.</a:t>
            </a:r>
          </a:p>
          <a:p>
            <a:pPr marL="342900" indent="-342900">
              <a:buFont typeface="Arial" panose="020B0604020202020204" pitchFamily="34" charset="0"/>
              <a:buChar char="•"/>
            </a:pPr>
            <a:endParaRPr lang="en-GB" sz="2000" dirty="0">
              <a:solidFill>
                <a:prstClr val="black"/>
              </a:solidFill>
              <a:latin typeface="Ebrima" panose="02000000000000000000" pitchFamily="2" charset="0"/>
              <a:ea typeface="Ebrima" panose="02000000000000000000" pitchFamily="2" charset="0"/>
              <a:cs typeface="Ebrima" panose="02000000000000000000" pitchFamily="2" charset="0"/>
            </a:endParaRPr>
          </a:p>
        </p:txBody>
      </p:sp>
      <p:sp>
        <p:nvSpPr>
          <p:cNvPr id="2048" name="Rounded Rectangle 2047"/>
          <p:cNvSpPr/>
          <p:nvPr/>
        </p:nvSpPr>
        <p:spPr>
          <a:xfrm>
            <a:off x="4304928" y="2743622"/>
            <a:ext cx="5601072" cy="2051631"/>
          </a:xfrm>
          <a:prstGeom prst="roundRect">
            <a:avLst/>
          </a:prstGeom>
          <a:ln>
            <a:solidFill>
              <a:srgbClr val="99FF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the way binary oppositions are resolved creates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ideological significance</a:t>
            </a:r>
          </a:p>
          <a:p>
            <a:pPr marL="171450" indent="-171450">
              <a:buFont typeface="Arial" panose="020B0604020202020204" pitchFamily="34" charset="0"/>
              <a:buChar char="•"/>
            </a:pPr>
            <a:r>
              <a:rPr lang="en-GB" sz="1600" dirty="0">
                <a:solidFill>
                  <a:prstClr val="black"/>
                </a:solidFill>
                <a:latin typeface="Ebrima" panose="02000000000000000000" pitchFamily="2" charset="0"/>
                <a:ea typeface="Ebrima" panose="02000000000000000000" pitchFamily="2" charset="0"/>
                <a:cs typeface="Ebrima" panose="02000000000000000000" pitchFamily="2" charset="0"/>
              </a:rPr>
              <a:t>Media products construct ideologies by </a:t>
            </a:r>
            <a:r>
              <a:rPr lang="en-GB" sz="1600" b="1" dirty="0">
                <a:solidFill>
                  <a:prstClr val="black"/>
                </a:solidFill>
                <a:latin typeface="Ebrima" panose="02000000000000000000" pitchFamily="2" charset="0"/>
                <a:ea typeface="Ebrima" panose="02000000000000000000" pitchFamily="2" charset="0"/>
                <a:cs typeface="Ebrima" panose="02000000000000000000" pitchFamily="2" charset="0"/>
              </a:rPr>
              <a:t>positioning their audiences to favour one side of an opposition</a:t>
            </a:r>
            <a:r>
              <a:rPr lang="en-GB" sz="1600" dirty="0">
                <a:solidFill>
                  <a:prstClr val="black"/>
                </a:solidFill>
                <a:latin typeface="Ebrima" panose="02000000000000000000" pitchFamily="2" charset="0"/>
                <a:ea typeface="Ebrima" panose="02000000000000000000" pitchFamily="2" charset="0"/>
                <a:cs typeface="Ebrima" panose="02000000000000000000" pitchFamily="2" charset="0"/>
              </a:rPr>
              <a:t>.</a:t>
            </a:r>
          </a:p>
          <a:p>
            <a:pPr marL="171450" indent="-171450">
              <a:buFont typeface="Arial" panose="020B0604020202020204" pitchFamily="34" charset="0"/>
              <a:buChar char="•"/>
            </a:pPr>
            <a:r>
              <a:rPr lang="en-GB" sz="1600" b="1" dirty="0">
                <a:solidFill>
                  <a:prstClr val="black"/>
                </a:solidFill>
                <a:latin typeface="Ebrima" panose="02000000000000000000" pitchFamily="2" charset="0"/>
                <a:ea typeface="Ebrima" panose="02000000000000000000" pitchFamily="2" charset="0"/>
                <a:cs typeface="Ebrima" panose="02000000000000000000" pitchFamily="2" charset="0"/>
              </a:rPr>
              <a:t>Narrative resolutions </a:t>
            </a:r>
            <a:r>
              <a:rPr lang="en-GB" sz="1600" dirty="0">
                <a:solidFill>
                  <a:prstClr val="black"/>
                </a:solidFill>
                <a:latin typeface="Ebrima" panose="02000000000000000000" pitchFamily="2" charset="0"/>
                <a:ea typeface="Ebrima" panose="02000000000000000000" pitchFamily="2" charset="0"/>
                <a:cs typeface="Ebrima" panose="02000000000000000000" pitchFamily="2" charset="0"/>
              </a:rPr>
              <a:t>– the ending of media products – often help us to diagnose which opposition the product favours.</a:t>
            </a:r>
          </a:p>
        </p:txBody>
      </p:sp>
      <p:sp>
        <p:nvSpPr>
          <p:cNvPr id="2049" name="Rounded Rectangle 2048"/>
          <p:cNvSpPr/>
          <p:nvPr/>
        </p:nvSpPr>
        <p:spPr>
          <a:xfrm>
            <a:off x="3692860" y="4941172"/>
            <a:ext cx="6213140" cy="1916833"/>
          </a:xfrm>
          <a:prstGeom prst="roundRect">
            <a:avLst/>
          </a:prstGeom>
          <a:ln>
            <a:solidFill>
              <a:srgbClr val="009900"/>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solidFill>
                  <a:srgbClr val="009900"/>
                </a:solidFill>
                <a:latin typeface="Ebrima" panose="02000000000000000000" pitchFamily="2" charset="0"/>
                <a:ea typeface="Ebrima" panose="02000000000000000000" pitchFamily="2" charset="0"/>
                <a:cs typeface="Ebrima" panose="02000000000000000000" pitchFamily="2" charset="0"/>
              </a:rPr>
              <a:t>Three theorists who challenge L</a:t>
            </a:r>
            <a:r>
              <a:rPr lang="en-GB" b="1" i="1" dirty="0">
                <a:solidFill>
                  <a:srgbClr val="009900"/>
                </a:solidFill>
                <a:latin typeface="Ebrima"/>
                <a:ea typeface="Ebrima"/>
                <a:cs typeface="Ebrima"/>
              </a:rPr>
              <a:t>évi-Straus</a:t>
            </a:r>
            <a:r>
              <a:rPr lang="en-GB" b="1" i="1" dirty="0">
                <a:solidFill>
                  <a:srgbClr val="009900"/>
                </a:solidFill>
                <a:latin typeface="Ebrima" panose="02000000000000000000" pitchFamily="2" charset="0"/>
                <a:ea typeface="Ebrima" panose="02000000000000000000" pitchFamily="2" charset="0"/>
                <a:cs typeface="Ebrima" panose="02000000000000000000" pitchFamily="2" charset="0"/>
              </a:rPr>
              <a:t>s ‘ thinking:</a:t>
            </a:r>
          </a:p>
          <a:p>
            <a:r>
              <a:rPr lang="en-GB" sz="1150" b="1" dirty="0">
                <a:solidFill>
                  <a:srgbClr val="CC0099"/>
                </a:solidFill>
                <a:latin typeface="Ebrima" panose="02000000000000000000" pitchFamily="2" charset="0"/>
                <a:ea typeface="Ebrima" panose="02000000000000000000" pitchFamily="2" charset="0"/>
                <a:cs typeface="Ebrima" panose="02000000000000000000" pitchFamily="2" charset="0"/>
              </a:rPr>
              <a:t>Stuart Hall</a:t>
            </a:r>
            <a:r>
              <a:rPr lang="en-GB" sz="1150" b="1" dirty="0">
                <a:solidFill>
                  <a:prstClr val="black"/>
                </a:solidFill>
                <a:latin typeface="Ebrima" panose="02000000000000000000" pitchFamily="2" charset="0"/>
                <a:ea typeface="Ebrima" panose="02000000000000000000" pitchFamily="2" charset="0"/>
                <a:cs typeface="Ebrima" panose="02000000000000000000" pitchFamily="2" charset="0"/>
              </a:rPr>
              <a:t>:  </a:t>
            </a:r>
            <a:r>
              <a:rPr lang="en-GB" sz="1150" dirty="0">
                <a:solidFill>
                  <a:prstClr val="black"/>
                </a:solidFill>
                <a:latin typeface="Ebrima" panose="02000000000000000000" pitchFamily="2" charset="0"/>
                <a:ea typeface="Ebrima" panose="02000000000000000000" pitchFamily="2" charset="0"/>
                <a:cs typeface="Ebrima" panose="02000000000000000000" pitchFamily="2" charset="0"/>
              </a:rPr>
              <a:t>would also argue that media products can be encoded using binary oppositions, but he would add that audiences do not necessarily decode the products in the way that media makers intend.</a:t>
            </a:r>
          </a:p>
          <a:p>
            <a:r>
              <a:rPr lang="en-GB" sz="1150" b="1" dirty="0">
                <a:solidFill>
                  <a:srgbClr val="CC0099"/>
                </a:solidFill>
                <a:latin typeface="Ebrima" panose="02000000000000000000" pitchFamily="2" charset="0"/>
                <a:ea typeface="Ebrima" panose="02000000000000000000" pitchFamily="2" charset="0"/>
                <a:cs typeface="Ebrima" panose="02000000000000000000" pitchFamily="2" charset="0"/>
              </a:rPr>
              <a:t>Paul Gilroy</a:t>
            </a:r>
            <a:r>
              <a:rPr lang="en-GB" sz="1150" dirty="0">
                <a:solidFill>
                  <a:prstClr val="black"/>
                </a:solidFill>
                <a:latin typeface="Ebrima" panose="02000000000000000000" pitchFamily="2" charset="0"/>
                <a:ea typeface="Ebrima" panose="02000000000000000000" pitchFamily="2" charset="0"/>
                <a:cs typeface="Ebrima" panose="02000000000000000000" pitchFamily="2" charset="0"/>
              </a:rPr>
              <a:t>: argues that Western binary thinking has traditionally classified ethnicity in terms of simplified white/non-white and civilised/uncivilised categories.  He calls for the media to move beyond these simplistic and hugely damaging binary classifications.</a:t>
            </a:r>
          </a:p>
          <a:p>
            <a:r>
              <a:rPr lang="en-GB" sz="1150" b="1" dirty="0">
                <a:solidFill>
                  <a:srgbClr val="CC0099"/>
                </a:solidFill>
                <a:latin typeface="Ebrima" panose="02000000000000000000" pitchFamily="2" charset="0"/>
                <a:ea typeface="Ebrima" panose="02000000000000000000" pitchFamily="2" charset="0"/>
                <a:cs typeface="Ebrima" panose="02000000000000000000" pitchFamily="2" charset="0"/>
              </a:rPr>
              <a:t>Judith Butler</a:t>
            </a:r>
            <a:r>
              <a:rPr lang="en-GB" sz="1150" dirty="0">
                <a:solidFill>
                  <a:prstClr val="black"/>
                </a:solidFill>
                <a:latin typeface="Ebrima" panose="02000000000000000000" pitchFamily="2" charset="0"/>
                <a:ea typeface="Ebrima" panose="02000000000000000000" pitchFamily="2" charset="0"/>
                <a:cs typeface="Ebrima" panose="02000000000000000000" pitchFamily="2" charset="0"/>
              </a:rPr>
              <a:t>: similarly argues that conventional Western gender binaries mask the complex nature of sexuality.  She also argues that individuals have resisted gender binary using ‘gender trouble.’.</a:t>
            </a:r>
          </a:p>
        </p:txBody>
      </p:sp>
      <p:pic>
        <p:nvPicPr>
          <p:cNvPr id="3074" name="Picture 2" descr="C:\Users\blackg.CAMPUS\AppData\Local\Microsoft\Windows\Temporary Internet Files\Content.IE5\3M9HZBN2\1200px-Yin_yang.svg[1].pn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6034868">
            <a:off x="1524000" y="3134206"/>
            <a:ext cx="620688"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06523" y="6334780"/>
            <a:ext cx="651140" cy="523220"/>
          </a:xfrm>
          <a:prstGeom prst="rect">
            <a:avLst/>
          </a:prstGeom>
        </p:spPr>
        <p:txBody>
          <a:bodyPr wrap="none">
            <a:spAutoFit/>
          </a:bodyPr>
          <a:lstStyle/>
          <a:p>
            <a:r>
              <a:rPr lang="en-GB" sz="2800" b="1" dirty="0">
                <a:solidFill>
                  <a:prstClr val="white"/>
                </a:solidFill>
              </a:rPr>
              <a:t>ML</a:t>
            </a:r>
          </a:p>
        </p:txBody>
      </p:sp>
    </p:spTree>
    <p:extLst>
      <p:ext uri="{BB962C8B-B14F-4D97-AF65-F5344CB8AC3E}">
        <p14:creationId xmlns:p14="http://schemas.microsoft.com/office/powerpoint/2010/main" val="1713780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8000"/>
              </a:gs>
              <a:gs pos="65000">
                <a:srgbClr val="00CC99"/>
              </a:gs>
              <a:gs pos="100000">
                <a:srgbClr val="00FFCC"/>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3044279" y="2998115"/>
            <a:ext cx="6858000" cy="861774"/>
          </a:xfrm>
          <a:prstGeom prst="rect">
            <a:avLst/>
          </a:prstGeom>
          <a:noFill/>
        </p:spPr>
        <p:txBody>
          <a:bodyPr wrap="square" rtlCol="0">
            <a:spAutoFit/>
          </a:bodyPr>
          <a:lstStyle/>
          <a:p>
            <a:pPr algn="ctr"/>
            <a:r>
              <a:rPr lang="en-GB" sz="5000" dirty="0">
                <a:solidFill>
                  <a:prstClr val="white"/>
                </a:solidFill>
                <a:latin typeface="Aharoni" panose="02010803020104030203" pitchFamily="2" charset="-79"/>
                <a:cs typeface="Aharoni" panose="02010803020104030203" pitchFamily="2" charset="-79"/>
              </a:rPr>
              <a:t>Todorov: Narratology</a:t>
            </a:r>
          </a:p>
        </p:txBody>
      </p:sp>
      <p:sp>
        <p:nvSpPr>
          <p:cNvPr id="14" name="Oval 13"/>
          <p:cNvSpPr/>
          <p:nvPr/>
        </p:nvSpPr>
        <p:spPr>
          <a:xfrm>
            <a:off x="1838662" y="117150"/>
            <a:ext cx="1604628" cy="1512168"/>
          </a:xfrm>
          <a:prstGeom prst="ellipse">
            <a:avLst/>
          </a:prstGeom>
          <a:solidFill>
            <a:srgbClr val="00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a:t>
            </a:r>
          </a:p>
        </p:txBody>
      </p:sp>
      <p:sp>
        <p:nvSpPr>
          <p:cNvPr id="19" name="Oval 18"/>
          <p:cNvSpPr/>
          <p:nvPr/>
        </p:nvSpPr>
        <p:spPr>
          <a:xfrm>
            <a:off x="2508055" y="2672915"/>
            <a:ext cx="1604628" cy="1512168"/>
          </a:xfrm>
          <a:prstGeom prst="ellipse">
            <a:avLst/>
          </a:prstGeom>
          <a:solidFill>
            <a:srgbClr val="00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00CC99"/>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692860" y="3068960"/>
            <a:ext cx="1224136" cy="0"/>
          </a:xfrm>
          <a:prstGeom prst="line">
            <a:avLst/>
          </a:prstGeom>
          <a:ln>
            <a:solidFill>
              <a:srgbClr val="00CC99"/>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8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9"/>
            <a:ext cx="6213140" cy="2404303"/>
          </a:xfrm>
          <a:prstGeom prst="roundRect">
            <a:avLst/>
          </a:prstGeom>
          <a:ln>
            <a:solidFill>
              <a:srgbClr val="00CC99"/>
            </a:solidFill>
          </a:ln>
        </p:spPr>
        <p:style>
          <a:lnRef idx="2">
            <a:schemeClr val="accent3"/>
          </a:lnRef>
          <a:fillRef idx="1">
            <a:schemeClr val="lt1"/>
          </a:fillRef>
          <a:effectRef idx="0">
            <a:schemeClr val="accent3"/>
          </a:effectRef>
          <a:fontRef idx="minor">
            <a:schemeClr val="dk1"/>
          </a:fontRef>
        </p:style>
        <p:txBody>
          <a:bodyPr rtlCol="0" anchor="ctr"/>
          <a:lstStyle/>
          <a:p>
            <a:endParaRPr lang="en-GB" sz="2000" i="1" dirty="0">
              <a:solidFill>
                <a:prstClr val="black"/>
              </a:solidFill>
              <a:latin typeface="Ebrima" panose="02000000000000000000" pitchFamily="2" charset="0"/>
              <a:ea typeface="Ebrima" panose="02000000000000000000" pitchFamily="2" charset="0"/>
              <a:cs typeface="Ebrima" panose="02000000000000000000" pitchFamily="2" charset="0"/>
            </a:endParaRPr>
          </a:p>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narrative patterns –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equilibrium, disequilibrium and new equilibrium</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Todorov suggest that meaning in media products is constructed through </a:t>
            </a:r>
            <a:r>
              <a:rPr lang="en-GB" sz="1500" b="1" dirty="0">
                <a:solidFill>
                  <a:prstClr val="black"/>
                </a:solidFill>
                <a:latin typeface="Ebrima" panose="02000000000000000000" pitchFamily="2" charset="0"/>
                <a:ea typeface="Ebrima" panose="02000000000000000000" pitchFamily="2" charset="0"/>
                <a:cs typeface="Ebrima" panose="02000000000000000000" pitchFamily="2" charset="0"/>
              </a:rPr>
              <a:t>narrative sequences and transitions </a:t>
            </a: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rather than through any individual effect or single moment within a product.</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Todorov suggests that an ideal </a:t>
            </a:r>
            <a:r>
              <a:rPr lang="en-GB" sz="1500" b="1" dirty="0">
                <a:solidFill>
                  <a:prstClr val="black"/>
                </a:solidFill>
                <a:latin typeface="Ebrima" panose="02000000000000000000" pitchFamily="2" charset="0"/>
                <a:ea typeface="Ebrima" panose="02000000000000000000" pitchFamily="2" charset="0"/>
                <a:cs typeface="Ebrima" panose="02000000000000000000" pitchFamily="2" charset="0"/>
              </a:rPr>
              <a:t>narrative structure follows a pattern of equilibrium, disequilibrium and new equilibrium</a:t>
            </a: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The new equilibrium stage transforms characters and the world they inhabit.</a:t>
            </a:r>
          </a:p>
          <a:p>
            <a:pPr marL="342900" indent="-342900">
              <a:buFont typeface="Arial" panose="020B0604020202020204" pitchFamily="34" charset="0"/>
              <a:buChar char="•"/>
            </a:pPr>
            <a:endParaRPr lang="en-GB" sz="2000" dirty="0">
              <a:solidFill>
                <a:prstClr val="black"/>
              </a:solidFill>
              <a:latin typeface="Ebrima" panose="02000000000000000000" pitchFamily="2" charset="0"/>
              <a:ea typeface="Ebrima" panose="02000000000000000000" pitchFamily="2" charset="0"/>
              <a:cs typeface="Ebrima" panose="02000000000000000000" pitchFamily="2" charset="0"/>
            </a:endParaRPr>
          </a:p>
        </p:txBody>
      </p:sp>
      <p:sp>
        <p:nvSpPr>
          <p:cNvPr id="2048" name="Rounded Rectangle 2047"/>
          <p:cNvSpPr/>
          <p:nvPr/>
        </p:nvSpPr>
        <p:spPr>
          <a:xfrm>
            <a:off x="4304928" y="2564905"/>
            <a:ext cx="5601072" cy="2230348"/>
          </a:xfrm>
          <a:prstGeom prst="roundRect">
            <a:avLst/>
          </a:prstGeom>
          <a:ln>
            <a:solidFill>
              <a:srgbClr val="00CC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the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ideological effects </a:t>
            </a:r>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of story structure</a:t>
            </a:r>
          </a:p>
          <a:p>
            <a:pPr marL="285750" indent="-28575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The power of stories lies in their deeper symbolic meanings.</a:t>
            </a:r>
          </a:p>
          <a:p>
            <a:pPr marL="285750" indent="-285750">
              <a:buFont typeface="Arial" panose="020B0604020202020204" pitchFamily="34" charset="0"/>
              <a:buChar char="•"/>
            </a:pPr>
            <a:r>
              <a:rPr lang="en-GB" sz="1400" b="1" dirty="0">
                <a:solidFill>
                  <a:prstClr val="black"/>
                </a:solidFill>
                <a:latin typeface="Ebrima" panose="02000000000000000000" pitchFamily="2" charset="0"/>
                <a:ea typeface="Ebrima" panose="02000000000000000000" pitchFamily="2" charset="0"/>
                <a:cs typeface="Ebrima" panose="02000000000000000000" pitchFamily="2" charset="0"/>
              </a:rPr>
              <a:t>Narratives construct ideals </a:t>
            </a: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for the audience through the use of equilibrium.</a:t>
            </a:r>
          </a:p>
          <a:p>
            <a:pPr marL="285750" indent="-285750">
              <a:buFont typeface="Arial" panose="020B0604020202020204" pitchFamily="34" charset="0"/>
              <a:buChar char="•"/>
            </a:pPr>
            <a:r>
              <a:rPr lang="en-GB" sz="1400" b="1" dirty="0">
                <a:solidFill>
                  <a:prstClr val="black"/>
                </a:solidFill>
                <a:latin typeface="Ebrima" panose="02000000000000000000" pitchFamily="2" charset="0"/>
                <a:ea typeface="Ebrima" panose="02000000000000000000" pitchFamily="2" charset="0"/>
                <a:cs typeface="Ebrima" panose="02000000000000000000" pitchFamily="2" charset="0"/>
              </a:rPr>
              <a:t>Disequilibrium sequences represent ideas, values or behaviours that are deemed problematic </a:t>
            </a: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 often these negative ideologies are embodied through the villain character.</a:t>
            </a:r>
          </a:p>
          <a:p>
            <a:pPr marL="285750" indent="-28575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Narrative transformation produces further ideals or positive models of behaviour for a media audience.</a:t>
            </a:r>
          </a:p>
        </p:txBody>
      </p:sp>
      <p:sp>
        <p:nvSpPr>
          <p:cNvPr id="2049" name="Rounded Rectangle 2048"/>
          <p:cNvSpPr/>
          <p:nvPr/>
        </p:nvSpPr>
        <p:spPr>
          <a:xfrm>
            <a:off x="3692860" y="4941172"/>
            <a:ext cx="6213140" cy="1916833"/>
          </a:xfrm>
          <a:prstGeom prst="roundRect">
            <a:avLst/>
          </a:prstGeom>
          <a:ln>
            <a:solidFill>
              <a:srgbClr val="009900"/>
            </a:solidFill>
          </a:ln>
        </p:spPr>
        <p:style>
          <a:lnRef idx="2">
            <a:schemeClr val="accent6"/>
          </a:lnRef>
          <a:fillRef idx="1">
            <a:schemeClr val="lt1"/>
          </a:fillRef>
          <a:effectRef idx="0">
            <a:schemeClr val="accent6"/>
          </a:effectRef>
          <a:fontRef idx="minor">
            <a:schemeClr val="dk1"/>
          </a:fontRef>
        </p:style>
        <p:txBody>
          <a:bodyPr rtlCol="0" anchor="ctr"/>
          <a:lstStyle/>
          <a:p>
            <a:r>
              <a:rPr lang="en-GB" sz="1700" b="1" i="1" dirty="0">
                <a:solidFill>
                  <a:srgbClr val="009900"/>
                </a:solidFill>
                <a:latin typeface="Ebrima" panose="02000000000000000000" pitchFamily="2" charset="0"/>
                <a:ea typeface="Ebrima" panose="02000000000000000000" pitchFamily="2" charset="0"/>
                <a:cs typeface="Ebrima" panose="02000000000000000000" pitchFamily="2" charset="0"/>
              </a:rPr>
              <a:t>Two theorists who might challenge Todorov’s thinking:</a:t>
            </a:r>
          </a:p>
          <a:p>
            <a:r>
              <a:rPr lang="en-GB" sz="1600" b="1" dirty="0">
                <a:solidFill>
                  <a:srgbClr val="008000"/>
                </a:solidFill>
                <a:latin typeface="Ebrima" panose="02000000000000000000" pitchFamily="2" charset="0"/>
                <a:ea typeface="Ebrima" panose="02000000000000000000" pitchFamily="2" charset="0"/>
                <a:cs typeface="Ebrima" panose="02000000000000000000" pitchFamily="2" charset="0"/>
              </a:rPr>
              <a:t>Steve Neale</a:t>
            </a:r>
            <a:r>
              <a:rPr lang="en-GB" sz="1600" dirty="0">
                <a:solidFill>
                  <a:prstClr val="black"/>
                </a:solidFill>
                <a:latin typeface="Ebrima" panose="02000000000000000000" pitchFamily="2" charset="0"/>
                <a:ea typeface="Ebrima" panose="02000000000000000000" pitchFamily="2" charset="0"/>
                <a:cs typeface="Ebrima" panose="02000000000000000000" pitchFamily="2" charset="0"/>
              </a:rPr>
              <a:t>: would argue that story structures are continuously adapting and changing.  The idea that there exists an ‘ideal’ story structure, as such, is problematic for Neale.</a:t>
            </a:r>
          </a:p>
          <a:p>
            <a:r>
              <a:rPr lang="en-GB" sz="1600" b="1" dirty="0">
                <a:solidFill>
                  <a:srgbClr val="008000"/>
                </a:solidFill>
                <a:latin typeface="Ebrima" panose="02000000000000000000" pitchFamily="2" charset="0"/>
                <a:ea typeface="Ebrima" panose="02000000000000000000" pitchFamily="2" charset="0"/>
                <a:cs typeface="Ebrima" panose="02000000000000000000" pitchFamily="2" charset="0"/>
              </a:rPr>
              <a:t>L</a:t>
            </a:r>
            <a:r>
              <a:rPr lang="en-GB" sz="1600" b="1" dirty="0">
                <a:solidFill>
                  <a:srgbClr val="008000"/>
                </a:solidFill>
                <a:latin typeface="Ebrima"/>
                <a:ea typeface="Ebrima"/>
                <a:cs typeface="Ebrima"/>
              </a:rPr>
              <a:t>évi-Strauss</a:t>
            </a:r>
            <a:r>
              <a:rPr lang="en-GB" sz="1600" dirty="0">
                <a:solidFill>
                  <a:prstClr val="black"/>
                </a:solidFill>
                <a:latin typeface="Ebrima"/>
                <a:ea typeface="Ebrima"/>
                <a:cs typeface="Ebrima"/>
              </a:rPr>
              <a:t>: is concerned with the way that narrative present oppositions rather than the way those oppositions are transformed or synthesised.</a:t>
            </a:r>
            <a:endParaRPr lang="en-GB" sz="1600" dirty="0">
              <a:solidFill>
                <a:prstClr val="black"/>
              </a:solidFill>
              <a:latin typeface="Ebrima" panose="02000000000000000000" pitchFamily="2" charset="0"/>
              <a:ea typeface="Ebrima" panose="02000000000000000000" pitchFamily="2" charset="0"/>
              <a:cs typeface="Ebrima" panose="02000000000000000000" pitchFamily="2"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26596" y="2809877"/>
            <a:ext cx="2476501" cy="1238251"/>
          </a:xfrm>
          <a:prstGeom prst="rect">
            <a:avLst/>
          </a:prstGeom>
        </p:spPr>
      </p:pic>
      <p:sp>
        <p:nvSpPr>
          <p:cNvPr id="3" name="Rectangle 2"/>
          <p:cNvSpPr/>
          <p:nvPr/>
        </p:nvSpPr>
        <p:spPr>
          <a:xfrm>
            <a:off x="1277524" y="6334780"/>
            <a:ext cx="651140" cy="523220"/>
          </a:xfrm>
          <a:prstGeom prst="rect">
            <a:avLst/>
          </a:prstGeom>
        </p:spPr>
        <p:txBody>
          <a:bodyPr wrap="none">
            <a:spAutoFit/>
          </a:bodyPr>
          <a:lstStyle/>
          <a:p>
            <a:r>
              <a:rPr lang="en-GB" sz="2800" b="1" dirty="0">
                <a:solidFill>
                  <a:prstClr val="white"/>
                </a:solidFill>
              </a:rPr>
              <a:t>ML</a:t>
            </a:r>
          </a:p>
        </p:txBody>
      </p:sp>
    </p:spTree>
    <p:extLst>
      <p:ext uri="{BB962C8B-B14F-4D97-AF65-F5344CB8AC3E}">
        <p14:creationId xmlns:p14="http://schemas.microsoft.com/office/powerpoint/2010/main" val="2087741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8000"/>
              </a:gs>
              <a:gs pos="65000">
                <a:srgbClr val="00B050"/>
              </a:gs>
              <a:gs pos="100000">
                <a:srgbClr val="92D050"/>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3044279" y="3075060"/>
            <a:ext cx="6858000" cy="707886"/>
          </a:xfrm>
          <a:prstGeom prst="rect">
            <a:avLst/>
          </a:prstGeom>
          <a:noFill/>
        </p:spPr>
        <p:txBody>
          <a:bodyPr wrap="square" rtlCol="0">
            <a:spAutoFit/>
          </a:bodyPr>
          <a:lstStyle/>
          <a:p>
            <a:pPr algn="ctr"/>
            <a:r>
              <a:rPr lang="en-GB" sz="4000" dirty="0">
                <a:solidFill>
                  <a:prstClr val="white"/>
                </a:solidFill>
                <a:latin typeface="Aharoni" panose="02010803020104030203" pitchFamily="2" charset="-79"/>
                <a:cs typeface="Aharoni" panose="02010803020104030203" pitchFamily="2" charset="-79"/>
              </a:rPr>
              <a:t>Steve Neale: Genre Theory</a:t>
            </a:r>
          </a:p>
        </p:txBody>
      </p:sp>
      <p:sp>
        <p:nvSpPr>
          <p:cNvPr id="14" name="Oval 13"/>
          <p:cNvSpPr/>
          <p:nvPr/>
        </p:nvSpPr>
        <p:spPr>
          <a:xfrm>
            <a:off x="1838662" y="117150"/>
            <a:ext cx="1604628" cy="151216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a:t>
            </a:r>
          </a:p>
        </p:txBody>
      </p:sp>
      <p:sp>
        <p:nvSpPr>
          <p:cNvPr id="19" name="Oval 18"/>
          <p:cNvSpPr/>
          <p:nvPr/>
        </p:nvSpPr>
        <p:spPr>
          <a:xfrm>
            <a:off x="2508055" y="2672915"/>
            <a:ext cx="1604628" cy="151216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00B050"/>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692860" y="3068960"/>
            <a:ext cx="1224136" cy="0"/>
          </a:xfrm>
          <a:prstGeom prst="line">
            <a:avLst/>
          </a:prstGeom>
          <a:ln>
            <a:solidFill>
              <a:srgbClr val="00B050"/>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8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9"/>
            <a:ext cx="6213140" cy="2260287"/>
          </a:xfrm>
          <a:prstGeom prst="roundRect">
            <a:avLst/>
          </a:prstGeom>
          <a:ln>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endParaRPr lang="en-GB" sz="1400" i="1" dirty="0">
              <a:solidFill>
                <a:prstClr val="black"/>
              </a:solidFill>
              <a:latin typeface="Ebrima" panose="02000000000000000000" pitchFamily="2" charset="0"/>
              <a:ea typeface="Ebrima" panose="02000000000000000000" pitchFamily="2" charset="0"/>
              <a:cs typeface="Ebrima" panose="02000000000000000000" pitchFamily="2" charset="0"/>
            </a:endParaRPr>
          </a:p>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the pleasures afforded through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repetition and difference</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The genre of a product is determined by a variety of factors.</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Genres offer specific pleasure to their audience.</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Audiences enjoy genre subversion as well as repetition.</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Genres are note fixed but are subject to constant change as a result of real world effects and the needs of audiences.</a:t>
            </a:r>
          </a:p>
          <a:p>
            <a:pPr marL="342900" indent="-342900">
              <a:buFont typeface="Arial" panose="020B0604020202020204" pitchFamily="34" charset="0"/>
              <a:buChar char="•"/>
            </a:pP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Genre hybridisation is common feature within the contemporary media landscape.</a:t>
            </a:r>
          </a:p>
          <a:p>
            <a:pPr marL="342900" indent="-342900">
              <a:buFont typeface="Arial" panose="020B0604020202020204" pitchFamily="34" charset="0"/>
              <a:buChar char="•"/>
            </a:pPr>
            <a:endParaRPr lang="en-GB" sz="2000" dirty="0">
              <a:solidFill>
                <a:prstClr val="black"/>
              </a:solidFill>
              <a:latin typeface="Ebrima" panose="02000000000000000000" pitchFamily="2" charset="0"/>
              <a:ea typeface="Ebrima" panose="02000000000000000000" pitchFamily="2" charset="0"/>
              <a:cs typeface="Ebrima" panose="02000000000000000000" pitchFamily="2" charset="0"/>
            </a:endParaRPr>
          </a:p>
        </p:txBody>
      </p:sp>
      <p:sp>
        <p:nvSpPr>
          <p:cNvPr id="2048" name="Rounded Rectangle 2047"/>
          <p:cNvSpPr/>
          <p:nvPr/>
        </p:nvSpPr>
        <p:spPr>
          <a:xfrm>
            <a:off x="4304928" y="2420893"/>
            <a:ext cx="5601072" cy="1872207"/>
          </a:xfrm>
          <a:prstGeom prst="roundRect">
            <a:avLst/>
          </a:prstGeom>
          <a:ln>
            <a:solidFill>
              <a:srgbClr val="00CC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industry effects </a:t>
            </a:r>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on genre-driven media</a:t>
            </a:r>
          </a:p>
          <a:p>
            <a:pPr marL="285750" indent="-285750">
              <a:buFont typeface="Arial" panose="020B0604020202020204" pitchFamily="34" charset="0"/>
              <a:buChar char="•"/>
            </a:pPr>
            <a:r>
              <a:rPr lang="en-GB" sz="1500" b="1" dirty="0">
                <a:solidFill>
                  <a:prstClr val="black"/>
                </a:solidFill>
                <a:latin typeface="Ebrima" panose="02000000000000000000" pitchFamily="2" charset="0"/>
                <a:ea typeface="Ebrima" panose="02000000000000000000" pitchFamily="2" charset="0"/>
                <a:cs typeface="Ebrima" panose="02000000000000000000" pitchFamily="2" charset="0"/>
              </a:rPr>
              <a:t>Genre-driven output is shaped by auteurs </a:t>
            </a: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and is also subject to the effects of institutional mediation.</a:t>
            </a:r>
          </a:p>
          <a:p>
            <a:pPr marL="285750" indent="-285750">
              <a:buFont typeface="Arial" panose="020B0604020202020204" pitchFamily="34" charset="0"/>
              <a:buChar char="•"/>
            </a:pPr>
            <a:r>
              <a:rPr lang="en-GB" sz="1500" b="1" dirty="0">
                <a:solidFill>
                  <a:prstClr val="black"/>
                </a:solidFill>
                <a:latin typeface="Ebrima" panose="02000000000000000000" pitchFamily="2" charset="0"/>
                <a:ea typeface="Ebrima" panose="02000000000000000000" pitchFamily="2" charset="0"/>
                <a:cs typeface="Ebrima" panose="02000000000000000000" pitchFamily="2" charset="0"/>
              </a:rPr>
              <a:t>Genre labelling is widely practised </a:t>
            </a: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by media producers to create a narrative image for a media product.</a:t>
            </a:r>
          </a:p>
          <a:p>
            <a:pPr marL="285750" indent="-28575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Promotion and marketing materials (intertextual-relay) can fix the genre of a product.</a:t>
            </a:r>
          </a:p>
          <a:p>
            <a:endParaRPr lang="en-GB" sz="1400" dirty="0">
              <a:solidFill>
                <a:prstClr val="black"/>
              </a:solidFill>
              <a:latin typeface="Ebrima" panose="02000000000000000000" pitchFamily="2" charset="0"/>
              <a:ea typeface="Ebrima" panose="02000000000000000000" pitchFamily="2" charset="0"/>
              <a:cs typeface="Ebrima" panose="02000000000000000000" pitchFamily="2" charset="0"/>
            </a:endParaRPr>
          </a:p>
        </p:txBody>
      </p:sp>
      <p:sp>
        <p:nvSpPr>
          <p:cNvPr id="2049" name="Rounded Rectangle 2048"/>
          <p:cNvSpPr/>
          <p:nvPr/>
        </p:nvSpPr>
        <p:spPr>
          <a:xfrm>
            <a:off x="3692860" y="4437116"/>
            <a:ext cx="6213140" cy="2420889"/>
          </a:xfrm>
          <a:prstGeom prst="roundRect">
            <a:avLst/>
          </a:prstGeom>
          <a:ln>
            <a:solidFill>
              <a:srgbClr val="009900"/>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solidFill>
                  <a:srgbClr val="009900"/>
                </a:solidFill>
                <a:latin typeface="Ebrima" panose="02000000000000000000" pitchFamily="2" charset="0"/>
                <a:ea typeface="Ebrima" panose="02000000000000000000" pitchFamily="2" charset="0"/>
                <a:cs typeface="Ebrima" panose="02000000000000000000" pitchFamily="2" charset="0"/>
              </a:rPr>
              <a:t>Two theorists who  might challenge Neale’s thinking:</a:t>
            </a:r>
          </a:p>
          <a:p>
            <a:r>
              <a:rPr lang="en-GB" sz="1400" b="1" dirty="0">
                <a:solidFill>
                  <a:srgbClr val="CC0099"/>
                </a:solidFill>
                <a:latin typeface="Ebrima" panose="02000000000000000000" pitchFamily="2" charset="0"/>
                <a:ea typeface="Ebrima" panose="02000000000000000000" pitchFamily="2" charset="0"/>
                <a:cs typeface="Ebrima" panose="02000000000000000000" pitchFamily="2" charset="0"/>
              </a:rPr>
              <a:t>Stuart Hall</a:t>
            </a:r>
            <a:r>
              <a:rPr lang="en-GB" sz="1400" b="1" dirty="0">
                <a:solidFill>
                  <a:prstClr val="black"/>
                </a:solidFill>
                <a:latin typeface="Ebrima" panose="02000000000000000000" pitchFamily="2" charset="0"/>
                <a:ea typeface="Ebrima" panose="02000000000000000000" pitchFamily="2" charset="0"/>
                <a:cs typeface="Ebrima" panose="02000000000000000000" pitchFamily="2" charset="0"/>
              </a:rPr>
              <a:t>: </a:t>
            </a: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would agree that products construct pleasure for audiences, but would also emphasise the potential dangers that certain genres have in effecting audience ideologies through genre specific character representations and stereotypes.</a:t>
            </a:r>
          </a:p>
          <a:p>
            <a:r>
              <a:rPr lang="en-GB" sz="1400" b="1" dirty="0">
                <a:solidFill>
                  <a:srgbClr val="CC0000"/>
                </a:solidFill>
                <a:latin typeface="Ebrima" panose="02000000000000000000" pitchFamily="2" charset="0"/>
                <a:ea typeface="Ebrima" panose="02000000000000000000" pitchFamily="2" charset="0"/>
                <a:cs typeface="Ebrima" panose="02000000000000000000" pitchFamily="2" charset="0"/>
              </a:rPr>
              <a:t>Curran and Seaton</a:t>
            </a:r>
            <a:r>
              <a:rPr lang="en-GB" sz="1400" dirty="0">
                <a:solidFill>
                  <a:prstClr val="black"/>
                </a:solidFill>
                <a:latin typeface="Ebrima" panose="02000000000000000000" pitchFamily="2" charset="0"/>
                <a:ea typeface="Ebrima" panose="02000000000000000000" pitchFamily="2" charset="0"/>
                <a:cs typeface="Ebrima" panose="02000000000000000000" pitchFamily="2" charset="0"/>
              </a:rPr>
              <a:t>:  might challenge the notion that genre hybridisation is not a significant features of the contemporary landscape.  Curran and Seaton suggest that media concentration has in fact led to fewer experimental forms and the media companies are instead overly reliant on tried and tested narrative formulas that are designed to garner mass audience appeal.</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1277" t="5795" r="48535" b="36922"/>
          <a:stretch/>
        </p:blipFill>
        <p:spPr>
          <a:xfrm rot="16200000">
            <a:off x="735920" y="2783905"/>
            <a:ext cx="1357039" cy="1290197"/>
          </a:xfrm>
          <a:prstGeom prst="rect">
            <a:avLst/>
          </a:prstGeom>
        </p:spPr>
      </p:pic>
      <p:sp>
        <p:nvSpPr>
          <p:cNvPr id="2" name="Rectangle 1"/>
          <p:cNvSpPr/>
          <p:nvPr/>
        </p:nvSpPr>
        <p:spPr>
          <a:xfrm>
            <a:off x="1284572" y="6314184"/>
            <a:ext cx="802259" cy="523220"/>
          </a:xfrm>
          <a:prstGeom prst="rect">
            <a:avLst/>
          </a:prstGeom>
        </p:spPr>
        <p:txBody>
          <a:bodyPr wrap="square">
            <a:spAutoFit/>
          </a:bodyPr>
          <a:lstStyle/>
          <a:p>
            <a:r>
              <a:rPr lang="en-GB" sz="2800" b="1" dirty="0">
                <a:solidFill>
                  <a:prstClr val="white"/>
                </a:solidFill>
              </a:rPr>
              <a:t>ML</a:t>
            </a:r>
          </a:p>
        </p:txBody>
      </p:sp>
    </p:spTree>
    <p:extLst>
      <p:ext uri="{BB962C8B-B14F-4D97-AF65-F5344CB8AC3E}">
        <p14:creationId xmlns:p14="http://schemas.microsoft.com/office/powerpoint/2010/main" val="1862614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8000"/>
              </a:gs>
              <a:gs pos="65000">
                <a:schemeClr val="accent5">
                  <a:lumMod val="75000"/>
                </a:schemeClr>
              </a:gs>
              <a:gs pos="100000">
                <a:srgbClr val="00FFCC"/>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679871" y="2660757"/>
            <a:ext cx="6858000" cy="1569660"/>
          </a:xfrm>
          <a:prstGeom prst="rect">
            <a:avLst/>
          </a:prstGeom>
          <a:noFill/>
        </p:spPr>
        <p:txBody>
          <a:bodyPr wrap="square" rtlCol="0">
            <a:spAutoFit/>
          </a:bodyPr>
          <a:lstStyle/>
          <a:p>
            <a:pPr algn="ctr"/>
            <a:r>
              <a:rPr lang="en-GB" sz="4800" dirty="0">
                <a:solidFill>
                  <a:prstClr val="white"/>
                </a:solidFill>
                <a:latin typeface="Aharoni" panose="02010803020104030203" pitchFamily="2" charset="-79"/>
                <a:cs typeface="Aharoni" panose="02010803020104030203" pitchFamily="2" charset="-79"/>
              </a:rPr>
              <a:t>Baudrillard: Postmodernism</a:t>
            </a:r>
          </a:p>
        </p:txBody>
      </p:sp>
      <p:sp>
        <p:nvSpPr>
          <p:cNvPr id="14" name="Oval 13"/>
          <p:cNvSpPr/>
          <p:nvPr/>
        </p:nvSpPr>
        <p:spPr>
          <a:xfrm>
            <a:off x="1838662" y="117150"/>
            <a:ext cx="1604628" cy="151216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900" b="1" dirty="0">
                <a:solidFill>
                  <a:prstClr val="white"/>
                </a:solidFill>
                <a:latin typeface="Aharoni" panose="02010803020104030203" pitchFamily="2" charset="-79"/>
                <a:cs typeface="Aharoni" panose="02010803020104030203" pitchFamily="2" charset="-79"/>
              </a:rPr>
              <a:t>?</a:t>
            </a:r>
          </a:p>
        </p:txBody>
      </p:sp>
      <p:cxnSp>
        <p:nvCxnSpPr>
          <p:cNvPr id="20" name="Straight Connector 19"/>
          <p:cNvCxnSpPr/>
          <p:nvPr/>
        </p:nvCxnSpPr>
        <p:spPr>
          <a:xfrm>
            <a:off x="3080792" y="338602"/>
            <a:ext cx="1224136" cy="0"/>
          </a:xfrm>
          <a:prstGeom prst="line">
            <a:avLst/>
          </a:prstGeom>
          <a:ln>
            <a:solidFill>
              <a:schemeClr val="accent5">
                <a:lumMod val="75000"/>
              </a:schemeClr>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8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9"/>
            <a:ext cx="6213140" cy="4276511"/>
          </a:xfrm>
          <a:prstGeom prst="roundRect">
            <a:avLst/>
          </a:prstGeom>
          <a:ln>
            <a:solidFill>
              <a:schemeClr val="accent5">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endParaRPr lang="en-GB" sz="1400" i="1" dirty="0">
              <a:solidFill>
                <a:prstClr val="black"/>
              </a:solidFill>
              <a:latin typeface="Ebrima" panose="02000000000000000000" pitchFamily="2" charset="0"/>
              <a:ea typeface="Ebrima" panose="02000000000000000000" pitchFamily="2" charset="0"/>
              <a:cs typeface="Ebrima" panose="02000000000000000000" pitchFamily="2" charset="0"/>
            </a:endParaRPr>
          </a:p>
          <a:p>
            <a:r>
              <a:rPr lang="en-GB" sz="2000" i="1" dirty="0">
                <a:solidFill>
                  <a:prstClr val="black"/>
                </a:solidFill>
                <a:latin typeface="Ebrima" panose="02000000000000000000" pitchFamily="2" charset="0"/>
                <a:ea typeface="Ebrima" panose="02000000000000000000" pitchFamily="2" charset="0"/>
                <a:cs typeface="Ebrima" panose="02000000000000000000" pitchFamily="2" charset="0"/>
              </a:rPr>
              <a:t>from the </a:t>
            </a:r>
            <a:r>
              <a:rPr lang="en-GB" sz="2000" b="1" i="1" dirty="0">
                <a:solidFill>
                  <a:prstClr val="black"/>
                </a:solidFill>
                <a:latin typeface="Ebrima" panose="02000000000000000000" pitchFamily="2" charset="0"/>
                <a:ea typeface="Ebrima" panose="02000000000000000000" pitchFamily="2" charset="0"/>
                <a:cs typeface="Ebrima" panose="02000000000000000000" pitchFamily="2" charset="0"/>
              </a:rPr>
              <a:t>real to the hyperreal</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Baudrillard suggest that there have been three distinct cultural phases: </a:t>
            </a:r>
            <a:r>
              <a:rPr lang="en-GB" sz="1500" b="1" dirty="0">
                <a:solidFill>
                  <a:prstClr val="black"/>
                </a:solidFill>
                <a:latin typeface="Ebrima" panose="02000000000000000000" pitchFamily="2" charset="0"/>
                <a:ea typeface="Ebrima" panose="02000000000000000000" pitchFamily="2" charset="0"/>
                <a:cs typeface="Ebrima" panose="02000000000000000000" pitchFamily="2" charset="0"/>
              </a:rPr>
              <a:t>pre-modernity, modernity and postmodernity</a:t>
            </a: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We now live in the postmodern age which is marked by massive proliferation in media content and media messages.</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Media proliferation has resulted in an implosion of meaning through the </a:t>
            </a:r>
            <a:r>
              <a:rPr lang="en-GB" sz="1500" b="1" dirty="0">
                <a:solidFill>
                  <a:prstClr val="black"/>
                </a:solidFill>
                <a:latin typeface="Ebrima" panose="02000000000000000000" pitchFamily="2" charset="0"/>
                <a:ea typeface="Ebrima" panose="02000000000000000000" pitchFamily="2" charset="0"/>
                <a:cs typeface="Ebrima" panose="02000000000000000000" pitchFamily="2" charset="0"/>
              </a:rPr>
              <a:t>simultaneous presentation of oppositional truths</a:t>
            </a: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Media proliferation is enables through the </a:t>
            </a:r>
            <a:r>
              <a:rPr lang="en-GB" sz="1500" b="1" dirty="0">
                <a:solidFill>
                  <a:prstClr val="black"/>
                </a:solidFill>
                <a:latin typeface="Ebrima" panose="02000000000000000000" pitchFamily="2" charset="0"/>
                <a:ea typeface="Ebrima" panose="02000000000000000000" pitchFamily="2" charset="0"/>
                <a:cs typeface="Ebrima" panose="02000000000000000000" pitchFamily="2" charset="0"/>
              </a:rPr>
              <a:t>endless copying of pre-existing media.  Media forms ‘blend’ and hybridise during this copying process.</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The postmodern age is marked by the dominance of advertising as a media form.  Advertising has also impacted on other media forms creating hyperreal inertia.</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Baudrillard suggest that media blending has resulted in the construction of fictionalised reality.</a:t>
            </a:r>
          </a:p>
          <a:p>
            <a:pPr marL="342900" indent="-342900">
              <a:buFont typeface="Arial" panose="020B0604020202020204" pitchFamily="34" charset="0"/>
              <a:buChar char="•"/>
            </a:pPr>
            <a:r>
              <a:rPr lang="en-GB" sz="1500" dirty="0">
                <a:solidFill>
                  <a:prstClr val="black"/>
                </a:solidFill>
                <a:latin typeface="Ebrima" panose="02000000000000000000" pitchFamily="2" charset="0"/>
                <a:ea typeface="Ebrima" panose="02000000000000000000" pitchFamily="2" charset="0"/>
                <a:cs typeface="Ebrima" panose="02000000000000000000" pitchFamily="2" charset="0"/>
              </a:rPr>
              <a:t>Audience yearn for authenticity in postmodernity; the media industry tries to satisfy this yearning through realised fiction.</a:t>
            </a:r>
          </a:p>
          <a:p>
            <a:pPr marL="342900" indent="-342900">
              <a:buFont typeface="Arial" panose="020B0604020202020204" pitchFamily="34" charset="0"/>
              <a:buChar char="•"/>
            </a:pPr>
            <a:endParaRPr lang="en-GB" sz="1600" dirty="0">
              <a:solidFill>
                <a:prstClr val="black"/>
              </a:solidFill>
              <a:latin typeface="Ebrima" panose="02000000000000000000" pitchFamily="2" charset="0"/>
              <a:ea typeface="Ebrima" panose="02000000000000000000" pitchFamily="2" charset="0"/>
              <a:cs typeface="Ebrima" panose="02000000000000000000" pitchFamily="2" charset="0"/>
            </a:endParaRPr>
          </a:p>
        </p:txBody>
      </p:sp>
      <p:sp>
        <p:nvSpPr>
          <p:cNvPr id="2049" name="Rounded Rectangle 2048"/>
          <p:cNvSpPr/>
          <p:nvPr/>
        </p:nvSpPr>
        <p:spPr>
          <a:xfrm>
            <a:off x="3692860" y="4437116"/>
            <a:ext cx="6213140" cy="2420889"/>
          </a:xfrm>
          <a:prstGeom prst="roundRect">
            <a:avLst/>
          </a:prstGeom>
          <a:ln>
            <a:solidFill>
              <a:srgbClr val="009900"/>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srgbClr val="009900"/>
                </a:solidFill>
                <a:latin typeface="Ebrima" panose="02000000000000000000" pitchFamily="2" charset="0"/>
                <a:ea typeface="Ebrima" panose="02000000000000000000" pitchFamily="2" charset="0"/>
                <a:cs typeface="Ebrima" panose="02000000000000000000" pitchFamily="2" charset="0"/>
              </a:rPr>
              <a:t>Two theorists who might challenge </a:t>
            </a:r>
            <a:r>
              <a:rPr lang="en-GB" sz="1600" b="1" i="1" dirty="0" err="1">
                <a:solidFill>
                  <a:srgbClr val="009900"/>
                </a:solidFill>
                <a:latin typeface="Ebrima" panose="02000000000000000000" pitchFamily="2" charset="0"/>
                <a:ea typeface="Ebrima" panose="02000000000000000000" pitchFamily="2" charset="0"/>
                <a:cs typeface="Ebrima" panose="02000000000000000000" pitchFamily="2" charset="0"/>
              </a:rPr>
              <a:t>Baudrillard’s</a:t>
            </a:r>
            <a:r>
              <a:rPr lang="en-GB" sz="1600" b="1" i="1" dirty="0">
                <a:solidFill>
                  <a:srgbClr val="009900"/>
                </a:solidFill>
                <a:latin typeface="Ebrima" panose="02000000000000000000" pitchFamily="2" charset="0"/>
                <a:ea typeface="Ebrima" panose="02000000000000000000" pitchFamily="2" charset="0"/>
                <a:cs typeface="Ebrima" panose="02000000000000000000" pitchFamily="2" charset="0"/>
              </a:rPr>
              <a:t> thinking:</a:t>
            </a:r>
          </a:p>
          <a:p>
            <a:r>
              <a:rPr lang="en-GB" sz="1700" b="1" dirty="0">
                <a:solidFill>
                  <a:srgbClr val="008000"/>
                </a:solidFill>
                <a:latin typeface="Ebrima" panose="02000000000000000000" pitchFamily="2" charset="0"/>
                <a:ea typeface="Ebrima" panose="02000000000000000000" pitchFamily="2" charset="0"/>
                <a:cs typeface="Ebrima" panose="02000000000000000000" pitchFamily="2" charset="0"/>
              </a:rPr>
              <a:t>Roland Barthes</a:t>
            </a:r>
            <a:r>
              <a:rPr lang="en-GB" sz="1700" b="1" dirty="0">
                <a:solidFill>
                  <a:prstClr val="black"/>
                </a:solidFill>
                <a:latin typeface="Ebrima" panose="02000000000000000000" pitchFamily="2" charset="0"/>
                <a:ea typeface="Ebrima" panose="02000000000000000000" pitchFamily="2" charset="0"/>
                <a:cs typeface="Ebrima" panose="02000000000000000000" pitchFamily="2" charset="0"/>
              </a:rPr>
              <a:t>: </a:t>
            </a:r>
            <a:r>
              <a:rPr lang="en-GB" sz="1700" dirty="0">
                <a:solidFill>
                  <a:prstClr val="black"/>
                </a:solidFill>
                <a:latin typeface="Ebrima" panose="02000000000000000000" pitchFamily="2" charset="0"/>
                <a:ea typeface="Ebrima" panose="02000000000000000000" pitchFamily="2" charset="0"/>
                <a:cs typeface="Ebrima" panose="02000000000000000000" pitchFamily="2" charset="0"/>
              </a:rPr>
              <a:t>would argue that media products have a clear relationship with reality.  Media texts represent and naturalise the world views of those who hold power in society.</a:t>
            </a:r>
          </a:p>
          <a:p>
            <a:r>
              <a:rPr lang="en-GB" sz="1700" b="1" dirty="0">
                <a:solidFill>
                  <a:srgbClr val="0000FF"/>
                </a:solidFill>
                <a:latin typeface="Ebrima" panose="02000000000000000000" pitchFamily="2" charset="0"/>
                <a:ea typeface="Ebrima" panose="02000000000000000000" pitchFamily="2" charset="0"/>
                <a:cs typeface="Ebrima" panose="02000000000000000000" pitchFamily="2" charset="0"/>
              </a:rPr>
              <a:t>Henry Jenkins</a:t>
            </a:r>
            <a:r>
              <a:rPr lang="en-GB" sz="1700" dirty="0">
                <a:solidFill>
                  <a:prstClr val="black"/>
                </a:solidFill>
                <a:latin typeface="Ebrima" panose="02000000000000000000" pitchFamily="2" charset="0"/>
                <a:ea typeface="Ebrima" panose="02000000000000000000" pitchFamily="2" charset="0"/>
                <a:cs typeface="Ebrima" panose="02000000000000000000" pitchFamily="2" charset="0"/>
              </a:rPr>
              <a:t>: would contest the idea that postmodernity results in hyperreal inertia. Contemporary digital media, he would argue, can make a positive difference in the real world through the use of participatory culture.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09471" y="3018790"/>
            <a:ext cx="2258381" cy="820427"/>
          </a:xfrm>
          <a:prstGeom prst="rect">
            <a:avLst/>
          </a:prstGeom>
        </p:spPr>
      </p:pic>
      <p:sp>
        <p:nvSpPr>
          <p:cNvPr id="3" name="Rectangle 2"/>
          <p:cNvSpPr/>
          <p:nvPr/>
        </p:nvSpPr>
        <p:spPr>
          <a:xfrm>
            <a:off x="1277524" y="6335742"/>
            <a:ext cx="651140" cy="523220"/>
          </a:xfrm>
          <a:prstGeom prst="rect">
            <a:avLst/>
          </a:prstGeom>
        </p:spPr>
        <p:txBody>
          <a:bodyPr wrap="none">
            <a:spAutoFit/>
          </a:bodyPr>
          <a:lstStyle/>
          <a:p>
            <a:r>
              <a:rPr lang="en-GB" sz="2800" b="1" dirty="0">
                <a:solidFill>
                  <a:prstClr val="white"/>
                </a:solidFill>
              </a:rPr>
              <a:t>ML</a:t>
            </a:r>
          </a:p>
        </p:txBody>
      </p:sp>
    </p:spTree>
    <p:extLst>
      <p:ext uri="{BB962C8B-B14F-4D97-AF65-F5344CB8AC3E}">
        <p14:creationId xmlns:p14="http://schemas.microsoft.com/office/powerpoint/2010/main" val="4033525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1161</Words>
  <Application>Microsoft Office PowerPoint</Application>
  <PresentationFormat>A4 Paper (210x297 mm)</PresentationFormat>
  <Paragraphs>94</Paragraphs>
  <Slides>6</Slides>
  <Notes>0</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Office Theme</vt:lpstr>
      <vt:lpstr>1_Office Theme</vt:lpstr>
      <vt:lpstr>Media Language Theories</vt:lpstr>
      <vt:lpstr>PowerPoint Presentation</vt:lpstr>
      <vt:lpstr>PowerPoint Presentation</vt:lpstr>
      <vt:lpstr>PowerPoint Presentation</vt:lpstr>
      <vt:lpstr>PowerPoint Presentation</vt:lpstr>
      <vt:lpstr>PowerPoint Presentation</vt:lpstr>
    </vt:vector>
  </TitlesOfParts>
  <Company>Gordonstoun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Language Theories</dc:title>
  <dc:creator>Georgina Black</dc:creator>
  <cp:lastModifiedBy>Georgina Black</cp:lastModifiedBy>
  <cp:revision>2</cp:revision>
  <dcterms:created xsi:type="dcterms:W3CDTF">2020-03-18T11:42:25Z</dcterms:created>
  <dcterms:modified xsi:type="dcterms:W3CDTF">2020-03-18T11:50:24Z</dcterms:modified>
</cp:coreProperties>
</file>