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6858000" cx="9144000"/>
  <p:notesSz cx="6858000" cy="9144000"/>
  <p:embeddedFontLst>
    <p:embeddedFont>
      <p:font typeface="Libre Franklin"/>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ibreFranklin-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LibreFranklin-regular.fntdata"/><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LibreFranklin-italic.fntdata"/><Relationship Id="rId16" Type="http://schemas.openxmlformats.org/officeDocument/2006/relationships/slide" Target="slides/slide11.xml"/><Relationship Id="rId38" Type="http://schemas.openxmlformats.org/officeDocument/2006/relationships/font" Target="fonts/LibreFranklin-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982ec2037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982ec2037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9a7d756e7c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9a7d756e7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9a7d756e7c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9a7d756e7c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9a7d756e7c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9a7d756e7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SzPts val="1400"/>
              <a:buNone/>
              <a:defRPr sz="45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3" name="Google Shape;13;p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4" name="Google Shape;14;p2"/>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7" name="Shape 17"/>
        <p:cNvGrpSpPr/>
        <p:nvPr/>
      </p:nvGrpSpPr>
      <p:grpSpPr>
        <a:xfrm>
          <a:off x="0" y="0"/>
          <a:ext cx="0" cy="0"/>
          <a:chOff x="0" y="0"/>
          <a:chExt cx="0" cy="0"/>
        </a:xfrm>
      </p:grpSpPr>
      <p:sp>
        <p:nvSpPr>
          <p:cNvPr id="18" name="Google Shape;18;p3"/>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9" name="Google Shape;19;p3"/>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0" name="Google Shape;20;p3"/>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 name="Google Shape;21;p3"/>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 name="Shape 24"/>
        <p:cNvGrpSpPr/>
        <p:nvPr/>
      </p:nvGrpSpPr>
      <p:grpSpPr>
        <a:xfrm>
          <a:off x="0" y="0"/>
          <a:ext cx="0" cy="0"/>
          <a:chOff x="0" y="0"/>
          <a:chExt cx="0" cy="0"/>
        </a:xfrm>
      </p:grpSpPr>
      <p:sp>
        <p:nvSpPr>
          <p:cNvPr id="25" name="Google Shape;25;p4"/>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26" name="Google Shape;26;p4"/>
          <p:cNvSpPr txBox="1"/>
          <p:nvPr>
            <p:ph idx="1" type="body"/>
          </p:nvPr>
        </p:nvSpPr>
        <p:spPr>
          <a:xfrm>
            <a:off x="628650" y="1825625"/>
            <a:ext cx="7886700" cy="4351337"/>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 name="Google Shape;27;p4"/>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 name="Shape 30"/>
        <p:cNvGrpSpPr/>
        <p:nvPr/>
      </p:nvGrpSpPr>
      <p:grpSpPr>
        <a:xfrm>
          <a:off x="0" y="0"/>
          <a:ext cx="0" cy="0"/>
          <a:chOff x="0" y="0"/>
          <a:chExt cx="0" cy="0"/>
        </a:xfrm>
      </p:grpSpPr>
      <p:sp>
        <p:nvSpPr>
          <p:cNvPr id="31" name="Google Shape;31;p5"/>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45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32" name="Google Shape;32;p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rgbClr val="888888"/>
              </a:buClr>
              <a:buSzPts val="1800"/>
              <a:buNone/>
              <a:defRPr sz="1800">
                <a:solidFill>
                  <a:srgbClr val="888888"/>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33" name="Google Shape;33;p5"/>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5"/>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 name="Shape 36"/>
        <p:cNvGrpSpPr/>
        <p:nvPr/>
      </p:nvGrpSpPr>
      <p:grpSpPr>
        <a:xfrm>
          <a:off x="0" y="0"/>
          <a:ext cx="0" cy="0"/>
          <a:chOff x="0" y="0"/>
          <a:chExt cx="0" cy="0"/>
        </a:xfrm>
      </p:grpSpPr>
      <p:sp>
        <p:nvSpPr>
          <p:cNvPr id="37" name="Google Shape;37;p6"/>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0" name="Shape 40"/>
        <p:cNvGrpSpPr/>
        <p:nvPr/>
      </p:nvGrpSpPr>
      <p:grpSpPr>
        <a:xfrm>
          <a:off x="0" y="0"/>
          <a:ext cx="0" cy="0"/>
          <a:chOff x="0" y="0"/>
          <a:chExt cx="0" cy="0"/>
        </a:xfrm>
      </p:grpSpPr>
      <p:sp>
        <p:nvSpPr>
          <p:cNvPr id="41" name="Google Shape;41;p7"/>
          <p:cNvSpPr txBox="1"/>
          <p:nvPr>
            <p:ph type="title"/>
          </p:nvPr>
        </p:nvSpPr>
        <p:spPr>
          <a:xfrm rot="5400000">
            <a:off x="4623593" y="2285206"/>
            <a:ext cx="5811838" cy="1971675"/>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42" name="Google Shape;42;p7"/>
          <p:cNvSpPr txBox="1"/>
          <p:nvPr>
            <p:ph idx="1" type="body"/>
          </p:nvPr>
        </p:nvSpPr>
        <p:spPr>
          <a:xfrm rot="5400000">
            <a:off x="623093" y="370681"/>
            <a:ext cx="5811838" cy="5800725"/>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3" name="Google Shape;43;p7"/>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7"/>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6" name="Shape 46"/>
        <p:cNvGrpSpPr/>
        <p:nvPr/>
      </p:nvGrpSpPr>
      <p:grpSpPr>
        <a:xfrm>
          <a:off x="0" y="0"/>
          <a:ext cx="0" cy="0"/>
          <a:chOff x="0" y="0"/>
          <a:chExt cx="0" cy="0"/>
        </a:xfrm>
      </p:grpSpPr>
      <p:sp>
        <p:nvSpPr>
          <p:cNvPr id="47" name="Google Shape;47;p8"/>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48" name="Google Shape;48;p8"/>
          <p:cNvSpPr txBox="1"/>
          <p:nvPr>
            <p:ph idx="1" type="body"/>
          </p:nvPr>
        </p:nvSpPr>
        <p:spPr>
          <a:xfrm rot="5400000">
            <a:off x="2396331" y="57943"/>
            <a:ext cx="4351337" cy="78867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 name="Google Shape;49;p8"/>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8"/>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2" name="Shape 52"/>
        <p:cNvGrpSpPr/>
        <p:nvPr/>
      </p:nvGrpSpPr>
      <p:grpSpPr>
        <a:xfrm>
          <a:off x="0" y="0"/>
          <a:ext cx="0" cy="0"/>
          <a:chOff x="0" y="0"/>
          <a:chExt cx="0" cy="0"/>
        </a:xfrm>
      </p:grpSpPr>
      <p:sp>
        <p:nvSpPr>
          <p:cNvPr id="53" name="Google Shape;53;p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24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54" name="Google Shape;54;p9"/>
          <p:cNvSpPr/>
          <p:nvPr>
            <p:ph idx="2" type="pic"/>
          </p:nvPr>
        </p:nvSpPr>
        <p:spPr>
          <a:xfrm>
            <a:off x="3887391" y="987426"/>
            <a:ext cx="462915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750"/>
              </a:spcBef>
              <a:spcAft>
                <a:spcPts val="0"/>
              </a:spcAft>
              <a:buClr>
                <a:schemeClr val="dk1"/>
              </a:buClr>
              <a:buSzPts val="2400"/>
              <a:buFont typeface="Arial"/>
              <a:buNone/>
              <a:defRPr sz="2400">
                <a:solidFill>
                  <a:schemeClr val="dk1"/>
                </a:solidFill>
                <a:latin typeface="Calibri"/>
                <a:ea typeface="Calibri"/>
                <a:cs typeface="Calibri"/>
                <a:sym typeface="Calibri"/>
              </a:defRPr>
            </a:lvl1pPr>
            <a:lvl2pPr lvl="1" marR="0" rtl="0" algn="l">
              <a:lnSpc>
                <a:spcPct val="90000"/>
              </a:lnSpc>
              <a:spcBef>
                <a:spcPts val="375"/>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375"/>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55" name="Google Shape;55;p9"/>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56" name="Google Shape;56;p9"/>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9"/>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24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61" name="Google Shape;61;p10"/>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62" name="Google Shape;62;p10"/>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3" name="Google Shape;63;p10"/>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0"/>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6" name="Shape 66"/>
        <p:cNvGrpSpPr/>
        <p:nvPr/>
      </p:nvGrpSpPr>
      <p:grpSpPr>
        <a:xfrm>
          <a:off x="0" y="0"/>
          <a:ext cx="0" cy="0"/>
          <a:chOff x="0" y="0"/>
          <a:chExt cx="0" cy="0"/>
        </a:xfrm>
      </p:grpSpPr>
      <p:sp>
        <p:nvSpPr>
          <p:cNvPr id="67" name="Google Shape;67;p11"/>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68" name="Google Shape;68;p11"/>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1"/>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1" name="Shape 71"/>
        <p:cNvGrpSpPr/>
        <p:nvPr/>
      </p:nvGrpSpPr>
      <p:grpSpPr>
        <a:xfrm>
          <a:off x="0" y="0"/>
          <a:ext cx="0" cy="0"/>
          <a:chOff x="0" y="0"/>
          <a:chExt cx="0" cy="0"/>
        </a:xfrm>
      </p:grpSpPr>
      <p:sp>
        <p:nvSpPr>
          <p:cNvPr id="72" name="Google Shape;72;p12"/>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73" name="Google Shape;73;p12"/>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74" name="Google Shape;74;p12"/>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 name="Google Shape;75;p12"/>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76" name="Google Shape;76;p12"/>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7" name="Google Shape;77;p12"/>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2"/>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2"/>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SzPts val="1400"/>
              <a:buNone/>
              <a:defRPr b="0" i="0" sz="33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SzPts val="1400"/>
              <a:buNone/>
              <a:defRPr b="0" i="0" sz="33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SzPts val="1400"/>
              <a:buNone/>
              <a:defRPr b="0" i="0" sz="33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SzPts val="1400"/>
              <a:buNone/>
              <a:defRPr b="0" i="0" sz="33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SzPts val="1400"/>
              <a:buNone/>
              <a:defRPr b="0" i="0" sz="33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SzPts val="1400"/>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400"/>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400"/>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400"/>
              <a:buNone/>
              <a:defRPr b="0" i="0" sz="3300" u="none" cap="none" strike="noStrike">
                <a:solidFill>
                  <a:schemeClr val="dk1"/>
                </a:solidFill>
                <a:latin typeface="Calibri"/>
                <a:ea typeface="Calibri"/>
                <a:cs typeface="Calibri"/>
                <a:sym typeface="Calibri"/>
              </a:defRPr>
            </a:lvl9pPr>
          </a:lstStyle>
          <a:p/>
        </p:txBody>
      </p:sp>
      <p:sp>
        <p:nvSpPr>
          <p:cNvPr id="7" name="Google Shape;7;p1"/>
          <p:cNvSpPr txBox="1"/>
          <p:nvPr>
            <p:ph idx="1" type="body"/>
          </p:nvPr>
        </p:nvSpPr>
        <p:spPr>
          <a:xfrm>
            <a:off x="628650" y="1825625"/>
            <a:ext cx="7886700" cy="4351337"/>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1150" lvl="3" marL="1828800"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4pPr>
            <a:lvl5pPr indent="-311150" lvl="4" marL="2286000"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3.jpg"/><Relationship Id="rId5"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15.png"/><Relationship Id="rId5" Type="http://schemas.openxmlformats.org/officeDocument/2006/relationships/image" Target="../media/image6.png"/><Relationship Id="rId6" Type="http://schemas.openxmlformats.org/officeDocument/2006/relationships/image" Target="../media/image2.png"/><Relationship Id="rId7" Type="http://schemas.openxmlformats.org/officeDocument/2006/relationships/image" Target="../media/image14.png"/><Relationship Id="rId8"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youtu.be/kYO-TeBzYWY" TargetMode="External"/><Relationship Id="rId4" Type="http://schemas.openxmlformats.org/officeDocument/2006/relationships/hyperlink" Target="https://metro.co.uk/2014/06/10/big-issue-4754765/" TargetMode="External"/><Relationship Id="rId5" Type="http://schemas.openxmlformats.org/officeDocument/2006/relationships/image" Target="../media/image11.png"/><Relationship Id="rId6"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youtube.com/watch?v=JlQ5fGECmsA" TargetMode="External"/><Relationship Id="rId4" Type="http://schemas.openxmlformats.org/officeDocument/2006/relationships/hyperlink" Target="https://www.youtube.com/watch?v=rMXJOKhf_AA" TargetMode="External"/><Relationship Id="rId5" Type="http://schemas.openxmlformats.org/officeDocument/2006/relationships/image" Target="../media/image18.png"/><Relationship Id="rId6" Type="http://schemas.openxmlformats.org/officeDocument/2006/relationships/image" Target="../media/image21.png"/><Relationship Id="rId7"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www.youtube.com/watch?v=XrBA_mKxW68" TargetMode="External"/><Relationship Id="rId4" Type="http://schemas.openxmlformats.org/officeDocument/2006/relationships/hyperlink" Target="http://www.whoshouldyouvotefor.com/index.php" TargetMode="External"/><Relationship Id="rId5" Type="http://schemas.openxmlformats.org/officeDocument/2006/relationships/image" Target="../media/image28.png"/><Relationship Id="rId6" Type="http://schemas.openxmlformats.org/officeDocument/2006/relationships/image" Target="../media/image22.png"/><Relationship Id="rId7"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3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3"/>
          <p:cNvPicPr preferRelativeResize="0"/>
          <p:nvPr/>
        </p:nvPicPr>
        <p:blipFill rotWithShape="1">
          <a:blip r:embed="rId3">
            <a:alphaModFix/>
          </a:blip>
          <a:srcRect b="0" l="0" r="0" t="0"/>
          <a:stretch/>
        </p:blipFill>
        <p:spPr>
          <a:xfrm>
            <a:off x="0" y="14287"/>
            <a:ext cx="9144000" cy="6510337"/>
          </a:xfrm>
          <a:prstGeom prst="rect">
            <a:avLst/>
          </a:prstGeom>
          <a:noFill/>
          <a:ln>
            <a:noFill/>
          </a:ln>
        </p:spPr>
      </p:pic>
      <p:sp>
        <p:nvSpPr>
          <p:cNvPr id="85" name="Google Shape;85;p13"/>
          <p:cNvSpPr txBox="1"/>
          <p:nvPr>
            <p:ph type="ctrTitle"/>
          </p:nvPr>
        </p:nvSpPr>
        <p:spPr>
          <a:xfrm>
            <a:off x="727075" y="2332037"/>
            <a:ext cx="7739062" cy="390525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4500"/>
              <a:buFont typeface="Calibri"/>
              <a:buNone/>
            </a:pPr>
            <a:r>
              <a:rPr b="1" i="0" lang="en-US" sz="4500" u="none">
                <a:solidFill>
                  <a:schemeClr val="dk1"/>
                </a:solidFill>
                <a:latin typeface="Calibri"/>
                <a:ea typeface="Calibri"/>
                <a:cs typeface="Calibri"/>
                <a:sym typeface="Calibri"/>
              </a:rPr>
              <a:t>MAGS (with Big Issue)</a:t>
            </a:r>
            <a:br>
              <a:rPr b="1" i="0" lang="en-US" sz="4500" u="none">
                <a:solidFill>
                  <a:schemeClr val="dk1"/>
                </a:solidFill>
                <a:latin typeface="Calibri"/>
                <a:ea typeface="Calibri"/>
                <a:cs typeface="Calibri"/>
                <a:sym typeface="Calibri"/>
              </a:rPr>
            </a:br>
            <a:endParaRPr/>
          </a:p>
        </p:txBody>
      </p:sp>
      <p:sp>
        <p:nvSpPr>
          <p:cNvPr id="86" name="Google Shape;86;p13"/>
          <p:cNvSpPr txBox="1"/>
          <p:nvPr>
            <p:ph idx="1" type="subTitle"/>
          </p:nvPr>
        </p:nvSpPr>
        <p:spPr>
          <a:xfrm>
            <a:off x="1143000" y="3602037"/>
            <a:ext cx="6858000" cy="16557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1800"/>
              <a:buNone/>
            </a:pPr>
            <a:r>
              <a:t/>
            </a:r>
            <a:endParaRPr sz="1800"/>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4"/>
          <p:cNvSpPr txBox="1"/>
          <p:nvPr>
            <p:ph type="ctrTitle"/>
          </p:nvPr>
        </p:nvSpPr>
        <p:spPr>
          <a:xfrm>
            <a:off x="250825" y="260350"/>
            <a:ext cx="8642350" cy="576262"/>
          </a:xfrm>
          <a:prstGeom prst="rect">
            <a:avLst/>
          </a:prstGeom>
          <a:solidFill>
            <a:srgbClr val="FFCC00"/>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663300"/>
              </a:buClr>
              <a:buSzPts val="3600"/>
              <a:buFont typeface="Libre Franklin"/>
              <a:buNone/>
            </a:pPr>
            <a:r>
              <a:rPr b="1" i="0" lang="en-US" sz="3600" u="none">
                <a:solidFill>
                  <a:srgbClr val="663300"/>
                </a:solidFill>
                <a:latin typeface="Libre Franklin"/>
                <a:ea typeface="Libre Franklin"/>
                <a:cs typeface="Libre Franklin"/>
                <a:sym typeface="Libre Franklin"/>
              </a:rPr>
              <a:t>CATEGORISING MAGAZINES</a:t>
            </a:r>
            <a:endParaRPr/>
          </a:p>
        </p:txBody>
      </p:sp>
      <p:sp>
        <p:nvSpPr>
          <p:cNvPr id="92" name="Google Shape;92;p14"/>
          <p:cNvSpPr txBox="1"/>
          <p:nvPr/>
        </p:nvSpPr>
        <p:spPr>
          <a:xfrm>
            <a:off x="5651500" y="908050"/>
            <a:ext cx="3097212"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sp>
        <p:nvSpPr>
          <p:cNvPr id="93" name="Google Shape;93;p14"/>
          <p:cNvSpPr txBox="1"/>
          <p:nvPr/>
        </p:nvSpPr>
        <p:spPr>
          <a:xfrm>
            <a:off x="323850" y="981075"/>
            <a:ext cx="8496300" cy="708025"/>
          </a:xfrm>
          <a:prstGeom prst="rect">
            <a:avLst/>
          </a:prstGeom>
          <a:no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663300"/>
              </a:buClr>
              <a:buSzPts val="2000"/>
              <a:buFont typeface="Libre Franklin"/>
              <a:buNone/>
            </a:pPr>
            <a:r>
              <a:rPr b="0" i="0" lang="en-US" sz="2000" u="none">
                <a:solidFill>
                  <a:srgbClr val="663300"/>
                </a:solidFill>
                <a:latin typeface="Libre Franklin"/>
                <a:ea typeface="Libre Franklin"/>
                <a:cs typeface="Libre Franklin"/>
                <a:sym typeface="Libre Franklin"/>
              </a:rPr>
              <a:t>Most magazines are </a:t>
            </a:r>
            <a:r>
              <a:rPr b="1" i="0" lang="en-US" sz="2000" u="none">
                <a:solidFill>
                  <a:srgbClr val="663300"/>
                </a:solidFill>
                <a:latin typeface="Libre Franklin"/>
                <a:ea typeface="Libre Franklin"/>
                <a:cs typeface="Libre Franklin"/>
                <a:sym typeface="Libre Franklin"/>
              </a:rPr>
              <a:t>CONSUMER MAGAZINES </a:t>
            </a:r>
            <a:r>
              <a:rPr b="0" i="0" lang="en-US" sz="2000" u="none">
                <a:solidFill>
                  <a:srgbClr val="663300"/>
                </a:solidFill>
                <a:latin typeface="Libre Franklin"/>
                <a:ea typeface="Libre Franklin"/>
                <a:cs typeface="Libre Franklin"/>
                <a:sym typeface="Libre Franklin"/>
              </a:rPr>
              <a:t>which are sold in shops and on news-stands for information and entertainment.</a:t>
            </a:r>
            <a:endParaRPr/>
          </a:p>
        </p:txBody>
      </p:sp>
      <p:sp>
        <p:nvSpPr>
          <p:cNvPr id="94" name="Google Shape;94;p14"/>
          <p:cNvSpPr txBox="1"/>
          <p:nvPr/>
        </p:nvSpPr>
        <p:spPr>
          <a:xfrm>
            <a:off x="2484437" y="2060575"/>
            <a:ext cx="4176712" cy="1016000"/>
          </a:xfrm>
          <a:prstGeom prst="rect">
            <a:avLst/>
          </a:prstGeom>
          <a:no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663300"/>
              </a:buClr>
              <a:buSzPts val="2000"/>
              <a:buFont typeface="Libre Franklin"/>
              <a:buNone/>
            </a:pPr>
            <a:r>
              <a:rPr b="0" i="0" lang="en-US" sz="2000" u="none">
                <a:solidFill>
                  <a:srgbClr val="663300"/>
                </a:solidFill>
                <a:latin typeface="Libre Franklin"/>
                <a:ea typeface="Libre Franklin"/>
                <a:cs typeface="Libre Franklin"/>
                <a:sym typeface="Libre Franklin"/>
              </a:rPr>
              <a:t>Consumer magazines are either aimed at the general public (</a:t>
            </a:r>
            <a:r>
              <a:rPr b="1" i="0" lang="en-US" sz="2000" u="none">
                <a:solidFill>
                  <a:srgbClr val="663300"/>
                </a:solidFill>
                <a:latin typeface="Libre Franklin"/>
                <a:ea typeface="Libre Franklin"/>
                <a:cs typeface="Libre Franklin"/>
                <a:sym typeface="Libre Franklin"/>
              </a:rPr>
              <a:t>GENERAL INTEREST</a:t>
            </a:r>
            <a:r>
              <a:rPr b="0" i="0" lang="en-US" sz="2000" u="none">
                <a:solidFill>
                  <a:srgbClr val="663300"/>
                </a:solidFill>
                <a:latin typeface="Libre Franklin"/>
                <a:ea typeface="Libre Franklin"/>
                <a:cs typeface="Libre Franklin"/>
                <a:sym typeface="Libre Franklin"/>
              </a:rPr>
              <a:t>) …</a:t>
            </a:r>
            <a:endParaRPr/>
          </a:p>
        </p:txBody>
      </p:sp>
      <p:sp>
        <p:nvSpPr>
          <p:cNvPr id="95" name="Google Shape;95;p14"/>
          <p:cNvSpPr txBox="1"/>
          <p:nvPr/>
        </p:nvSpPr>
        <p:spPr>
          <a:xfrm>
            <a:off x="250825" y="4408487"/>
            <a:ext cx="4176712" cy="1978025"/>
          </a:xfrm>
          <a:prstGeom prst="rect">
            <a:avLst/>
          </a:prstGeom>
          <a:no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663300"/>
              </a:buClr>
              <a:buSzPts val="2000"/>
              <a:buFont typeface="Libre Franklin"/>
              <a:buNone/>
            </a:pPr>
            <a:r>
              <a:rPr b="0" i="0" lang="en-US" sz="1900" u="none">
                <a:solidFill>
                  <a:srgbClr val="663300"/>
                </a:solidFill>
                <a:latin typeface="Libre Franklin"/>
                <a:ea typeface="Libre Franklin"/>
                <a:cs typeface="Libre Franklin"/>
                <a:sym typeface="Libre Franklin"/>
              </a:rPr>
              <a:t>Over 5000 titles are TRADE MAGAZINES which are directed at business, industrial and professional groups and are bought by subscription or distributed for free – not sold to the general public</a:t>
            </a:r>
            <a:r>
              <a:rPr b="0" i="0" lang="en-US" sz="2000" u="none">
                <a:solidFill>
                  <a:srgbClr val="663300"/>
                </a:solidFill>
                <a:latin typeface="Libre Franklin"/>
                <a:ea typeface="Libre Franklin"/>
                <a:cs typeface="Libre Franklin"/>
                <a:sym typeface="Libre Franklin"/>
              </a:rPr>
              <a:t>.</a:t>
            </a:r>
            <a:endParaRPr/>
          </a:p>
        </p:txBody>
      </p:sp>
      <p:sp>
        <p:nvSpPr>
          <p:cNvPr id="96" name="Google Shape;96;p14"/>
          <p:cNvSpPr txBox="1"/>
          <p:nvPr/>
        </p:nvSpPr>
        <p:spPr>
          <a:xfrm>
            <a:off x="6948487" y="4608512"/>
            <a:ext cx="2016125" cy="1673225"/>
          </a:xfrm>
          <a:prstGeom prst="rect">
            <a:avLst/>
          </a:prstGeom>
          <a:no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663300"/>
              </a:buClr>
              <a:buSzPts val="2000"/>
              <a:buFont typeface="Libre Franklin"/>
              <a:buNone/>
            </a:pPr>
            <a:r>
              <a:rPr b="0" i="0" lang="en-US" sz="1900" u="none">
                <a:solidFill>
                  <a:srgbClr val="663300"/>
                </a:solidFill>
                <a:latin typeface="Libre Franklin"/>
                <a:ea typeface="Libre Franklin"/>
                <a:cs typeface="Libre Franklin"/>
                <a:sym typeface="Libre Franklin"/>
              </a:rPr>
              <a:t>Some other special interest magazines are sold </a:t>
            </a:r>
            <a:r>
              <a:rPr b="0" i="0" lang="en-US" sz="1900" u="sng">
                <a:solidFill>
                  <a:srgbClr val="663300"/>
                </a:solidFill>
                <a:latin typeface="Libre Franklin"/>
                <a:ea typeface="Libre Franklin"/>
                <a:cs typeface="Libre Franklin"/>
                <a:sym typeface="Libre Franklin"/>
              </a:rPr>
              <a:t>only</a:t>
            </a:r>
            <a:r>
              <a:rPr b="0" i="0" lang="en-US" sz="1900" u="none">
                <a:solidFill>
                  <a:srgbClr val="663300"/>
                </a:solidFill>
                <a:latin typeface="Libre Franklin"/>
                <a:ea typeface="Libre Franklin"/>
                <a:cs typeface="Libre Franklin"/>
                <a:sym typeface="Libre Franklin"/>
              </a:rPr>
              <a:t> by </a:t>
            </a:r>
            <a:r>
              <a:rPr b="1" i="0" lang="en-US" sz="1800" u="none">
                <a:solidFill>
                  <a:srgbClr val="663300"/>
                </a:solidFill>
                <a:latin typeface="Libre Franklin"/>
                <a:ea typeface="Libre Franklin"/>
                <a:cs typeface="Libre Franklin"/>
                <a:sym typeface="Libre Franklin"/>
              </a:rPr>
              <a:t>SUBSCRIPTION</a:t>
            </a:r>
            <a:r>
              <a:rPr b="0" i="0" lang="en-US" sz="1800" u="none">
                <a:solidFill>
                  <a:srgbClr val="663300"/>
                </a:solidFill>
                <a:latin typeface="Libre Franklin"/>
                <a:ea typeface="Libre Franklin"/>
                <a:cs typeface="Libre Franklin"/>
                <a:sym typeface="Libre Franklin"/>
              </a:rPr>
              <a:t>.</a:t>
            </a:r>
            <a:endParaRPr sz="1200"/>
          </a:p>
        </p:txBody>
      </p:sp>
      <p:pic>
        <p:nvPicPr>
          <p:cNvPr descr="trades" id="97" name="Google Shape;97;p14"/>
          <p:cNvPicPr preferRelativeResize="0"/>
          <p:nvPr/>
        </p:nvPicPr>
        <p:blipFill rotWithShape="1">
          <a:blip r:embed="rId3">
            <a:alphaModFix/>
          </a:blip>
          <a:srcRect b="0" l="0" r="0" t="2937"/>
          <a:stretch/>
        </p:blipFill>
        <p:spPr>
          <a:xfrm>
            <a:off x="4572000" y="4508500"/>
            <a:ext cx="2159000" cy="2081212"/>
          </a:xfrm>
          <a:prstGeom prst="rect">
            <a:avLst/>
          </a:prstGeom>
          <a:noFill/>
          <a:ln>
            <a:noFill/>
          </a:ln>
        </p:spPr>
      </p:pic>
      <p:sp>
        <p:nvSpPr>
          <p:cNvPr id="98" name="Google Shape;98;p14"/>
          <p:cNvSpPr txBox="1"/>
          <p:nvPr/>
        </p:nvSpPr>
        <p:spPr>
          <a:xfrm>
            <a:off x="2484437" y="3357562"/>
            <a:ext cx="4175125" cy="708025"/>
          </a:xfrm>
          <a:prstGeom prst="rect">
            <a:avLst/>
          </a:prstGeom>
          <a:no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663300"/>
              </a:buClr>
              <a:buSzPts val="2000"/>
              <a:buFont typeface="Libre Franklin"/>
              <a:buNone/>
            </a:pPr>
            <a:r>
              <a:rPr b="0" i="0" lang="en-US" sz="2000" u="none">
                <a:solidFill>
                  <a:srgbClr val="663300"/>
                </a:solidFill>
                <a:latin typeface="Libre Franklin"/>
                <a:ea typeface="Libre Franklin"/>
                <a:cs typeface="Libre Franklin"/>
                <a:sym typeface="Libre Franklin"/>
              </a:rPr>
              <a:t>… or at niche audiences (</a:t>
            </a:r>
            <a:r>
              <a:rPr b="1" i="0" lang="en-US" sz="2000" u="none">
                <a:solidFill>
                  <a:srgbClr val="663300"/>
                </a:solidFill>
                <a:latin typeface="Libre Franklin"/>
                <a:ea typeface="Libre Franklin"/>
                <a:cs typeface="Libre Franklin"/>
                <a:sym typeface="Libre Franklin"/>
              </a:rPr>
              <a:t>SPECIALIST</a:t>
            </a:r>
            <a:r>
              <a:rPr b="0" i="0" lang="en-US" sz="2000" u="none">
                <a:solidFill>
                  <a:srgbClr val="663300"/>
                </a:solidFill>
                <a:latin typeface="Libre Franklin"/>
                <a:ea typeface="Libre Franklin"/>
                <a:cs typeface="Libre Franklin"/>
                <a:sym typeface="Libre Franklin"/>
              </a:rPr>
              <a:t>).</a:t>
            </a:r>
            <a:endParaRPr/>
          </a:p>
        </p:txBody>
      </p:sp>
      <p:pic>
        <p:nvPicPr>
          <p:cNvPr descr="B00005N7Q6" id="99" name="Google Shape;99;p14"/>
          <p:cNvPicPr preferRelativeResize="0"/>
          <p:nvPr/>
        </p:nvPicPr>
        <p:blipFill rotWithShape="1">
          <a:blip r:embed="rId4">
            <a:alphaModFix/>
          </a:blip>
          <a:srcRect b="0" l="0" r="0" t="0"/>
          <a:stretch/>
        </p:blipFill>
        <p:spPr>
          <a:xfrm>
            <a:off x="323850" y="1865312"/>
            <a:ext cx="1881187" cy="2520950"/>
          </a:xfrm>
          <a:prstGeom prst="rect">
            <a:avLst/>
          </a:prstGeom>
          <a:noFill/>
          <a:ln>
            <a:noFill/>
          </a:ln>
        </p:spPr>
      </p:pic>
      <p:pic>
        <p:nvPicPr>
          <p:cNvPr descr="muscle-and-fitness" id="100" name="Google Shape;100;p14"/>
          <p:cNvPicPr preferRelativeResize="0"/>
          <p:nvPr/>
        </p:nvPicPr>
        <p:blipFill rotWithShape="1">
          <a:blip r:embed="rId5">
            <a:alphaModFix/>
          </a:blip>
          <a:srcRect b="0" l="0" r="0" t="0"/>
          <a:stretch/>
        </p:blipFill>
        <p:spPr>
          <a:xfrm>
            <a:off x="6948487" y="1812925"/>
            <a:ext cx="1931987" cy="2665412"/>
          </a:xfrm>
          <a:prstGeom prst="rect">
            <a:avLst/>
          </a:prstGeom>
          <a:noFill/>
          <a:ln>
            <a:noFill/>
          </a:ln>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5"/>
          <p:cNvSpPr txBox="1"/>
          <p:nvPr>
            <p:ph type="ctrTitle"/>
          </p:nvPr>
        </p:nvSpPr>
        <p:spPr>
          <a:xfrm>
            <a:off x="58737" y="312737"/>
            <a:ext cx="8904287" cy="576262"/>
          </a:xfrm>
          <a:prstGeom prst="rect">
            <a:avLst/>
          </a:prstGeom>
          <a:solidFill>
            <a:srgbClr val="FFCC00"/>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Libre Franklin"/>
              <a:buNone/>
            </a:pPr>
            <a:r>
              <a:rPr b="1" i="0" lang="en-US" sz="3600" u="none">
                <a:solidFill>
                  <a:schemeClr val="dk1"/>
                </a:solidFill>
                <a:latin typeface="Libre Franklin"/>
                <a:ea typeface="Libre Franklin"/>
                <a:cs typeface="Libre Franklin"/>
                <a:sym typeface="Libre Franklin"/>
              </a:rPr>
              <a:t>DEFINING MAGAZINES</a:t>
            </a:r>
            <a:endParaRPr/>
          </a:p>
        </p:txBody>
      </p:sp>
      <p:sp>
        <p:nvSpPr>
          <p:cNvPr id="106" name="Google Shape;106;p15"/>
          <p:cNvSpPr txBox="1"/>
          <p:nvPr>
            <p:ph idx="1" type="subTitle"/>
          </p:nvPr>
        </p:nvSpPr>
        <p:spPr>
          <a:xfrm>
            <a:off x="2770187" y="982662"/>
            <a:ext cx="6192837" cy="863600"/>
          </a:xfrm>
          <a:prstGeom prst="rect">
            <a:avLst/>
          </a:prstGeom>
          <a:solidFill>
            <a:srgbClr val="FFFF99"/>
          </a:solid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2000"/>
              <a:buNone/>
            </a:pPr>
            <a:r>
              <a:rPr b="0" i="0" lang="en-US" sz="2000" u="none">
                <a:solidFill>
                  <a:schemeClr val="dk1"/>
                </a:solidFill>
                <a:latin typeface="Libre Franklin"/>
                <a:ea typeface="Libre Franklin"/>
                <a:cs typeface="Libre Franklin"/>
                <a:sym typeface="Libre Franklin"/>
              </a:rPr>
              <a:t>The word ‘magazine’ comes from the Arabic word ‘makhazin’ which means ‘storehouse’.</a:t>
            </a:r>
            <a:endParaRPr/>
          </a:p>
        </p:txBody>
      </p:sp>
      <p:sp>
        <p:nvSpPr>
          <p:cNvPr id="107" name="Google Shape;107;p15"/>
          <p:cNvSpPr txBox="1"/>
          <p:nvPr/>
        </p:nvSpPr>
        <p:spPr>
          <a:xfrm>
            <a:off x="2770187" y="1776412"/>
            <a:ext cx="6192837" cy="1006475"/>
          </a:xfrm>
          <a:prstGeom prst="rect">
            <a:avLst/>
          </a:prstGeom>
          <a:solidFill>
            <a:srgbClr val="FFFF99"/>
          </a:solid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2000"/>
              <a:buFont typeface="Libre Franklin"/>
              <a:buNone/>
            </a:pPr>
            <a:r>
              <a:rPr b="0" i="0" lang="en-US" sz="2000" u="none">
                <a:solidFill>
                  <a:schemeClr val="dk1"/>
                </a:solidFill>
                <a:latin typeface="Libre Franklin"/>
                <a:ea typeface="Libre Franklin"/>
                <a:cs typeface="Libre Franklin"/>
                <a:sym typeface="Libre Franklin"/>
              </a:rPr>
              <a:t>A MAGAZINE is a collection of articles and stories, together with illustrations and photographs, mainly designed for reading as a leisure activity. </a:t>
            </a:r>
            <a:endParaRPr/>
          </a:p>
        </p:txBody>
      </p:sp>
      <p:sp>
        <p:nvSpPr>
          <p:cNvPr id="108" name="Google Shape;108;p15"/>
          <p:cNvSpPr txBox="1"/>
          <p:nvPr/>
        </p:nvSpPr>
        <p:spPr>
          <a:xfrm>
            <a:off x="5651500" y="908050"/>
            <a:ext cx="3097212"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sp>
        <p:nvSpPr>
          <p:cNvPr id="109" name="Google Shape;109;p15"/>
          <p:cNvSpPr txBox="1"/>
          <p:nvPr/>
        </p:nvSpPr>
        <p:spPr>
          <a:xfrm>
            <a:off x="58737" y="2878137"/>
            <a:ext cx="2425700" cy="1322387"/>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000"/>
              <a:buFont typeface="Libre Franklin"/>
              <a:buNone/>
            </a:pPr>
            <a:r>
              <a:rPr b="0" i="0" lang="en-US" sz="2000" u="none">
                <a:solidFill>
                  <a:schemeClr val="dk1"/>
                </a:solidFill>
                <a:latin typeface="Libre Franklin"/>
                <a:ea typeface="Libre Franklin"/>
                <a:cs typeface="Libre Franklin"/>
                <a:sym typeface="Libre Franklin"/>
              </a:rPr>
              <a:t>Magazines lose on average </a:t>
            </a:r>
            <a:r>
              <a:rPr b="1" lang="en-US" sz="2000">
                <a:solidFill>
                  <a:schemeClr val="dk1"/>
                </a:solidFill>
                <a:latin typeface="Libre Franklin"/>
                <a:ea typeface="Libre Franklin"/>
                <a:cs typeface="Libre Franklin"/>
                <a:sym typeface="Libre Franklin"/>
              </a:rPr>
              <a:t>5.9</a:t>
            </a:r>
            <a:r>
              <a:rPr b="1" i="0" lang="en-US" sz="2000" u="none">
                <a:solidFill>
                  <a:schemeClr val="dk1"/>
                </a:solidFill>
                <a:latin typeface="Libre Franklin"/>
                <a:ea typeface="Libre Franklin"/>
                <a:cs typeface="Libre Franklin"/>
                <a:sym typeface="Libre Franklin"/>
              </a:rPr>
              <a:t>%</a:t>
            </a:r>
            <a:r>
              <a:rPr b="0" i="0" lang="en-US" sz="2000" u="none">
                <a:solidFill>
                  <a:schemeClr val="dk1"/>
                </a:solidFill>
                <a:latin typeface="Libre Franklin"/>
                <a:ea typeface="Libre Franklin"/>
                <a:cs typeface="Libre Franklin"/>
                <a:sym typeface="Libre Franklin"/>
              </a:rPr>
              <a:t> of circulation every year. (2017 </a:t>
            </a:r>
            <a:r>
              <a:rPr lang="en-US" sz="2000">
                <a:solidFill>
                  <a:schemeClr val="dk1"/>
                </a:solidFill>
                <a:latin typeface="Libre Franklin"/>
                <a:ea typeface="Libre Franklin"/>
                <a:cs typeface="Libre Franklin"/>
                <a:sym typeface="Libre Franklin"/>
              </a:rPr>
              <a:t>figs)</a:t>
            </a:r>
            <a:endParaRPr/>
          </a:p>
        </p:txBody>
      </p:sp>
      <p:sp>
        <p:nvSpPr>
          <p:cNvPr id="110" name="Google Shape;110;p15"/>
          <p:cNvSpPr txBox="1"/>
          <p:nvPr/>
        </p:nvSpPr>
        <p:spPr>
          <a:xfrm>
            <a:off x="2662237" y="2881312"/>
            <a:ext cx="2736850" cy="1016000"/>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000"/>
              <a:buFont typeface="Libre Franklin"/>
              <a:buNone/>
            </a:pPr>
            <a:r>
              <a:rPr b="0" i="0" lang="en-US" sz="2000" u="none">
                <a:solidFill>
                  <a:schemeClr val="dk1"/>
                </a:solidFill>
                <a:latin typeface="Libre Franklin"/>
                <a:ea typeface="Libre Franklin"/>
                <a:cs typeface="Libre Franklin"/>
                <a:sym typeface="Libre Franklin"/>
              </a:rPr>
              <a:t>Only 60 of 422 titles audited in 2015 grew in sales.</a:t>
            </a:r>
            <a:endParaRPr/>
          </a:p>
        </p:txBody>
      </p:sp>
      <p:sp>
        <p:nvSpPr>
          <p:cNvPr id="111" name="Google Shape;111;p15"/>
          <p:cNvSpPr txBox="1"/>
          <p:nvPr/>
        </p:nvSpPr>
        <p:spPr>
          <a:xfrm>
            <a:off x="5578475" y="2914650"/>
            <a:ext cx="3313112" cy="1323975"/>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000"/>
              <a:buFont typeface="Libre Franklin"/>
              <a:buNone/>
            </a:pPr>
            <a:r>
              <a:rPr b="0" i="0" lang="en-US" sz="2000" u="none">
                <a:solidFill>
                  <a:schemeClr val="dk1"/>
                </a:solidFill>
                <a:latin typeface="Libre Franklin"/>
                <a:ea typeface="Libre Franklin"/>
                <a:cs typeface="Libre Franklin"/>
                <a:sym typeface="Libre Franklin"/>
              </a:rPr>
              <a:t>Price-cuts and give-away copies help </a:t>
            </a:r>
            <a:r>
              <a:rPr b="1" i="0" lang="en-US" sz="2000" u="none">
                <a:solidFill>
                  <a:schemeClr val="dk1"/>
                </a:solidFill>
                <a:latin typeface="Libre Franklin"/>
                <a:ea typeface="Libre Franklin"/>
                <a:cs typeface="Libre Franklin"/>
                <a:sym typeface="Libre Franklin"/>
              </a:rPr>
              <a:t>Cosmopolitan</a:t>
            </a:r>
            <a:r>
              <a:rPr b="0" i="0" lang="en-US" sz="2000" u="none">
                <a:solidFill>
                  <a:schemeClr val="dk1"/>
                </a:solidFill>
                <a:latin typeface="Libre Franklin"/>
                <a:ea typeface="Libre Franklin"/>
                <a:cs typeface="Libre Franklin"/>
                <a:sym typeface="Libre Franklin"/>
              </a:rPr>
              <a:t> lead growth in women's fashion and lifestyle titles</a:t>
            </a:r>
            <a:endParaRPr/>
          </a:p>
        </p:txBody>
      </p:sp>
      <p:sp>
        <p:nvSpPr>
          <p:cNvPr id="112" name="Google Shape;112;p15"/>
          <p:cNvSpPr txBox="1"/>
          <p:nvPr/>
        </p:nvSpPr>
        <p:spPr>
          <a:xfrm>
            <a:off x="323850" y="4437062"/>
            <a:ext cx="3095625" cy="1631950"/>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000"/>
              <a:buFont typeface="Libre Franklin"/>
              <a:buNone/>
            </a:pPr>
            <a:r>
              <a:rPr b="0" i="0" lang="en-US" sz="1800" u="none">
                <a:solidFill>
                  <a:schemeClr val="dk1"/>
                </a:solidFill>
                <a:latin typeface="Libre Franklin"/>
                <a:ea typeface="Libre Franklin"/>
                <a:cs typeface="Libre Franklin"/>
                <a:sym typeface="Libre Franklin"/>
              </a:rPr>
              <a:t>Condé Nast produces fashion bible Vogue which turned 100 years old in 2016 and has 2.3 million followers on Twitter.</a:t>
            </a:r>
            <a:endParaRPr sz="1200"/>
          </a:p>
        </p:txBody>
      </p:sp>
      <p:sp>
        <p:nvSpPr>
          <p:cNvPr id="113" name="Google Shape;113;p15"/>
          <p:cNvSpPr txBox="1"/>
          <p:nvPr/>
        </p:nvSpPr>
        <p:spPr>
          <a:xfrm>
            <a:off x="3708400" y="4591050"/>
            <a:ext cx="2230437" cy="1323975"/>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000"/>
              <a:buFont typeface="Libre Franklin"/>
              <a:buNone/>
            </a:pPr>
            <a:r>
              <a:rPr b="0" i="0" lang="en-US" sz="1900" u="none">
                <a:solidFill>
                  <a:schemeClr val="dk1"/>
                </a:solidFill>
                <a:latin typeface="Libre Franklin"/>
                <a:ea typeface="Libre Franklin"/>
                <a:cs typeface="Libre Franklin"/>
                <a:sym typeface="Libre Franklin"/>
              </a:rPr>
              <a:t>In the UK, there are approximately </a:t>
            </a:r>
            <a:r>
              <a:rPr b="1" lang="en-US" sz="1900">
                <a:solidFill>
                  <a:schemeClr val="dk1"/>
                </a:solidFill>
                <a:latin typeface="Libre Franklin"/>
                <a:ea typeface="Libre Franklin"/>
                <a:cs typeface="Libre Franklin"/>
                <a:sym typeface="Libre Franklin"/>
              </a:rPr>
              <a:t>2800 </a:t>
            </a:r>
            <a:r>
              <a:rPr b="1" lang="en-US" sz="1900">
                <a:solidFill>
                  <a:schemeClr val="dk1"/>
                </a:solidFill>
                <a:latin typeface="Libre Franklin"/>
                <a:ea typeface="Libre Franklin"/>
                <a:cs typeface="Libre Franklin"/>
                <a:sym typeface="Libre Franklin"/>
              </a:rPr>
              <a:t>consumer</a:t>
            </a:r>
            <a:r>
              <a:rPr b="1" lang="en-US" sz="1900">
                <a:solidFill>
                  <a:schemeClr val="dk1"/>
                </a:solidFill>
                <a:latin typeface="Libre Franklin"/>
                <a:ea typeface="Libre Franklin"/>
                <a:cs typeface="Libre Franklin"/>
                <a:sym typeface="Libre Franklin"/>
              </a:rPr>
              <a:t> </a:t>
            </a:r>
            <a:r>
              <a:rPr b="1" i="0" lang="en-US" sz="1900" u="none">
                <a:solidFill>
                  <a:schemeClr val="dk1"/>
                </a:solidFill>
                <a:latin typeface="Libre Franklin"/>
                <a:ea typeface="Libre Franklin"/>
                <a:cs typeface="Libre Franklin"/>
                <a:sym typeface="Libre Franklin"/>
              </a:rPr>
              <a:t>magazine titles.</a:t>
            </a:r>
            <a:endParaRPr sz="1300"/>
          </a:p>
        </p:txBody>
      </p:sp>
      <p:sp>
        <p:nvSpPr>
          <p:cNvPr id="114" name="Google Shape;114;p15"/>
          <p:cNvSpPr txBox="1"/>
          <p:nvPr/>
        </p:nvSpPr>
        <p:spPr>
          <a:xfrm>
            <a:off x="6227762" y="4437062"/>
            <a:ext cx="2663825" cy="1631950"/>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000"/>
              <a:buFont typeface="Libre Franklin"/>
              <a:buNone/>
            </a:pPr>
            <a:r>
              <a:rPr b="0" i="0" lang="en-US" sz="1900" u="none">
                <a:solidFill>
                  <a:schemeClr val="dk1"/>
                </a:solidFill>
                <a:latin typeface="Libre Franklin"/>
                <a:ea typeface="Libre Franklin"/>
                <a:cs typeface="Libre Franklin"/>
                <a:sym typeface="Libre Franklin"/>
              </a:rPr>
              <a:t>TV Choice is the UK’s biggest selling title at 50p. The Radio Times costs £1.80 and claims to be the best.</a:t>
            </a:r>
            <a:endParaRPr sz="1300"/>
          </a:p>
        </p:txBody>
      </p:sp>
      <p:pic>
        <p:nvPicPr>
          <p:cNvPr id="115" name="Google Shape;115;p15"/>
          <p:cNvPicPr preferRelativeResize="0"/>
          <p:nvPr/>
        </p:nvPicPr>
        <p:blipFill rotWithShape="1">
          <a:blip r:embed="rId3">
            <a:alphaModFix/>
          </a:blip>
          <a:srcRect b="0" l="0" r="0" t="0"/>
          <a:stretch/>
        </p:blipFill>
        <p:spPr>
          <a:xfrm>
            <a:off x="58737" y="984250"/>
            <a:ext cx="2711450" cy="1779587"/>
          </a:xfrm>
          <a:prstGeom prst="rect">
            <a:avLst/>
          </a:prstGeom>
          <a:noFill/>
          <a:ln>
            <a:noFill/>
          </a:ln>
        </p:spPr>
      </p:pic>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6"/>
          <p:cNvSpPr txBox="1"/>
          <p:nvPr>
            <p:ph type="ctrTitle"/>
          </p:nvPr>
        </p:nvSpPr>
        <p:spPr>
          <a:xfrm>
            <a:off x="250825" y="260350"/>
            <a:ext cx="8642350" cy="1014412"/>
          </a:xfrm>
          <a:prstGeom prst="rect">
            <a:avLst/>
          </a:prstGeom>
          <a:solidFill>
            <a:srgbClr val="FFCC00"/>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663300"/>
              </a:buClr>
              <a:buSzPts val="3600"/>
              <a:buFont typeface="Libre Franklin"/>
              <a:buNone/>
            </a:pPr>
            <a:r>
              <a:rPr b="1" i="0" lang="en-US" sz="3400" u="none">
                <a:solidFill>
                  <a:srgbClr val="663300"/>
                </a:solidFill>
                <a:latin typeface="Libre Franklin"/>
                <a:ea typeface="Libre Franklin"/>
                <a:cs typeface="Libre Franklin"/>
                <a:sym typeface="Libre Franklin"/>
              </a:rPr>
              <a:t>Look at the following and rank them with what you agree with most to least</a:t>
            </a:r>
            <a:r>
              <a:rPr b="1" i="0" lang="en-US" sz="3600" u="none">
                <a:solidFill>
                  <a:srgbClr val="663300"/>
                </a:solidFill>
                <a:latin typeface="Libre Franklin"/>
                <a:ea typeface="Libre Franklin"/>
                <a:cs typeface="Libre Franklin"/>
                <a:sym typeface="Libre Franklin"/>
              </a:rPr>
              <a:t>.</a:t>
            </a:r>
            <a:endParaRPr/>
          </a:p>
        </p:txBody>
      </p:sp>
      <p:sp>
        <p:nvSpPr>
          <p:cNvPr id="121" name="Google Shape;121;p16"/>
          <p:cNvSpPr txBox="1"/>
          <p:nvPr/>
        </p:nvSpPr>
        <p:spPr>
          <a:xfrm>
            <a:off x="5651500" y="908050"/>
            <a:ext cx="3097212"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sp>
        <p:nvSpPr>
          <p:cNvPr id="122" name="Google Shape;122;p16"/>
          <p:cNvSpPr txBox="1"/>
          <p:nvPr/>
        </p:nvSpPr>
        <p:spPr>
          <a:xfrm>
            <a:off x="250825" y="1366837"/>
            <a:ext cx="4752975" cy="1477962"/>
          </a:xfrm>
          <a:prstGeom prst="rect">
            <a:avLst/>
          </a:prstGeom>
          <a:no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2100" u="none">
                <a:solidFill>
                  <a:schemeClr val="dk1"/>
                </a:solidFill>
                <a:latin typeface="Arial"/>
                <a:ea typeface="Arial"/>
                <a:cs typeface="Arial"/>
                <a:sym typeface="Arial"/>
              </a:rPr>
              <a:t>1. Magazines are a dying media platform. The total circulations in the marketplace tumbled by more than 15 million copies in 2014.</a:t>
            </a:r>
            <a:br>
              <a:rPr b="0" i="0" lang="en-US" sz="1800" u="none">
                <a:solidFill>
                  <a:schemeClr val="dk1"/>
                </a:solidFill>
                <a:latin typeface="Arial"/>
                <a:ea typeface="Arial"/>
                <a:cs typeface="Arial"/>
                <a:sym typeface="Arial"/>
              </a:rPr>
            </a:br>
            <a:endParaRPr/>
          </a:p>
        </p:txBody>
      </p:sp>
      <p:sp>
        <p:nvSpPr>
          <p:cNvPr id="123" name="Google Shape;123;p16"/>
          <p:cNvSpPr txBox="1"/>
          <p:nvPr/>
        </p:nvSpPr>
        <p:spPr>
          <a:xfrm>
            <a:off x="250800" y="3094475"/>
            <a:ext cx="4752900" cy="2298000"/>
          </a:xfrm>
          <a:prstGeom prst="rect">
            <a:avLst/>
          </a:prstGeom>
          <a:no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2200" u="none">
                <a:solidFill>
                  <a:schemeClr val="dk1"/>
                </a:solidFill>
                <a:latin typeface="Arial"/>
                <a:ea typeface="Arial"/>
                <a:cs typeface="Arial"/>
                <a:sym typeface="Arial"/>
              </a:rPr>
              <a:t>2. Print advertising is still effective. It is interruptive and in-your-face. Ads online lead to Banner Blindness, but readers can’t ignore the ads in a publication. The very physical act of having to turn a page ensures that.</a:t>
            </a:r>
            <a:endParaRPr sz="1800"/>
          </a:p>
        </p:txBody>
      </p:sp>
      <p:sp>
        <p:nvSpPr>
          <p:cNvPr id="124" name="Google Shape;124;p16"/>
          <p:cNvSpPr txBox="1"/>
          <p:nvPr/>
        </p:nvSpPr>
        <p:spPr>
          <a:xfrm>
            <a:off x="5003800" y="1366837"/>
            <a:ext cx="4032250" cy="2032000"/>
          </a:xfrm>
          <a:prstGeom prst="rect">
            <a:avLst/>
          </a:prstGeom>
          <a:no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3. Print magazines are unique. They exist in the same physical space as us human beings, digital magazines don’t. Digital magazines are behind an “on” button on your tablet, or behind an app or a browser… they are not just ‘there’. </a:t>
            </a:r>
            <a:endParaRPr/>
          </a:p>
        </p:txBody>
      </p:sp>
      <p:sp>
        <p:nvSpPr>
          <p:cNvPr id="125" name="Google Shape;125;p16"/>
          <p:cNvSpPr txBox="1"/>
          <p:nvPr/>
        </p:nvSpPr>
        <p:spPr>
          <a:xfrm>
            <a:off x="5003800" y="3574200"/>
            <a:ext cx="4032300" cy="924000"/>
          </a:xfrm>
          <a:prstGeom prst="rect">
            <a:avLst/>
          </a:prstGeom>
          <a:no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4. If magazines are to survive, they need to provide the kind of content people can’t get online.</a:t>
            </a:r>
            <a:endParaRPr/>
          </a:p>
        </p:txBody>
      </p:sp>
      <p:sp>
        <p:nvSpPr>
          <p:cNvPr id="126" name="Google Shape;126;p16"/>
          <p:cNvSpPr txBox="1"/>
          <p:nvPr/>
        </p:nvSpPr>
        <p:spPr>
          <a:xfrm>
            <a:off x="5003800" y="4673475"/>
            <a:ext cx="4032300" cy="368400"/>
          </a:xfrm>
          <a:prstGeom prst="rect">
            <a:avLst/>
          </a:prstGeom>
          <a:no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5. I’ve never paid for a magazine.</a:t>
            </a:r>
            <a:endParaRPr/>
          </a:p>
        </p:txBody>
      </p:sp>
      <p:sp>
        <p:nvSpPr>
          <p:cNvPr id="127" name="Google Shape;127;p16"/>
          <p:cNvSpPr txBox="1"/>
          <p:nvPr/>
        </p:nvSpPr>
        <p:spPr>
          <a:xfrm>
            <a:off x="5003812" y="5392475"/>
            <a:ext cx="4032300" cy="922200"/>
          </a:xfrm>
          <a:prstGeom prst="rect">
            <a:avLst/>
          </a:prstGeom>
          <a:no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6 Magazines are boring, they are just things to look at in the Doctor’s waiting room.</a:t>
            </a:r>
            <a:endParaRPr/>
          </a:p>
        </p:txBody>
      </p:sp>
      <p:sp>
        <p:nvSpPr>
          <p:cNvPr id="128" name="Google Shape;128;p16"/>
          <p:cNvSpPr txBox="1"/>
          <p:nvPr/>
        </p:nvSpPr>
        <p:spPr>
          <a:xfrm>
            <a:off x="863437" y="5614987"/>
            <a:ext cx="4032300" cy="646200"/>
          </a:xfrm>
          <a:prstGeom prst="rect">
            <a:avLst/>
          </a:prstGeom>
          <a:no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7. It would be sad if magazines did not exist anymore.</a:t>
            </a:r>
            <a:endParaRP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7"/>
          <p:cNvSpPr txBox="1"/>
          <p:nvPr>
            <p:ph type="ctrTitle"/>
          </p:nvPr>
        </p:nvSpPr>
        <p:spPr>
          <a:xfrm>
            <a:off x="250825" y="260350"/>
            <a:ext cx="8642350" cy="576262"/>
          </a:xfrm>
          <a:prstGeom prst="rect">
            <a:avLst/>
          </a:prstGeom>
          <a:solidFill>
            <a:srgbClr val="FFCC00"/>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663300"/>
              </a:buClr>
              <a:buSzPts val="3600"/>
              <a:buFont typeface="Libre Franklin"/>
              <a:buNone/>
            </a:pPr>
            <a:r>
              <a:rPr b="1" i="0" lang="en-US" sz="3600" u="none">
                <a:solidFill>
                  <a:srgbClr val="663300"/>
                </a:solidFill>
                <a:latin typeface="Libre Franklin"/>
                <a:ea typeface="Libre Franklin"/>
                <a:cs typeface="Libre Franklin"/>
                <a:sym typeface="Libre Franklin"/>
              </a:rPr>
              <a:t>KEY TERMS</a:t>
            </a:r>
            <a:endParaRPr/>
          </a:p>
        </p:txBody>
      </p:sp>
      <p:sp>
        <p:nvSpPr>
          <p:cNvPr id="134" name="Google Shape;134;p17"/>
          <p:cNvSpPr txBox="1"/>
          <p:nvPr/>
        </p:nvSpPr>
        <p:spPr>
          <a:xfrm>
            <a:off x="5651500" y="908050"/>
            <a:ext cx="3097212"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sp>
        <p:nvSpPr>
          <p:cNvPr id="135" name="Google Shape;135;p17"/>
          <p:cNvSpPr txBox="1"/>
          <p:nvPr/>
        </p:nvSpPr>
        <p:spPr>
          <a:xfrm>
            <a:off x="323850" y="981075"/>
            <a:ext cx="8496300" cy="576262"/>
          </a:xfrm>
          <a:prstGeom prst="rect">
            <a:avLst/>
          </a:prstGeom>
          <a:solidFill>
            <a:srgbClr val="FFFF99"/>
          </a:solid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63300"/>
              </a:buClr>
              <a:buSzPts val="2800"/>
              <a:buFont typeface="Libre Franklin"/>
              <a:buNone/>
            </a:pPr>
            <a:r>
              <a:rPr b="1" i="0" lang="en-US" sz="2800" u="none">
                <a:solidFill>
                  <a:srgbClr val="663300"/>
                </a:solidFill>
                <a:latin typeface="Libre Franklin"/>
                <a:ea typeface="Libre Franklin"/>
                <a:cs typeface="Libre Franklin"/>
                <a:sym typeface="Libre Franklin"/>
              </a:rPr>
              <a:t>circulation</a:t>
            </a:r>
            <a:r>
              <a:rPr b="0" i="0" lang="en-US" sz="2800" u="none">
                <a:solidFill>
                  <a:srgbClr val="663300"/>
                </a:solidFill>
                <a:latin typeface="Libre Franklin"/>
                <a:ea typeface="Libre Franklin"/>
                <a:cs typeface="Libre Franklin"/>
                <a:sym typeface="Libre Franklin"/>
              </a:rPr>
              <a:t>		number of copies a magazine sells</a:t>
            </a:r>
            <a:endParaRPr/>
          </a:p>
        </p:txBody>
      </p:sp>
      <p:sp>
        <p:nvSpPr>
          <p:cNvPr id="136" name="Google Shape;136;p17"/>
          <p:cNvSpPr txBox="1"/>
          <p:nvPr/>
        </p:nvSpPr>
        <p:spPr>
          <a:xfrm>
            <a:off x="323850" y="1700212"/>
            <a:ext cx="8496300" cy="1003300"/>
          </a:xfrm>
          <a:prstGeom prst="rect">
            <a:avLst/>
          </a:prstGeom>
          <a:solidFill>
            <a:srgbClr val="FFFF99"/>
          </a:solid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63300"/>
              </a:buClr>
              <a:buSzPts val="2800"/>
              <a:buFont typeface="Libre Franklin"/>
              <a:buNone/>
            </a:pPr>
            <a:r>
              <a:rPr b="1" i="0" lang="en-US" sz="2800" u="none">
                <a:solidFill>
                  <a:srgbClr val="663300"/>
                </a:solidFill>
                <a:latin typeface="Libre Franklin"/>
                <a:ea typeface="Libre Franklin"/>
                <a:cs typeface="Libre Franklin"/>
                <a:sym typeface="Libre Franklin"/>
              </a:rPr>
              <a:t>readership</a:t>
            </a:r>
            <a:r>
              <a:rPr b="0" i="0" lang="en-US" sz="2800" u="none">
                <a:solidFill>
                  <a:srgbClr val="663300"/>
                </a:solidFill>
                <a:latin typeface="Libre Franklin"/>
                <a:ea typeface="Libre Franklin"/>
                <a:cs typeface="Libre Franklin"/>
                <a:sym typeface="Libre Franklin"/>
              </a:rPr>
              <a:t>		not just who buys a magazine but the total number of people likely to read it</a:t>
            </a:r>
            <a:endParaRPr/>
          </a:p>
        </p:txBody>
      </p:sp>
      <p:sp>
        <p:nvSpPr>
          <p:cNvPr id="137" name="Google Shape;137;p17"/>
          <p:cNvSpPr txBox="1"/>
          <p:nvPr/>
        </p:nvSpPr>
        <p:spPr>
          <a:xfrm>
            <a:off x="323850" y="3573462"/>
            <a:ext cx="8496300" cy="1003300"/>
          </a:xfrm>
          <a:prstGeom prst="rect">
            <a:avLst/>
          </a:prstGeom>
          <a:solidFill>
            <a:srgbClr val="FFFF99"/>
          </a:solid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63300"/>
              </a:buClr>
              <a:buSzPts val="2800"/>
              <a:buFont typeface="Libre Franklin"/>
              <a:buNone/>
            </a:pPr>
            <a:r>
              <a:rPr b="1" i="0" lang="en-US" sz="2800" u="none">
                <a:solidFill>
                  <a:srgbClr val="663300"/>
                </a:solidFill>
                <a:latin typeface="Libre Franklin"/>
                <a:ea typeface="Libre Franklin"/>
                <a:cs typeface="Libre Franklin"/>
                <a:sym typeface="Libre Franklin"/>
              </a:rPr>
              <a:t>niche audience</a:t>
            </a:r>
            <a:r>
              <a:rPr b="0" i="0" lang="en-US" sz="2800" u="none">
                <a:solidFill>
                  <a:srgbClr val="663300"/>
                </a:solidFill>
                <a:latin typeface="Libre Franklin"/>
                <a:ea typeface="Libre Franklin"/>
                <a:cs typeface="Libre Franklin"/>
                <a:sym typeface="Libre Franklin"/>
              </a:rPr>
              <a:t>	narrow group of readers with a particular interest</a:t>
            </a:r>
            <a:endParaRPr/>
          </a:p>
        </p:txBody>
      </p:sp>
      <p:sp>
        <p:nvSpPr>
          <p:cNvPr id="138" name="Google Shape;138;p17"/>
          <p:cNvSpPr txBox="1"/>
          <p:nvPr/>
        </p:nvSpPr>
        <p:spPr>
          <a:xfrm>
            <a:off x="323850" y="4724400"/>
            <a:ext cx="8496300" cy="1430337"/>
          </a:xfrm>
          <a:prstGeom prst="rect">
            <a:avLst/>
          </a:prstGeom>
          <a:solidFill>
            <a:srgbClr val="FFFF99"/>
          </a:solid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63300"/>
              </a:buClr>
              <a:buSzPts val="2800"/>
              <a:buFont typeface="Libre Franklin"/>
              <a:buNone/>
            </a:pPr>
            <a:r>
              <a:rPr b="1" i="0" lang="en-US" sz="2800" u="none">
                <a:solidFill>
                  <a:srgbClr val="663300"/>
                </a:solidFill>
                <a:latin typeface="Libre Franklin"/>
                <a:ea typeface="Libre Franklin"/>
                <a:cs typeface="Libre Franklin"/>
                <a:sym typeface="Libre Franklin"/>
              </a:rPr>
              <a:t>subscription</a:t>
            </a:r>
            <a:r>
              <a:rPr b="0" i="0" lang="en-US" sz="2800" u="none">
                <a:solidFill>
                  <a:srgbClr val="663300"/>
                </a:solidFill>
                <a:latin typeface="Libre Franklin"/>
                <a:ea typeface="Libre Franklin"/>
                <a:cs typeface="Libre Franklin"/>
                <a:sym typeface="Libre Franklin"/>
              </a:rPr>
              <a:t>	where a reader pays for a set number of copies of a magazine in advance at a lower price and receives them by post</a:t>
            </a:r>
            <a:endParaRPr/>
          </a:p>
        </p:txBody>
      </p:sp>
      <p:sp>
        <p:nvSpPr>
          <p:cNvPr id="139" name="Google Shape;139;p17"/>
          <p:cNvSpPr txBox="1"/>
          <p:nvPr/>
        </p:nvSpPr>
        <p:spPr>
          <a:xfrm>
            <a:off x="323850" y="2852737"/>
            <a:ext cx="8496300" cy="576262"/>
          </a:xfrm>
          <a:prstGeom prst="rect">
            <a:avLst/>
          </a:prstGeom>
          <a:solidFill>
            <a:srgbClr val="FFFF99"/>
          </a:solid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63300"/>
              </a:buClr>
              <a:buSzPts val="2800"/>
              <a:buFont typeface="Libre Franklin"/>
              <a:buNone/>
            </a:pPr>
            <a:r>
              <a:rPr b="1" i="0" lang="en-US" sz="2800" u="none">
                <a:solidFill>
                  <a:srgbClr val="663300"/>
                </a:solidFill>
                <a:latin typeface="Libre Franklin"/>
                <a:ea typeface="Libre Franklin"/>
                <a:cs typeface="Libre Franklin"/>
                <a:sym typeface="Libre Franklin"/>
              </a:rPr>
              <a:t>mass audience</a:t>
            </a:r>
            <a:r>
              <a:rPr b="0" i="0" lang="en-US" sz="2800" u="none">
                <a:solidFill>
                  <a:srgbClr val="663300"/>
                </a:solidFill>
                <a:latin typeface="Libre Franklin"/>
                <a:ea typeface="Libre Franklin"/>
                <a:cs typeface="Libre Franklin"/>
                <a:sym typeface="Libre Franklin"/>
              </a:rPr>
              <a:t>	readership on a very large scale</a:t>
            </a:r>
            <a:endParaRPr/>
          </a:p>
        </p:txBody>
      </p:sp>
    </p:spTree>
  </p:cSld>
  <p:clrMapOvr>
    <a:masterClrMapping/>
  </p:clrMapOvr>
  <p:transition spd="med">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500"/>
                                        <p:tgtEl>
                                          <p:spTgt spid="1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8"/>
          <p:cNvSpPr txBox="1"/>
          <p:nvPr>
            <p:ph type="ctrTitle"/>
          </p:nvPr>
        </p:nvSpPr>
        <p:spPr>
          <a:xfrm>
            <a:off x="250825" y="260350"/>
            <a:ext cx="8642350" cy="576262"/>
          </a:xfrm>
          <a:prstGeom prst="rect">
            <a:avLst/>
          </a:prstGeom>
          <a:solidFill>
            <a:srgbClr val="FFCC00"/>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663300"/>
              </a:buClr>
              <a:buSzPts val="3600"/>
              <a:buFont typeface="Libre Franklin"/>
              <a:buNone/>
            </a:pPr>
            <a:r>
              <a:rPr b="1" i="0" lang="en-US" sz="3600" u="none">
                <a:solidFill>
                  <a:srgbClr val="663300"/>
                </a:solidFill>
                <a:latin typeface="Libre Franklin"/>
                <a:ea typeface="Libre Franklin"/>
                <a:cs typeface="Libre Franklin"/>
                <a:sym typeface="Libre Franklin"/>
              </a:rPr>
              <a:t>KEY TERMS</a:t>
            </a:r>
            <a:endParaRPr/>
          </a:p>
        </p:txBody>
      </p:sp>
      <p:sp>
        <p:nvSpPr>
          <p:cNvPr id="145" name="Google Shape;145;p18"/>
          <p:cNvSpPr txBox="1"/>
          <p:nvPr/>
        </p:nvSpPr>
        <p:spPr>
          <a:xfrm>
            <a:off x="5651500" y="908050"/>
            <a:ext cx="3097212"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sp>
        <p:nvSpPr>
          <p:cNvPr id="146" name="Google Shape;146;p18"/>
          <p:cNvSpPr txBox="1"/>
          <p:nvPr/>
        </p:nvSpPr>
        <p:spPr>
          <a:xfrm>
            <a:off x="323850" y="981075"/>
            <a:ext cx="4103687" cy="400050"/>
          </a:xfrm>
          <a:prstGeom prst="rect">
            <a:avLst/>
          </a:prstGeom>
          <a:solidFill>
            <a:srgbClr val="FFFF99"/>
          </a:solid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63300"/>
              </a:buClr>
              <a:buSzPts val="2000"/>
              <a:buFont typeface="Libre Franklin"/>
              <a:buNone/>
            </a:pPr>
            <a:r>
              <a:rPr b="1" i="0" lang="en-US" sz="2000" u="none">
                <a:solidFill>
                  <a:srgbClr val="663300"/>
                </a:solidFill>
                <a:latin typeface="Libre Franklin"/>
                <a:ea typeface="Libre Franklin"/>
                <a:cs typeface="Libre Franklin"/>
                <a:sym typeface="Libre Franklin"/>
              </a:rPr>
              <a:t>Masthead</a:t>
            </a:r>
            <a:r>
              <a:rPr b="0" i="0" lang="en-US" sz="2000" u="none">
                <a:solidFill>
                  <a:srgbClr val="663300"/>
                </a:solidFill>
                <a:latin typeface="Libre Franklin"/>
                <a:ea typeface="Libre Franklin"/>
                <a:cs typeface="Libre Franklin"/>
                <a:sym typeface="Libre Franklin"/>
              </a:rPr>
              <a:t> - the title of the magazine</a:t>
            </a:r>
            <a:endParaRPr/>
          </a:p>
        </p:txBody>
      </p:sp>
      <p:sp>
        <p:nvSpPr>
          <p:cNvPr id="147" name="Google Shape;147;p18"/>
          <p:cNvSpPr txBox="1"/>
          <p:nvPr/>
        </p:nvSpPr>
        <p:spPr>
          <a:xfrm>
            <a:off x="323850" y="1481137"/>
            <a:ext cx="4103687" cy="708025"/>
          </a:xfrm>
          <a:prstGeom prst="rect">
            <a:avLst/>
          </a:prstGeom>
          <a:solidFill>
            <a:srgbClr val="FFFF99"/>
          </a:solid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63300"/>
              </a:buClr>
              <a:buSzPts val="2000"/>
              <a:buFont typeface="Libre Franklin"/>
              <a:buNone/>
            </a:pPr>
            <a:r>
              <a:rPr b="1" i="0" lang="en-US" sz="2000" u="none">
                <a:solidFill>
                  <a:srgbClr val="663300"/>
                </a:solidFill>
                <a:latin typeface="Libre Franklin"/>
                <a:ea typeface="Libre Franklin"/>
                <a:cs typeface="Libre Franklin"/>
                <a:sym typeface="Libre Franklin"/>
              </a:rPr>
              <a:t>Plug</a:t>
            </a:r>
            <a:r>
              <a:rPr b="0" i="0" lang="en-US" sz="2000" u="none">
                <a:solidFill>
                  <a:srgbClr val="663300"/>
                </a:solidFill>
                <a:latin typeface="Libre Franklin"/>
                <a:ea typeface="Libre Franklin"/>
                <a:cs typeface="Libre Franklin"/>
                <a:sym typeface="Libre Franklin"/>
              </a:rPr>
              <a:t> - text that ‘plugs’ a feature that will appear inside the magazine</a:t>
            </a:r>
            <a:endParaRPr/>
          </a:p>
        </p:txBody>
      </p:sp>
      <p:sp>
        <p:nvSpPr>
          <p:cNvPr id="148" name="Google Shape;148;p18"/>
          <p:cNvSpPr txBox="1"/>
          <p:nvPr/>
        </p:nvSpPr>
        <p:spPr>
          <a:xfrm>
            <a:off x="347662" y="3136900"/>
            <a:ext cx="4079875" cy="708025"/>
          </a:xfrm>
          <a:prstGeom prst="rect">
            <a:avLst/>
          </a:prstGeom>
          <a:solidFill>
            <a:srgbClr val="FFFF99"/>
          </a:solid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63300"/>
              </a:buClr>
              <a:buSzPts val="2000"/>
              <a:buFont typeface="Libre Franklin"/>
              <a:buNone/>
            </a:pPr>
            <a:r>
              <a:rPr b="1" i="0" lang="en-US" sz="2000" u="none">
                <a:solidFill>
                  <a:srgbClr val="663300"/>
                </a:solidFill>
                <a:latin typeface="Libre Franklin"/>
                <a:ea typeface="Libre Franklin"/>
                <a:cs typeface="Libre Franklin"/>
                <a:sym typeface="Libre Franklin"/>
              </a:rPr>
              <a:t>Cover Star</a:t>
            </a:r>
            <a:r>
              <a:rPr b="0" i="0" lang="en-US" sz="2000" u="none">
                <a:solidFill>
                  <a:srgbClr val="663300"/>
                </a:solidFill>
                <a:latin typeface="Libre Franklin"/>
                <a:ea typeface="Libre Franklin"/>
                <a:cs typeface="Libre Franklin"/>
                <a:sym typeface="Libre Franklin"/>
              </a:rPr>
              <a:t> – the ‘star’ featured on the cover</a:t>
            </a:r>
            <a:endParaRPr/>
          </a:p>
        </p:txBody>
      </p:sp>
      <p:sp>
        <p:nvSpPr>
          <p:cNvPr id="149" name="Google Shape;149;p18"/>
          <p:cNvSpPr txBox="1"/>
          <p:nvPr/>
        </p:nvSpPr>
        <p:spPr>
          <a:xfrm>
            <a:off x="319087" y="5181600"/>
            <a:ext cx="4016375" cy="708025"/>
          </a:xfrm>
          <a:prstGeom prst="rect">
            <a:avLst/>
          </a:prstGeom>
          <a:solidFill>
            <a:srgbClr val="FFFF99"/>
          </a:solid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63300"/>
              </a:buClr>
              <a:buSzPts val="2000"/>
              <a:buFont typeface="Libre Franklin"/>
              <a:buNone/>
            </a:pPr>
            <a:r>
              <a:rPr b="1" i="0" lang="en-US" sz="2000" u="none">
                <a:solidFill>
                  <a:srgbClr val="663300"/>
                </a:solidFill>
                <a:latin typeface="Libre Franklin"/>
                <a:ea typeface="Libre Franklin"/>
                <a:cs typeface="Libre Franklin"/>
                <a:sym typeface="Libre Franklin"/>
              </a:rPr>
              <a:t>Banner – </a:t>
            </a:r>
            <a:r>
              <a:rPr b="0" i="0" lang="en-US" sz="2000" u="none">
                <a:solidFill>
                  <a:srgbClr val="663300"/>
                </a:solidFill>
                <a:latin typeface="Libre Franklin"/>
                <a:ea typeface="Libre Franklin"/>
                <a:cs typeface="Libre Franklin"/>
                <a:sym typeface="Libre Franklin"/>
              </a:rPr>
              <a:t>text that runs across the lower section of the cover	</a:t>
            </a:r>
            <a:endParaRPr/>
          </a:p>
        </p:txBody>
      </p:sp>
      <p:sp>
        <p:nvSpPr>
          <p:cNvPr id="150" name="Google Shape;150;p18"/>
          <p:cNvSpPr txBox="1"/>
          <p:nvPr/>
        </p:nvSpPr>
        <p:spPr>
          <a:xfrm>
            <a:off x="331787" y="2319337"/>
            <a:ext cx="4095750" cy="708025"/>
          </a:xfrm>
          <a:prstGeom prst="rect">
            <a:avLst/>
          </a:prstGeom>
          <a:solidFill>
            <a:srgbClr val="FFFF99"/>
          </a:solid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63300"/>
              </a:buClr>
              <a:buSzPts val="2000"/>
              <a:buFont typeface="Libre Franklin"/>
              <a:buNone/>
            </a:pPr>
            <a:r>
              <a:rPr b="1" i="0" lang="en-US" sz="2000" u="none">
                <a:solidFill>
                  <a:srgbClr val="663300"/>
                </a:solidFill>
                <a:latin typeface="Libre Franklin"/>
                <a:ea typeface="Libre Franklin"/>
                <a:cs typeface="Libre Franklin"/>
                <a:sym typeface="Libre Franklin"/>
              </a:rPr>
              <a:t>Puff – </a:t>
            </a:r>
            <a:r>
              <a:rPr b="0" i="0" lang="en-US" sz="2000" u="none">
                <a:solidFill>
                  <a:srgbClr val="663300"/>
                </a:solidFill>
                <a:latin typeface="Libre Franklin"/>
                <a:ea typeface="Libre Franklin"/>
                <a:cs typeface="Libre Franklin"/>
                <a:sym typeface="Libre Franklin"/>
              </a:rPr>
              <a:t>an attention grabbing panel, often ‘puff’ shaped.</a:t>
            </a:r>
            <a:r>
              <a:rPr b="1" i="0" lang="en-US" sz="2000" u="none">
                <a:solidFill>
                  <a:srgbClr val="663300"/>
                </a:solidFill>
                <a:latin typeface="Libre Franklin"/>
                <a:ea typeface="Libre Franklin"/>
                <a:cs typeface="Libre Franklin"/>
                <a:sym typeface="Libre Franklin"/>
              </a:rPr>
              <a:t> </a:t>
            </a:r>
            <a:endParaRPr/>
          </a:p>
        </p:txBody>
      </p:sp>
      <p:pic>
        <p:nvPicPr>
          <p:cNvPr id="151" name="Google Shape;151;p18"/>
          <p:cNvPicPr preferRelativeResize="0"/>
          <p:nvPr/>
        </p:nvPicPr>
        <p:blipFill rotWithShape="1">
          <a:blip r:embed="rId3">
            <a:alphaModFix/>
          </a:blip>
          <a:srcRect b="0" l="0" r="0" t="0"/>
          <a:stretch/>
        </p:blipFill>
        <p:spPr>
          <a:xfrm>
            <a:off x="4702175" y="928687"/>
            <a:ext cx="4051300" cy="5602287"/>
          </a:xfrm>
          <a:prstGeom prst="rect">
            <a:avLst/>
          </a:prstGeom>
          <a:noFill/>
          <a:ln>
            <a:noFill/>
          </a:ln>
        </p:spPr>
      </p:pic>
      <p:sp>
        <p:nvSpPr>
          <p:cNvPr id="152" name="Google Shape;152;p18"/>
          <p:cNvSpPr txBox="1"/>
          <p:nvPr/>
        </p:nvSpPr>
        <p:spPr>
          <a:xfrm>
            <a:off x="347662" y="3992562"/>
            <a:ext cx="4103687" cy="1016000"/>
          </a:xfrm>
          <a:prstGeom prst="rect">
            <a:avLst/>
          </a:prstGeom>
          <a:solidFill>
            <a:srgbClr val="FFFF99"/>
          </a:solid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63300"/>
              </a:buClr>
              <a:buSzPts val="2000"/>
              <a:buFont typeface="Libre Franklin"/>
              <a:buNone/>
            </a:pPr>
            <a:r>
              <a:rPr b="1" i="0" lang="en-US" sz="2000" u="none">
                <a:solidFill>
                  <a:srgbClr val="663300"/>
                </a:solidFill>
                <a:latin typeface="Libre Franklin"/>
                <a:ea typeface="Libre Franklin"/>
                <a:cs typeface="Libre Franklin"/>
                <a:sym typeface="Libre Franklin"/>
              </a:rPr>
              <a:t>Anchorage Text</a:t>
            </a:r>
            <a:r>
              <a:rPr b="0" i="0" lang="en-US" sz="2000" u="none">
                <a:solidFill>
                  <a:srgbClr val="663300"/>
                </a:solidFill>
                <a:latin typeface="Libre Franklin"/>
                <a:ea typeface="Libre Franklin"/>
                <a:cs typeface="Libre Franklin"/>
                <a:sym typeface="Libre Franklin"/>
              </a:rPr>
              <a:t> - text that anchors the main image and gives it context/meaning</a:t>
            </a:r>
            <a:endParaRPr/>
          </a:p>
        </p:txBody>
      </p:sp>
      <p:pic>
        <p:nvPicPr>
          <p:cNvPr id="153" name="Google Shape;153;p18"/>
          <p:cNvPicPr preferRelativeResize="0"/>
          <p:nvPr/>
        </p:nvPicPr>
        <p:blipFill rotWithShape="1">
          <a:blip r:embed="rId4">
            <a:alphaModFix/>
          </a:blip>
          <a:srcRect b="0" l="0" r="0" t="0"/>
          <a:stretch/>
        </p:blipFill>
        <p:spPr>
          <a:xfrm>
            <a:off x="4702175" y="890587"/>
            <a:ext cx="4278312" cy="5640387"/>
          </a:xfrm>
          <a:prstGeom prst="rect">
            <a:avLst/>
          </a:prstGeom>
          <a:noFill/>
          <a:ln>
            <a:noFill/>
          </a:ln>
        </p:spPr>
      </p:pic>
      <p:pic>
        <p:nvPicPr>
          <p:cNvPr id="154" name="Google Shape;154;p18"/>
          <p:cNvPicPr preferRelativeResize="0"/>
          <p:nvPr/>
        </p:nvPicPr>
        <p:blipFill rotWithShape="1">
          <a:blip r:embed="rId5">
            <a:alphaModFix/>
          </a:blip>
          <a:srcRect b="0" l="0" r="0" t="0"/>
          <a:stretch/>
        </p:blipFill>
        <p:spPr>
          <a:xfrm>
            <a:off x="4692650" y="715962"/>
            <a:ext cx="4273550" cy="6029325"/>
          </a:xfrm>
          <a:prstGeom prst="rect">
            <a:avLst/>
          </a:prstGeom>
          <a:noFill/>
          <a:ln>
            <a:noFill/>
          </a:ln>
        </p:spPr>
      </p:pic>
      <p:pic>
        <p:nvPicPr>
          <p:cNvPr id="155" name="Google Shape;155;p18"/>
          <p:cNvPicPr preferRelativeResize="0"/>
          <p:nvPr/>
        </p:nvPicPr>
        <p:blipFill rotWithShape="1">
          <a:blip r:embed="rId6">
            <a:alphaModFix/>
          </a:blip>
          <a:srcRect b="0" l="0" r="0" t="0"/>
          <a:stretch/>
        </p:blipFill>
        <p:spPr>
          <a:xfrm>
            <a:off x="4427537" y="633412"/>
            <a:ext cx="4919662" cy="6111875"/>
          </a:xfrm>
          <a:prstGeom prst="rect">
            <a:avLst/>
          </a:prstGeom>
          <a:noFill/>
          <a:ln>
            <a:noFill/>
          </a:ln>
        </p:spPr>
      </p:pic>
      <p:sp>
        <p:nvSpPr>
          <p:cNvPr id="156" name="Google Shape;156;p18"/>
          <p:cNvSpPr txBox="1"/>
          <p:nvPr/>
        </p:nvSpPr>
        <p:spPr>
          <a:xfrm>
            <a:off x="322262" y="6064250"/>
            <a:ext cx="4016375" cy="708025"/>
          </a:xfrm>
          <a:prstGeom prst="rect">
            <a:avLst/>
          </a:prstGeom>
          <a:solidFill>
            <a:srgbClr val="FFFF99"/>
          </a:solid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63300"/>
              </a:buClr>
              <a:buSzPts val="2000"/>
              <a:buFont typeface="Libre Franklin"/>
              <a:buNone/>
            </a:pPr>
            <a:r>
              <a:rPr b="1" i="0" lang="en-US" sz="2000" u="none">
                <a:solidFill>
                  <a:srgbClr val="663300"/>
                </a:solidFill>
                <a:latin typeface="Libre Franklin"/>
                <a:ea typeface="Libre Franklin"/>
                <a:cs typeface="Libre Franklin"/>
                <a:sym typeface="Libre Franklin"/>
              </a:rPr>
              <a:t>Strapline – </a:t>
            </a:r>
            <a:r>
              <a:rPr b="0" i="0" lang="en-US" sz="2000" u="none">
                <a:solidFill>
                  <a:srgbClr val="663300"/>
                </a:solidFill>
                <a:latin typeface="Libre Franklin"/>
                <a:ea typeface="Libre Franklin"/>
                <a:cs typeface="Libre Franklin"/>
                <a:sym typeface="Libre Franklin"/>
              </a:rPr>
              <a:t>text that runs across the top of the cover</a:t>
            </a:r>
            <a:endParaRPr/>
          </a:p>
        </p:txBody>
      </p:sp>
      <p:pic>
        <p:nvPicPr>
          <p:cNvPr id="157" name="Google Shape;157;p18"/>
          <p:cNvPicPr preferRelativeResize="0"/>
          <p:nvPr/>
        </p:nvPicPr>
        <p:blipFill rotWithShape="1">
          <a:blip r:embed="rId7">
            <a:alphaModFix/>
          </a:blip>
          <a:srcRect b="0" l="0" r="0" t="0"/>
          <a:stretch/>
        </p:blipFill>
        <p:spPr>
          <a:xfrm>
            <a:off x="4424362" y="463550"/>
            <a:ext cx="4741862" cy="6394450"/>
          </a:xfrm>
          <a:prstGeom prst="rect">
            <a:avLst/>
          </a:prstGeom>
          <a:noFill/>
          <a:ln>
            <a:noFill/>
          </a:ln>
        </p:spPr>
      </p:pic>
      <p:pic>
        <p:nvPicPr>
          <p:cNvPr id="158" name="Google Shape;158;p18"/>
          <p:cNvPicPr preferRelativeResize="0"/>
          <p:nvPr/>
        </p:nvPicPr>
        <p:blipFill rotWithShape="1">
          <a:blip r:embed="rId8">
            <a:alphaModFix/>
          </a:blip>
          <a:srcRect b="0" l="0" r="0" t="0"/>
          <a:stretch/>
        </p:blipFill>
        <p:spPr>
          <a:xfrm>
            <a:off x="4305300" y="577850"/>
            <a:ext cx="4979987" cy="6223000"/>
          </a:xfrm>
          <a:prstGeom prst="rect">
            <a:avLst/>
          </a:prstGeom>
          <a:noFill/>
          <a:ln>
            <a:noFill/>
          </a:ln>
        </p:spPr>
      </p:pic>
    </p:spTree>
  </p:cSld>
  <p:clrMapOvr>
    <a:masterClrMapping/>
  </p:clrMapOvr>
  <p:transition spd="med">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300"/>
                                        <p:tgtEl>
                                          <p:spTgt spid="1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500"/>
                                        <p:tgtEl>
                                          <p:spTgt spid="146"/>
                                        </p:tgtEl>
                                      </p:cBhvr>
                                    </p:animEffect>
                                  </p:childTnLst>
                                </p:cTn>
                              </p:par>
                              <p:par>
                                <p:cTn fill="hold" nodeType="with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500"/>
                                        <p:tgtEl>
                                          <p:spTgt spid="147"/>
                                        </p:tgtEl>
                                      </p:cBhvr>
                                    </p:animEffect>
                                  </p:childTnLst>
                                </p:cTn>
                              </p:par>
                              <p:par>
                                <p:cTn fill="hold" nodeType="with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1000"/>
                                        <p:tgtEl>
                                          <p:spTgt spid="1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500"/>
                                        <p:tgtEl>
                                          <p:spTgt spid="150"/>
                                        </p:tgtEl>
                                      </p:cBhvr>
                                    </p:animEffect>
                                  </p:childTnLst>
                                </p:cTn>
                              </p:par>
                              <p:par>
                                <p:cTn fill="hold" nodeType="with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1000"/>
                                        <p:tgtEl>
                                          <p:spTgt spid="1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500"/>
                                        <p:tgtEl>
                                          <p:spTgt spid="1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
                                        </p:tgtEl>
                                        <p:attrNameLst>
                                          <p:attrName>style.visibility</p:attrName>
                                        </p:attrNameLst>
                                      </p:cBhvr>
                                      <p:to>
                                        <p:strVal val="visible"/>
                                      </p:to>
                                    </p:set>
                                    <p:animEffect filter="fade" transition="in">
                                      <p:cBhvr>
                                        <p:cTn dur="500"/>
                                        <p:tgtEl>
                                          <p:spTgt spid="1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500"/>
                                        <p:tgtEl>
                                          <p:spTgt spid="149"/>
                                        </p:tgtEl>
                                      </p:cBhvr>
                                    </p:animEffect>
                                  </p:childTnLst>
                                </p:cTn>
                              </p:par>
                              <p:par>
                                <p:cTn fill="hold" nodeType="with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1000"/>
                                        <p:tgtEl>
                                          <p:spTgt spid="155"/>
                                        </p:tgtEl>
                                      </p:cBhvr>
                                    </p:animEffect>
                                  </p:childTnLst>
                                </p:cTn>
                              </p:par>
                              <p:par>
                                <p:cTn fill="hold" nodeType="with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1000"/>
                                        <p:tgtEl>
                                          <p:spTgt spid="1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500"/>
                                        <p:tgtEl>
                                          <p:spTgt spid="156"/>
                                        </p:tgtEl>
                                      </p:cBhvr>
                                    </p:animEffect>
                                  </p:childTnLst>
                                </p:cTn>
                              </p:par>
                              <p:par>
                                <p:cTn fill="hold" nodeType="with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1000"/>
                                        <p:tgtEl>
                                          <p:spTgt spid="1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9"/>
          <p:cNvSpPr txBox="1"/>
          <p:nvPr>
            <p:ph type="ctrTitle"/>
          </p:nvPr>
        </p:nvSpPr>
        <p:spPr>
          <a:xfrm>
            <a:off x="250825" y="260350"/>
            <a:ext cx="8642350" cy="576262"/>
          </a:xfrm>
          <a:prstGeom prst="rect">
            <a:avLst/>
          </a:prstGeom>
          <a:solidFill>
            <a:srgbClr val="FFCC00"/>
          </a:solid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663300"/>
              </a:buClr>
              <a:buSzPts val="3600"/>
              <a:buFont typeface="Libre Franklin"/>
              <a:buNone/>
            </a:pPr>
            <a:r>
              <a:rPr b="1" i="0" lang="en-US" sz="3600" u="none">
                <a:solidFill>
                  <a:srgbClr val="663300"/>
                </a:solidFill>
                <a:latin typeface="Libre Franklin"/>
                <a:ea typeface="Libre Franklin"/>
                <a:cs typeface="Libre Franklin"/>
                <a:sym typeface="Libre Franklin"/>
              </a:rPr>
              <a:t>ADVERTISING IN MAGAZINES</a:t>
            </a:r>
            <a:endParaRPr/>
          </a:p>
        </p:txBody>
      </p:sp>
      <p:sp>
        <p:nvSpPr>
          <p:cNvPr id="164" name="Google Shape;164;p19"/>
          <p:cNvSpPr txBox="1"/>
          <p:nvPr/>
        </p:nvSpPr>
        <p:spPr>
          <a:xfrm>
            <a:off x="5651500" y="908050"/>
            <a:ext cx="3097212"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sp>
        <p:nvSpPr>
          <p:cNvPr id="165" name="Google Shape;165;p19"/>
          <p:cNvSpPr txBox="1"/>
          <p:nvPr/>
        </p:nvSpPr>
        <p:spPr>
          <a:xfrm>
            <a:off x="250825" y="1916112"/>
            <a:ext cx="8642350" cy="863600"/>
          </a:xfrm>
          <a:prstGeom prst="rect">
            <a:avLst/>
          </a:prstGeom>
          <a:solidFill>
            <a:srgbClr val="FFFF9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Libre Franklin"/>
              <a:buNone/>
            </a:pPr>
            <a:r>
              <a:rPr b="0" i="0" lang="en-US" sz="2000" u="none">
                <a:solidFill>
                  <a:schemeClr val="dk1"/>
                </a:solidFill>
                <a:latin typeface="Libre Franklin"/>
                <a:ea typeface="Libre Franklin"/>
                <a:cs typeface="Libre Franklin"/>
                <a:sym typeface="Libre Franklin"/>
              </a:rPr>
              <a:t>The INCOME for a magazine comes from both sales and advertising.  On average, advertising accounts for 70% of magazine income. </a:t>
            </a:r>
            <a:endParaRPr/>
          </a:p>
        </p:txBody>
      </p:sp>
      <p:sp>
        <p:nvSpPr>
          <p:cNvPr id="166" name="Google Shape;166;p19"/>
          <p:cNvSpPr txBox="1"/>
          <p:nvPr/>
        </p:nvSpPr>
        <p:spPr>
          <a:xfrm>
            <a:off x="250825" y="2852737"/>
            <a:ext cx="8642350" cy="863600"/>
          </a:xfrm>
          <a:prstGeom prst="rect">
            <a:avLst/>
          </a:prstGeom>
          <a:solidFill>
            <a:srgbClr val="FFFF9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Libre Franklin"/>
              <a:buNone/>
            </a:pPr>
            <a:r>
              <a:rPr b="0" i="0" lang="en-US" sz="2000" u="none">
                <a:solidFill>
                  <a:schemeClr val="dk1"/>
                </a:solidFill>
                <a:latin typeface="Libre Franklin"/>
                <a:ea typeface="Libre Franklin"/>
                <a:cs typeface="Libre Franklin"/>
                <a:sym typeface="Libre Franklin"/>
              </a:rPr>
              <a:t>A magazine with a small CIRCULATION is more dependent on advertising than one with a large circulation.</a:t>
            </a:r>
            <a:endParaRPr/>
          </a:p>
        </p:txBody>
      </p:sp>
      <p:sp>
        <p:nvSpPr>
          <p:cNvPr id="167" name="Google Shape;167;p19"/>
          <p:cNvSpPr txBox="1"/>
          <p:nvPr/>
        </p:nvSpPr>
        <p:spPr>
          <a:xfrm>
            <a:off x="250825" y="981075"/>
            <a:ext cx="8642350" cy="863600"/>
          </a:xfrm>
          <a:prstGeom prst="rect">
            <a:avLst/>
          </a:prstGeom>
          <a:solidFill>
            <a:srgbClr val="FFFF9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Libre Franklin"/>
              <a:buNone/>
            </a:pPr>
            <a:r>
              <a:rPr b="0" i="0" lang="en-US" sz="2000" u="none">
                <a:solidFill>
                  <a:schemeClr val="dk1"/>
                </a:solidFill>
                <a:latin typeface="Libre Franklin"/>
                <a:ea typeface="Libre Franklin"/>
                <a:cs typeface="Libre Franklin"/>
                <a:sym typeface="Libre Franklin"/>
              </a:rPr>
              <a:t>Without advertising, no magazine could survive.  If a magazine did not contain ads, then its COVER PRICE would be three or four times greater.</a:t>
            </a:r>
            <a:endParaRPr/>
          </a:p>
        </p:txBody>
      </p:sp>
      <p:pic>
        <p:nvPicPr>
          <p:cNvPr id="168" name="Google Shape;168;p19"/>
          <p:cNvPicPr preferRelativeResize="0"/>
          <p:nvPr/>
        </p:nvPicPr>
        <p:blipFill rotWithShape="1">
          <a:blip r:embed="rId3">
            <a:alphaModFix/>
          </a:blip>
          <a:srcRect b="35086" l="0" r="818" t="16674"/>
          <a:stretch/>
        </p:blipFill>
        <p:spPr>
          <a:xfrm>
            <a:off x="250825" y="3860800"/>
            <a:ext cx="8642350" cy="1800225"/>
          </a:xfrm>
          <a:prstGeom prst="rect">
            <a:avLst/>
          </a:prstGeom>
          <a:noFill/>
          <a:ln>
            <a:noFill/>
          </a:ln>
        </p:spPr>
      </p:pic>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0"/>
          <p:cNvSpPr txBox="1"/>
          <p:nvPr>
            <p:ph type="ctrTitle"/>
          </p:nvPr>
        </p:nvSpPr>
        <p:spPr>
          <a:xfrm>
            <a:off x="250825" y="260350"/>
            <a:ext cx="8642350" cy="865187"/>
          </a:xfrm>
          <a:prstGeom prst="rect">
            <a:avLst/>
          </a:prstGeom>
          <a:solidFill>
            <a:srgbClr val="FFCC00"/>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663300"/>
              </a:buClr>
              <a:buSzPts val="4000"/>
              <a:buFont typeface="Libre Franklin"/>
              <a:buNone/>
            </a:pPr>
            <a:r>
              <a:rPr b="1" i="0" lang="en-US" sz="4000" u="none">
                <a:solidFill>
                  <a:srgbClr val="663300"/>
                </a:solidFill>
                <a:latin typeface="Libre Franklin"/>
                <a:ea typeface="Libre Franklin"/>
                <a:cs typeface="Libre Franklin"/>
                <a:sym typeface="Libre Franklin"/>
              </a:rPr>
              <a:t>What is the future of print?</a:t>
            </a:r>
            <a:endParaRPr/>
          </a:p>
        </p:txBody>
      </p:sp>
      <p:sp>
        <p:nvSpPr>
          <p:cNvPr id="174" name="Google Shape;174;p20"/>
          <p:cNvSpPr txBox="1"/>
          <p:nvPr/>
        </p:nvSpPr>
        <p:spPr>
          <a:xfrm>
            <a:off x="5651500" y="908050"/>
            <a:ext cx="3097212"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pic>
        <p:nvPicPr>
          <p:cNvPr id="175" name="Google Shape;175;p20"/>
          <p:cNvPicPr preferRelativeResize="0"/>
          <p:nvPr/>
        </p:nvPicPr>
        <p:blipFill rotWithShape="1">
          <a:blip r:embed="rId3">
            <a:alphaModFix/>
          </a:blip>
          <a:srcRect b="7671" l="12367" r="10152" t="12594"/>
          <a:stretch/>
        </p:blipFill>
        <p:spPr>
          <a:xfrm>
            <a:off x="250825" y="1268412"/>
            <a:ext cx="8642350" cy="4897437"/>
          </a:xfrm>
          <a:prstGeom prst="rect">
            <a:avLst/>
          </a:prstGeom>
          <a:noFill/>
          <a:ln>
            <a:noFill/>
          </a:ln>
        </p:spPr>
      </p:pic>
      <p:sp>
        <p:nvSpPr>
          <p:cNvPr id="176" name="Google Shape;176;p20"/>
          <p:cNvSpPr txBox="1"/>
          <p:nvPr/>
        </p:nvSpPr>
        <p:spPr>
          <a:xfrm>
            <a:off x="250825" y="1125537"/>
            <a:ext cx="6408737" cy="922337"/>
          </a:xfrm>
          <a:prstGeom prst="rect">
            <a:avLst/>
          </a:prstGeom>
          <a:noFill/>
          <a:ln cap="flat" cmpd="sng" w="57150">
            <a:solidFill>
              <a:srgbClr val="FFFF9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Steven Watson founded the innovative subscription service </a:t>
            </a:r>
            <a:r>
              <a:rPr b="1" i="0" lang="en-US" sz="1800" u="none">
                <a:solidFill>
                  <a:schemeClr val="dk1"/>
                </a:solidFill>
                <a:latin typeface="Arial"/>
                <a:ea typeface="Arial"/>
                <a:cs typeface="Arial"/>
                <a:sym typeface="Arial"/>
              </a:rPr>
              <a:t>Stack</a:t>
            </a:r>
            <a:r>
              <a:rPr b="0" i="0" lang="en-US" sz="1800" u="none">
                <a:solidFill>
                  <a:schemeClr val="dk1"/>
                </a:solidFill>
                <a:latin typeface="Arial"/>
                <a:ea typeface="Arial"/>
                <a:cs typeface="Arial"/>
                <a:sym typeface="Arial"/>
              </a:rPr>
              <a:t> – which transfers the lucky-dip principle of the vegetable box to the delivery of independent magazines.</a:t>
            </a:r>
            <a:endParaRPr/>
          </a:p>
        </p:txBody>
      </p:sp>
    </p:spTree>
  </p:cSld>
  <p:clrMapOvr>
    <a:masterClrMapping/>
  </p:clrMapOvr>
  <p:transition spd="med">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000"/>
                                        <p:tgtEl>
                                          <p:spTgt spid="174"/>
                                        </p:tgtEl>
                                      </p:cBhvr>
                                    </p:animEffect>
                                  </p:childTnLst>
                                </p:cTn>
                              </p:par>
                              <p:par>
                                <p:cTn fill="hold" nodeType="with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000"/>
                                        <p:tgtEl>
                                          <p:spTgt spid="175"/>
                                        </p:tgtEl>
                                      </p:cBhvr>
                                    </p:animEffect>
                                  </p:childTnLst>
                                </p:cTn>
                              </p:par>
                              <p:par>
                                <p:cTn fill="hold" nodeType="with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1000"/>
                                        <p:tgtEl>
                                          <p:spTgt spid="1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1"/>
          <p:cNvSpPr txBox="1"/>
          <p:nvPr>
            <p:ph type="title"/>
          </p:nvPr>
        </p:nvSpPr>
        <p:spPr>
          <a:xfrm>
            <a:off x="300500" y="365125"/>
            <a:ext cx="8575200" cy="954900"/>
          </a:xfrm>
          <a:prstGeom prst="rect">
            <a:avLst/>
          </a:prstGeom>
          <a:solidFill>
            <a:schemeClr val="accent4"/>
          </a:solidFill>
        </p:spPr>
        <p:txBody>
          <a:bodyPr anchorCtr="0" anchor="ctr" bIns="45700" lIns="91425" spcFirstLastPara="1" rIns="91425" wrap="square" tIns="45700">
            <a:noAutofit/>
          </a:bodyPr>
          <a:lstStyle/>
          <a:p>
            <a:pPr indent="0" lvl="0" marL="0" rtl="0" algn="l">
              <a:spcBef>
                <a:spcPts val="0"/>
              </a:spcBef>
              <a:spcAft>
                <a:spcPts val="0"/>
              </a:spcAft>
              <a:buNone/>
            </a:pPr>
            <a:r>
              <a:rPr b="1" lang="en-US">
                <a:latin typeface="Libre Franklin"/>
                <a:ea typeface="Libre Franklin"/>
                <a:cs typeface="Libre Franklin"/>
                <a:sym typeface="Libre Franklin"/>
              </a:rPr>
              <a:t>Your turn...</a:t>
            </a:r>
            <a:endParaRPr b="1">
              <a:latin typeface="Libre Franklin"/>
              <a:ea typeface="Libre Franklin"/>
              <a:cs typeface="Libre Franklin"/>
              <a:sym typeface="Libre Franklin"/>
            </a:endParaRPr>
          </a:p>
        </p:txBody>
      </p:sp>
      <p:sp>
        <p:nvSpPr>
          <p:cNvPr id="182" name="Google Shape;182;p21"/>
          <p:cNvSpPr txBox="1"/>
          <p:nvPr>
            <p:ph idx="1" type="body"/>
          </p:nvPr>
        </p:nvSpPr>
        <p:spPr>
          <a:xfrm>
            <a:off x="300500" y="1513275"/>
            <a:ext cx="8575200" cy="4663500"/>
          </a:xfrm>
          <a:prstGeom prst="rect">
            <a:avLst/>
          </a:prstGeom>
        </p:spPr>
        <p:txBody>
          <a:bodyPr anchorCtr="0" anchor="t" bIns="45700" lIns="91425" spcFirstLastPara="1" rIns="91425" wrap="square" tIns="45700">
            <a:noAutofit/>
          </a:bodyPr>
          <a:lstStyle/>
          <a:p>
            <a:pPr indent="0" lvl="0" marL="0" rtl="0" algn="l">
              <a:spcBef>
                <a:spcPts val="750"/>
              </a:spcBef>
              <a:spcAft>
                <a:spcPts val="0"/>
              </a:spcAft>
              <a:buNone/>
            </a:pPr>
            <a:r>
              <a:rPr lang="en-US"/>
              <a:t>You are going to create a magazine front cover for a new magazine of your creation.</a:t>
            </a:r>
            <a:endParaRPr/>
          </a:p>
          <a:p>
            <a:pPr indent="-342900" lvl="0" marL="457200" rtl="0" algn="l">
              <a:spcBef>
                <a:spcPts val="750"/>
              </a:spcBef>
              <a:spcAft>
                <a:spcPts val="0"/>
              </a:spcAft>
              <a:buSzPts val="1800"/>
              <a:buAutoNum type="arabicPeriod"/>
            </a:pPr>
            <a:r>
              <a:rPr lang="en-US"/>
              <a:t>Decide the area of interest your magazine will cover (genre).</a:t>
            </a:r>
            <a:endParaRPr/>
          </a:p>
          <a:p>
            <a:pPr indent="-342900" lvl="0" marL="457200" rtl="0" algn="l">
              <a:spcBef>
                <a:spcPts val="0"/>
              </a:spcBef>
              <a:spcAft>
                <a:spcPts val="0"/>
              </a:spcAft>
              <a:buSzPts val="1800"/>
              <a:buAutoNum type="arabicPeriod"/>
            </a:pPr>
            <a:r>
              <a:rPr lang="en-US"/>
              <a:t>Decide whom you think the audience will be for your magazine.</a:t>
            </a:r>
            <a:endParaRPr/>
          </a:p>
          <a:p>
            <a:pPr indent="-342900" lvl="0" marL="457200" rtl="0" algn="l">
              <a:spcBef>
                <a:spcPts val="0"/>
              </a:spcBef>
              <a:spcAft>
                <a:spcPts val="0"/>
              </a:spcAft>
              <a:buSzPts val="1800"/>
              <a:buAutoNum type="arabicPeriod"/>
            </a:pPr>
            <a:r>
              <a:rPr lang="en-US"/>
              <a:t>Decide how much you think you can charge for your magazine (look at other magazines in the genre for research).</a:t>
            </a:r>
            <a:endParaRPr/>
          </a:p>
          <a:p>
            <a:pPr indent="-342900" lvl="0" marL="457200" rtl="0" algn="l">
              <a:spcBef>
                <a:spcPts val="0"/>
              </a:spcBef>
              <a:spcAft>
                <a:spcPts val="0"/>
              </a:spcAft>
              <a:buSzPts val="1800"/>
              <a:buAutoNum type="arabicPeriod"/>
            </a:pPr>
            <a:r>
              <a:rPr lang="en-US"/>
              <a:t>Scavenge a cover star photo of someone or something appropriate from the web.</a:t>
            </a:r>
            <a:endParaRPr/>
          </a:p>
          <a:p>
            <a:pPr indent="-342900" lvl="0" marL="457200" rtl="0" algn="l">
              <a:spcBef>
                <a:spcPts val="0"/>
              </a:spcBef>
              <a:spcAft>
                <a:spcPts val="0"/>
              </a:spcAft>
              <a:buSzPts val="1800"/>
              <a:buAutoNum type="arabicPeriod"/>
            </a:pPr>
            <a:r>
              <a:rPr lang="en-US"/>
              <a:t>Use word, powerpoint, slides, publisher, pages or anything else you can to create the front cover of your new magazine.</a:t>
            </a:r>
            <a:endParaRPr/>
          </a:p>
          <a:p>
            <a:pPr indent="-342900" lvl="0" marL="457200" rtl="0" algn="l">
              <a:spcBef>
                <a:spcPts val="0"/>
              </a:spcBef>
              <a:spcAft>
                <a:spcPts val="0"/>
              </a:spcAft>
              <a:buSzPts val="1800"/>
              <a:buAutoNum type="arabicPeriod"/>
            </a:pPr>
            <a:r>
              <a:rPr lang="en-US"/>
              <a:t>It must include a masthead, plug, puff, cover star/image, anchorage text, banner and strapline.  It can also include a barcode, dateline, coverline and price.</a:t>
            </a:r>
            <a:endParaRPr/>
          </a:p>
          <a:p>
            <a:pPr indent="-342900" lvl="0" marL="457200" rtl="0" algn="l">
              <a:spcBef>
                <a:spcPts val="0"/>
              </a:spcBef>
              <a:spcAft>
                <a:spcPts val="0"/>
              </a:spcAft>
              <a:buSzPts val="1800"/>
              <a:buAutoNum type="arabicPeriod"/>
            </a:pPr>
            <a:r>
              <a:rPr lang="en-US"/>
              <a:t>You have this lesson and prep to complete the task.  You will be expected to present your cover to the rest of the class.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2"/>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300"/>
              <a:buFont typeface="Calibri"/>
              <a:buNone/>
            </a:pPr>
            <a:r>
              <a:rPr b="0" i="0" lang="en-US" sz="3300" u="none">
                <a:solidFill>
                  <a:schemeClr val="dk1"/>
                </a:solidFill>
                <a:latin typeface="Calibri"/>
                <a:ea typeface="Calibri"/>
                <a:cs typeface="Calibri"/>
                <a:sym typeface="Calibri"/>
              </a:rPr>
              <a:t>Who is the… </a:t>
            </a:r>
            <a:endParaRPr/>
          </a:p>
        </p:txBody>
      </p:sp>
      <p:sp>
        <p:nvSpPr>
          <p:cNvPr id="188" name="Google Shape;188;p22"/>
          <p:cNvSpPr txBox="1"/>
          <p:nvPr>
            <p:ph idx="1" type="body"/>
          </p:nvPr>
        </p:nvSpPr>
        <p:spPr>
          <a:xfrm>
            <a:off x="628650" y="1825625"/>
            <a:ext cx="5018100" cy="4351200"/>
          </a:xfrm>
          <a:prstGeom prst="rect">
            <a:avLst/>
          </a:prstGeom>
          <a:noFill/>
          <a:ln>
            <a:noFill/>
          </a:ln>
        </p:spPr>
        <p:txBody>
          <a:bodyPr anchorCtr="0" anchor="t" bIns="45700" lIns="91425" spcFirstLastPara="1" rIns="91425" wrap="square" tIns="45700">
            <a:noAutofit/>
          </a:bodyPr>
          <a:lstStyle/>
          <a:p>
            <a:pPr indent="-38100" lvl="0" marL="171450" marR="0" rtl="0" algn="l">
              <a:lnSpc>
                <a:spcPct val="90000"/>
              </a:lnSpc>
              <a:spcBef>
                <a:spcPts val="0"/>
              </a:spcBef>
              <a:spcAft>
                <a:spcPts val="0"/>
              </a:spcAft>
              <a:buClr>
                <a:schemeClr val="dk1"/>
              </a:buClr>
              <a:buSzPts val="2100"/>
              <a:buFont typeface="Arial"/>
              <a:buNone/>
            </a:pPr>
            <a:r>
              <a:t/>
            </a:r>
            <a:endParaRPr b="0" i="0" sz="2100" u="none" cap="none" strike="noStrike">
              <a:solidFill>
                <a:schemeClr val="dk1"/>
              </a:solidFill>
              <a:latin typeface="Calibri"/>
              <a:ea typeface="Calibri"/>
              <a:cs typeface="Calibri"/>
              <a:sym typeface="Calibri"/>
            </a:endParaRPr>
          </a:p>
          <a:p>
            <a:pPr indent="-38100" lvl="0" marL="171450" marR="0" rtl="0" algn="l">
              <a:lnSpc>
                <a:spcPct val="90000"/>
              </a:lnSpc>
              <a:spcBef>
                <a:spcPts val="700"/>
              </a:spcBef>
              <a:spcAft>
                <a:spcPts val="0"/>
              </a:spcAft>
              <a:buClr>
                <a:schemeClr val="dk1"/>
              </a:buClr>
              <a:buSzPts val="2100"/>
              <a:buFont typeface="Arial"/>
              <a:buNone/>
            </a:pPr>
            <a:r>
              <a:t/>
            </a:r>
            <a:endParaRPr b="0" i="0" sz="2100" u="none" cap="none" strike="noStrike">
              <a:solidFill>
                <a:schemeClr val="dk1"/>
              </a:solidFill>
              <a:latin typeface="Calibri"/>
              <a:ea typeface="Calibri"/>
              <a:cs typeface="Calibri"/>
              <a:sym typeface="Calibri"/>
            </a:endParaRPr>
          </a:p>
          <a:p>
            <a:pPr indent="-38100" lvl="0" marL="171450" marR="0" rtl="0" algn="l">
              <a:lnSpc>
                <a:spcPct val="90000"/>
              </a:lnSpc>
              <a:spcBef>
                <a:spcPts val="700"/>
              </a:spcBef>
              <a:spcAft>
                <a:spcPts val="0"/>
              </a:spcAft>
              <a:buClr>
                <a:schemeClr val="dk1"/>
              </a:buClr>
              <a:buSzPts val="2100"/>
              <a:buFont typeface="Arial"/>
              <a:buNone/>
            </a:pPr>
            <a:r>
              <a:t/>
            </a:r>
            <a:endParaRPr b="0" i="0" sz="2100" u="none" cap="none" strike="noStrike">
              <a:solidFill>
                <a:schemeClr val="dk1"/>
              </a:solidFill>
              <a:latin typeface="Calibri"/>
              <a:ea typeface="Calibri"/>
              <a:cs typeface="Calibri"/>
              <a:sym typeface="Calibri"/>
            </a:endParaRPr>
          </a:p>
          <a:p>
            <a:pPr indent="-38100" lvl="0" marL="171450" marR="0" rtl="0" algn="l">
              <a:lnSpc>
                <a:spcPct val="90000"/>
              </a:lnSpc>
              <a:spcBef>
                <a:spcPts val="700"/>
              </a:spcBef>
              <a:spcAft>
                <a:spcPts val="0"/>
              </a:spcAft>
              <a:buClr>
                <a:schemeClr val="dk1"/>
              </a:buClr>
              <a:buSzPts val="2100"/>
              <a:buFont typeface="Arial"/>
              <a:buNone/>
            </a:pPr>
            <a:r>
              <a:t/>
            </a:r>
            <a:endParaRPr b="0" i="0" sz="2100" u="none" cap="none" strike="noStrike">
              <a:solidFill>
                <a:schemeClr val="dk1"/>
              </a:solidFill>
              <a:latin typeface="Calibri"/>
              <a:ea typeface="Calibri"/>
              <a:cs typeface="Calibri"/>
              <a:sym typeface="Calibri"/>
            </a:endParaRPr>
          </a:p>
          <a:p>
            <a:pPr indent="-38100" lvl="0" marL="171450" marR="0" rtl="0" algn="l">
              <a:lnSpc>
                <a:spcPct val="90000"/>
              </a:lnSpc>
              <a:spcBef>
                <a:spcPts val="700"/>
              </a:spcBef>
              <a:spcAft>
                <a:spcPts val="0"/>
              </a:spcAft>
              <a:buClr>
                <a:schemeClr val="dk1"/>
              </a:buClr>
              <a:buSzPts val="2100"/>
              <a:buFont typeface="Arial"/>
              <a:buNone/>
            </a:pPr>
            <a:r>
              <a:t/>
            </a:r>
            <a:endParaRPr b="0" i="0" sz="2100" u="none" cap="none" strike="noStrike">
              <a:solidFill>
                <a:schemeClr val="dk1"/>
              </a:solidFill>
              <a:latin typeface="Calibri"/>
              <a:ea typeface="Calibri"/>
              <a:cs typeface="Calibri"/>
              <a:sym typeface="Calibri"/>
            </a:endParaRPr>
          </a:p>
          <a:p>
            <a:pPr indent="0" lvl="0" marL="171450" marR="0" rtl="0" algn="l">
              <a:lnSpc>
                <a:spcPct val="90000"/>
              </a:lnSpc>
              <a:spcBef>
                <a:spcPts val="700"/>
              </a:spcBef>
              <a:spcAft>
                <a:spcPts val="0"/>
              </a:spcAft>
              <a:buNone/>
            </a:pPr>
            <a:r>
              <a:rPr lang="en-US" u="sng">
                <a:solidFill>
                  <a:schemeClr val="hlink"/>
                </a:solidFill>
                <a:hlinkClick r:id="rId3"/>
              </a:rPr>
              <a:t>https://youtu.be/kYO-TeBzYWY</a:t>
            </a:r>
            <a:r>
              <a:rPr lang="en-US"/>
              <a:t> </a:t>
            </a:r>
            <a:endParaRPr/>
          </a:p>
          <a:p>
            <a:pPr indent="-171450" lvl="0" marL="628650" marR="0" rtl="0" algn="l">
              <a:lnSpc>
                <a:spcPct val="90000"/>
              </a:lnSpc>
              <a:spcBef>
                <a:spcPts val="700"/>
              </a:spcBef>
              <a:spcAft>
                <a:spcPts val="0"/>
              </a:spcAft>
              <a:buClr>
                <a:schemeClr val="dk1"/>
              </a:buClr>
              <a:buSzPts val="2100"/>
              <a:buFont typeface="Arial"/>
              <a:buChar char="•"/>
            </a:pPr>
            <a:r>
              <a:rPr b="0" i="0" lang="en-US" sz="2100" u="none" cap="none" strike="noStrike">
                <a:solidFill>
                  <a:schemeClr val="dk1"/>
                </a:solidFill>
                <a:latin typeface="Calibri"/>
                <a:ea typeface="Calibri"/>
                <a:cs typeface="Calibri"/>
                <a:sym typeface="Calibri"/>
              </a:rPr>
              <a:t>Make notes on the magazines aims</a:t>
            </a:r>
            <a:endParaRPr/>
          </a:p>
          <a:p>
            <a:pPr indent="-171450" lvl="0" marL="628650" marR="0" rtl="0" algn="l">
              <a:lnSpc>
                <a:spcPct val="90000"/>
              </a:lnSpc>
              <a:spcBef>
                <a:spcPts val="700"/>
              </a:spcBef>
              <a:spcAft>
                <a:spcPts val="0"/>
              </a:spcAft>
              <a:buClr>
                <a:schemeClr val="dk1"/>
              </a:buClr>
              <a:buSzPts val="2100"/>
              <a:buFont typeface="Arial"/>
              <a:buChar char="•"/>
            </a:pPr>
            <a:r>
              <a:rPr b="0" i="0" lang="en-US" sz="2100" u="none" cap="none" strike="noStrike">
                <a:solidFill>
                  <a:schemeClr val="dk1"/>
                </a:solidFill>
                <a:latin typeface="Calibri"/>
                <a:ea typeface="Calibri"/>
                <a:cs typeface="Calibri"/>
                <a:sym typeface="Calibri"/>
              </a:rPr>
              <a:t>Circulation figures </a:t>
            </a:r>
            <a:endParaRPr b="0" i="0" sz="2100" u="none" cap="none" strike="noStrike">
              <a:solidFill>
                <a:schemeClr val="dk1"/>
              </a:solidFill>
              <a:latin typeface="Calibri"/>
              <a:ea typeface="Calibri"/>
              <a:cs typeface="Calibri"/>
              <a:sym typeface="Calibri"/>
            </a:endParaRPr>
          </a:p>
          <a:p>
            <a:pPr indent="0" lvl="0" marL="171450" marR="0" rtl="0" algn="l">
              <a:lnSpc>
                <a:spcPct val="90000"/>
              </a:lnSpc>
              <a:spcBef>
                <a:spcPts val="700"/>
              </a:spcBef>
              <a:spcAft>
                <a:spcPts val="0"/>
              </a:spcAft>
              <a:buNone/>
            </a:pPr>
            <a:r>
              <a:t/>
            </a:r>
            <a:endParaRPr/>
          </a:p>
          <a:p>
            <a:pPr indent="0" lvl="0" marL="171450" marR="0" rtl="0" algn="l">
              <a:lnSpc>
                <a:spcPct val="90000"/>
              </a:lnSpc>
              <a:spcBef>
                <a:spcPts val="700"/>
              </a:spcBef>
              <a:spcAft>
                <a:spcPts val="0"/>
              </a:spcAft>
              <a:buNone/>
            </a:pPr>
            <a:r>
              <a:rPr lang="en-US" u="sng">
                <a:solidFill>
                  <a:schemeClr val="hlink"/>
                </a:solidFill>
                <a:hlinkClick r:id="rId4"/>
              </a:rPr>
              <a:t>https://metro.co.uk/2014/06/10/big-issue-4754765/</a:t>
            </a:r>
            <a:r>
              <a:rPr lang="en-US"/>
              <a:t> </a:t>
            </a:r>
            <a:endParaRPr/>
          </a:p>
          <a:p>
            <a:pPr indent="-38100" lvl="0" marL="171450" marR="0" rtl="0" algn="l">
              <a:lnSpc>
                <a:spcPct val="90000"/>
              </a:lnSpc>
              <a:spcBef>
                <a:spcPts val="700"/>
              </a:spcBef>
              <a:spcAft>
                <a:spcPts val="0"/>
              </a:spcAft>
              <a:buClr>
                <a:schemeClr val="dk1"/>
              </a:buClr>
              <a:buSzPts val="2100"/>
              <a:buFont typeface="Arial"/>
              <a:buNone/>
            </a:pPr>
            <a:r>
              <a:t/>
            </a:r>
            <a:endParaRPr b="0" i="0" sz="2100" u="none" cap="none" strike="noStrike">
              <a:solidFill>
                <a:schemeClr val="dk1"/>
              </a:solidFill>
              <a:latin typeface="Calibri"/>
              <a:ea typeface="Calibri"/>
              <a:cs typeface="Calibri"/>
              <a:sym typeface="Calibri"/>
            </a:endParaRPr>
          </a:p>
          <a:p>
            <a:pPr indent="-38100" lvl="0" marL="171450" marR="0" rtl="0" algn="l">
              <a:lnSpc>
                <a:spcPct val="90000"/>
              </a:lnSpc>
              <a:spcBef>
                <a:spcPts val="75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p:txBody>
      </p:sp>
      <p:pic>
        <p:nvPicPr>
          <p:cNvPr id="189" name="Google Shape;189;p22"/>
          <p:cNvPicPr preferRelativeResize="0"/>
          <p:nvPr>
            <p:ph idx="2" type="body"/>
          </p:nvPr>
        </p:nvPicPr>
        <p:blipFill rotWithShape="1">
          <a:blip r:embed="rId5">
            <a:alphaModFix/>
          </a:blip>
          <a:srcRect b="0" l="0" r="0" t="0"/>
          <a:stretch/>
        </p:blipFill>
        <p:spPr>
          <a:xfrm rot="1379932">
            <a:off x="6149292" y="3336968"/>
            <a:ext cx="2124577" cy="3004913"/>
          </a:xfrm>
          <a:prstGeom prst="rect">
            <a:avLst/>
          </a:prstGeom>
          <a:noFill/>
          <a:ln>
            <a:noFill/>
          </a:ln>
        </p:spPr>
      </p:pic>
      <p:pic>
        <p:nvPicPr>
          <p:cNvPr id="190" name="Google Shape;190;p22"/>
          <p:cNvPicPr preferRelativeResize="0"/>
          <p:nvPr/>
        </p:nvPicPr>
        <p:blipFill rotWithShape="1">
          <a:blip r:embed="rId6">
            <a:alphaModFix/>
          </a:blip>
          <a:srcRect b="0" l="0" r="0" t="0"/>
          <a:stretch/>
        </p:blipFill>
        <p:spPr>
          <a:xfrm>
            <a:off x="3059112" y="365125"/>
            <a:ext cx="5513387" cy="2913062"/>
          </a:xfrm>
          <a:prstGeom prst="rect">
            <a:avLst/>
          </a:prstGeom>
          <a:noFill/>
          <a:ln>
            <a:noFill/>
          </a:ln>
        </p:spPr>
      </p:pic>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23"/>
          <p:cNvPicPr preferRelativeResize="0"/>
          <p:nvPr/>
        </p:nvPicPr>
        <p:blipFill rotWithShape="1">
          <a:blip r:embed="rId3">
            <a:alphaModFix/>
          </a:blip>
          <a:srcRect b="0" l="0" r="0" t="0"/>
          <a:stretch/>
        </p:blipFill>
        <p:spPr>
          <a:xfrm>
            <a:off x="0" y="0"/>
            <a:ext cx="5511800" cy="2914650"/>
          </a:xfrm>
          <a:prstGeom prst="rect">
            <a:avLst/>
          </a:prstGeom>
          <a:noFill/>
          <a:ln>
            <a:noFill/>
          </a:ln>
        </p:spPr>
      </p:pic>
      <p:pic>
        <p:nvPicPr>
          <p:cNvPr id="196" name="Google Shape;196;p23"/>
          <p:cNvPicPr preferRelativeResize="0"/>
          <p:nvPr/>
        </p:nvPicPr>
        <p:blipFill rotWithShape="1">
          <a:blip r:embed="rId4">
            <a:alphaModFix/>
          </a:blip>
          <a:srcRect b="0" l="0" r="0" t="0"/>
          <a:stretch/>
        </p:blipFill>
        <p:spPr>
          <a:xfrm rot="-1500000">
            <a:off x="6169025" y="476250"/>
            <a:ext cx="2859087" cy="4046537"/>
          </a:xfrm>
          <a:prstGeom prst="rect">
            <a:avLst/>
          </a:prstGeom>
          <a:noFill/>
          <a:ln>
            <a:noFill/>
          </a:ln>
        </p:spPr>
      </p:pic>
      <p:sp>
        <p:nvSpPr>
          <p:cNvPr id="197" name="Google Shape;197;p23"/>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t/>
            </a:r>
            <a:endParaRPr sz="3300">
              <a:solidFill>
                <a:schemeClr val="dk1"/>
              </a:solidFill>
              <a:latin typeface="Calibri"/>
              <a:ea typeface="Calibri"/>
              <a:cs typeface="Calibri"/>
              <a:sym typeface="Calibri"/>
            </a:endParaRPr>
          </a:p>
        </p:txBody>
      </p:sp>
      <p:sp>
        <p:nvSpPr>
          <p:cNvPr id="198" name="Google Shape;198;p23"/>
          <p:cNvSpPr txBox="1"/>
          <p:nvPr>
            <p:ph idx="1" type="body"/>
          </p:nvPr>
        </p:nvSpPr>
        <p:spPr>
          <a:xfrm>
            <a:off x="395275" y="1856699"/>
            <a:ext cx="7886700" cy="4555200"/>
          </a:xfrm>
          <a:prstGeom prst="rect">
            <a:avLst/>
          </a:prstGeom>
          <a:noFill/>
          <a:ln>
            <a:noFill/>
          </a:ln>
        </p:spPr>
        <p:txBody>
          <a:bodyPr anchorCtr="0" anchor="t" bIns="45700" lIns="91425" spcFirstLastPara="1" rIns="91425" wrap="square" tIns="45700">
            <a:noAutofit/>
          </a:bodyPr>
          <a:lstStyle/>
          <a:p>
            <a:pPr indent="-38100" lvl="0" marL="171450" marR="0" rtl="0" algn="l">
              <a:lnSpc>
                <a:spcPct val="90000"/>
              </a:lnSpc>
              <a:spcBef>
                <a:spcPts val="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38100" lvl="0" marL="171450" marR="0" rtl="0" algn="l">
              <a:lnSpc>
                <a:spcPct val="90000"/>
              </a:lnSpc>
              <a:spcBef>
                <a:spcPts val="70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38100" lvl="0" marL="171450" marR="0" rtl="0" algn="l">
              <a:lnSpc>
                <a:spcPct val="90000"/>
              </a:lnSpc>
              <a:spcBef>
                <a:spcPts val="70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171450" lvl="0" marL="171450" marR="0" rtl="0" algn="l">
              <a:lnSpc>
                <a:spcPct val="90000"/>
              </a:lnSpc>
              <a:spcBef>
                <a:spcPts val="700"/>
              </a:spcBef>
              <a:spcAft>
                <a:spcPts val="0"/>
              </a:spcAft>
              <a:buClr>
                <a:schemeClr val="dk1"/>
              </a:buClr>
              <a:buSzPts val="2100"/>
              <a:buFont typeface="Arial"/>
              <a:buChar char="•"/>
            </a:pPr>
            <a:r>
              <a:rPr b="0" i="0" lang="en-US" sz="2100" u="none">
                <a:solidFill>
                  <a:schemeClr val="dk1"/>
                </a:solidFill>
                <a:latin typeface="Calibri"/>
                <a:ea typeface="Calibri"/>
                <a:cs typeface="Calibri"/>
                <a:sym typeface="Calibri"/>
              </a:rPr>
              <a:t>First published in 1991</a:t>
            </a:r>
            <a:endParaRPr/>
          </a:p>
          <a:p>
            <a:pPr indent="-171450" lvl="0" marL="171450" marR="0" rtl="0" algn="l">
              <a:lnSpc>
                <a:spcPct val="90000"/>
              </a:lnSpc>
              <a:spcBef>
                <a:spcPts val="700"/>
              </a:spcBef>
              <a:spcAft>
                <a:spcPts val="0"/>
              </a:spcAft>
              <a:buClr>
                <a:schemeClr val="dk1"/>
              </a:buClr>
              <a:buSzPts val="2100"/>
              <a:buFont typeface="Arial"/>
              <a:buChar char="•"/>
            </a:pPr>
            <a:r>
              <a:rPr b="0" i="0" lang="en-US" sz="2100" u="none">
                <a:solidFill>
                  <a:schemeClr val="dk1"/>
                </a:solidFill>
                <a:latin typeface="Calibri"/>
                <a:ea typeface="Calibri"/>
                <a:cs typeface="Calibri"/>
                <a:sym typeface="Calibri"/>
              </a:rPr>
              <a:t>Most widely circulated street newspaper</a:t>
            </a:r>
            <a:endParaRPr/>
          </a:p>
          <a:p>
            <a:pPr indent="-171450" lvl="0" marL="171450" marR="0" rtl="0" algn="l">
              <a:lnSpc>
                <a:spcPct val="90000"/>
              </a:lnSpc>
              <a:spcBef>
                <a:spcPts val="700"/>
              </a:spcBef>
              <a:spcAft>
                <a:spcPts val="0"/>
              </a:spcAft>
              <a:buClr>
                <a:schemeClr val="dk1"/>
              </a:buClr>
              <a:buSzPts val="2100"/>
              <a:buFont typeface="Arial"/>
              <a:buChar char="•"/>
            </a:pPr>
            <a:r>
              <a:rPr b="0" i="0" lang="en-US" sz="2100" u="none">
                <a:solidFill>
                  <a:schemeClr val="dk1"/>
                </a:solidFill>
                <a:latin typeface="Calibri"/>
                <a:ea typeface="Calibri"/>
                <a:cs typeface="Calibri"/>
                <a:sym typeface="Calibri"/>
              </a:rPr>
              <a:t>Hybrid genre (entertainment and social business)</a:t>
            </a:r>
            <a:endParaRPr b="0" i="0" sz="2100" u="none">
              <a:solidFill>
                <a:schemeClr val="dk1"/>
              </a:solidFill>
              <a:latin typeface="Calibri"/>
              <a:ea typeface="Calibri"/>
              <a:cs typeface="Calibri"/>
              <a:sym typeface="Calibri"/>
            </a:endParaRPr>
          </a:p>
          <a:p>
            <a:pPr indent="-152400" lvl="0" marL="171450" marR="0" rtl="0" algn="l">
              <a:lnSpc>
                <a:spcPct val="90000"/>
              </a:lnSpc>
              <a:spcBef>
                <a:spcPts val="700"/>
              </a:spcBef>
              <a:spcAft>
                <a:spcPts val="0"/>
              </a:spcAft>
              <a:buSzPts val="1800"/>
              <a:buChar char="•"/>
            </a:pPr>
            <a:r>
              <a:rPr lang="en-US"/>
              <a:t>Audience 18-49</a:t>
            </a:r>
            <a:endParaRPr/>
          </a:p>
          <a:p>
            <a:pPr indent="-171450" lvl="0" marL="171450" marR="0" rtl="0" algn="l">
              <a:lnSpc>
                <a:spcPct val="90000"/>
              </a:lnSpc>
              <a:spcBef>
                <a:spcPts val="700"/>
              </a:spcBef>
              <a:spcAft>
                <a:spcPts val="0"/>
              </a:spcAft>
              <a:buClr>
                <a:schemeClr val="dk1"/>
              </a:buClr>
              <a:buSzPts val="2100"/>
              <a:buFont typeface="Arial"/>
              <a:buChar char="•"/>
            </a:pPr>
            <a:r>
              <a:rPr b="1" i="0" lang="en-US" sz="2100" u="sng">
                <a:solidFill>
                  <a:schemeClr val="dk1"/>
                </a:solidFill>
                <a:latin typeface="Calibri"/>
                <a:ea typeface="Calibri"/>
                <a:cs typeface="Calibri"/>
                <a:sym typeface="Calibri"/>
              </a:rPr>
              <a:t>Entertainment aspect attracts advertising revenue</a:t>
            </a:r>
            <a:endParaRPr/>
          </a:p>
          <a:p>
            <a:pPr indent="-171450" lvl="0" marL="171450" marR="0" rtl="0" algn="l">
              <a:lnSpc>
                <a:spcPct val="90000"/>
              </a:lnSpc>
              <a:spcBef>
                <a:spcPts val="700"/>
              </a:spcBef>
              <a:spcAft>
                <a:spcPts val="0"/>
              </a:spcAft>
              <a:buClr>
                <a:schemeClr val="dk1"/>
              </a:buClr>
              <a:buSzPts val="2100"/>
              <a:buFont typeface="Arial"/>
              <a:buChar char="•"/>
            </a:pPr>
            <a:r>
              <a:rPr b="1" i="0" lang="en-US" sz="2100" u="sng">
                <a:solidFill>
                  <a:schemeClr val="dk1"/>
                </a:solidFill>
                <a:latin typeface="Calibri"/>
                <a:ea typeface="Calibri"/>
                <a:cs typeface="Calibri"/>
                <a:sym typeface="Calibri"/>
              </a:rPr>
              <a:t>Editorial content if often critical of big business, banking and champions the political cause and role of the individual within society </a:t>
            </a:r>
            <a:endParaRPr/>
          </a:p>
          <a:p>
            <a:pPr indent="-171450" lvl="0" marL="171450" marR="0" rtl="0" algn="l">
              <a:lnSpc>
                <a:spcPct val="90000"/>
              </a:lnSpc>
              <a:spcBef>
                <a:spcPts val="700"/>
              </a:spcBef>
              <a:spcAft>
                <a:spcPts val="0"/>
              </a:spcAft>
              <a:buClr>
                <a:schemeClr val="dk1"/>
              </a:buClr>
              <a:buSzPts val="2100"/>
              <a:buFont typeface="Arial"/>
              <a:buChar char="•"/>
            </a:pPr>
            <a:r>
              <a:rPr b="0" i="0" lang="en-US" sz="2100" u="none" strike="sngStrike">
                <a:solidFill>
                  <a:schemeClr val="dk1"/>
                </a:solidFill>
                <a:latin typeface="Calibri"/>
                <a:ea typeface="Calibri"/>
                <a:cs typeface="Calibri"/>
                <a:sym typeface="Calibri"/>
              </a:rPr>
              <a:t>Costs £2-50 / £1-25 goes to the trader </a:t>
            </a:r>
            <a:endParaRPr b="0" i="0" sz="2100" u="none" strike="sngStrike">
              <a:solidFill>
                <a:schemeClr val="dk1"/>
              </a:solidFill>
              <a:latin typeface="Calibri"/>
              <a:ea typeface="Calibri"/>
              <a:cs typeface="Calibri"/>
              <a:sym typeface="Calibri"/>
            </a:endParaRPr>
          </a:p>
          <a:p>
            <a:pPr indent="-152400" lvl="0" marL="171450" marR="0" rtl="0" algn="l">
              <a:lnSpc>
                <a:spcPct val="90000"/>
              </a:lnSpc>
              <a:spcBef>
                <a:spcPts val="700"/>
              </a:spcBef>
              <a:spcAft>
                <a:spcPts val="0"/>
              </a:spcAft>
              <a:buSzPts val="1800"/>
              <a:buChar char="•"/>
            </a:pPr>
            <a:r>
              <a:rPr lang="en-US"/>
              <a:t>Costs £3.00:  £1.50 goes to the trader</a:t>
            </a:r>
            <a:endParaRP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24"/>
          <p:cNvPicPr preferRelativeResize="0"/>
          <p:nvPr/>
        </p:nvPicPr>
        <p:blipFill rotWithShape="1">
          <a:blip r:embed="rId3">
            <a:alphaModFix/>
          </a:blip>
          <a:srcRect b="0" l="0" r="0" t="0"/>
          <a:stretch/>
        </p:blipFill>
        <p:spPr>
          <a:xfrm>
            <a:off x="0" y="0"/>
            <a:ext cx="5511800" cy="2914650"/>
          </a:xfrm>
          <a:prstGeom prst="rect">
            <a:avLst/>
          </a:prstGeom>
          <a:noFill/>
          <a:ln>
            <a:noFill/>
          </a:ln>
        </p:spPr>
      </p:pic>
      <p:pic>
        <p:nvPicPr>
          <p:cNvPr id="204" name="Google Shape;204;p24"/>
          <p:cNvPicPr preferRelativeResize="0"/>
          <p:nvPr/>
        </p:nvPicPr>
        <p:blipFill rotWithShape="1">
          <a:blip r:embed="rId4">
            <a:alphaModFix/>
          </a:blip>
          <a:srcRect b="0" l="0" r="0" t="0"/>
          <a:stretch/>
        </p:blipFill>
        <p:spPr>
          <a:xfrm rot="-1320000">
            <a:off x="6106662" y="372087"/>
            <a:ext cx="2305049" cy="3260726"/>
          </a:xfrm>
          <a:prstGeom prst="rect">
            <a:avLst/>
          </a:prstGeom>
          <a:noFill/>
          <a:ln>
            <a:noFill/>
          </a:ln>
        </p:spPr>
      </p:pic>
      <p:sp>
        <p:nvSpPr>
          <p:cNvPr id="205" name="Google Shape;205;p24"/>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t/>
            </a:r>
            <a:endParaRPr sz="3300">
              <a:solidFill>
                <a:schemeClr val="dk1"/>
              </a:solidFill>
              <a:latin typeface="Calibri"/>
              <a:ea typeface="Calibri"/>
              <a:cs typeface="Calibri"/>
              <a:sym typeface="Calibri"/>
            </a:endParaRPr>
          </a:p>
        </p:txBody>
      </p:sp>
      <p:sp>
        <p:nvSpPr>
          <p:cNvPr id="206" name="Google Shape;206;p24"/>
          <p:cNvSpPr txBox="1"/>
          <p:nvPr>
            <p:ph idx="1" type="body"/>
          </p:nvPr>
        </p:nvSpPr>
        <p:spPr>
          <a:xfrm>
            <a:off x="628650" y="1844675"/>
            <a:ext cx="7886700" cy="4351337"/>
          </a:xfrm>
          <a:prstGeom prst="rect">
            <a:avLst/>
          </a:prstGeom>
          <a:noFill/>
          <a:ln>
            <a:noFill/>
          </a:ln>
        </p:spPr>
        <p:txBody>
          <a:bodyPr anchorCtr="0" anchor="t" bIns="45700" lIns="91425" spcFirstLastPara="1" rIns="91425" wrap="square" tIns="45700">
            <a:noAutofit/>
          </a:bodyPr>
          <a:lstStyle/>
          <a:p>
            <a:pPr indent="-38100" lvl="0" marL="171450" marR="0" rtl="0" algn="l">
              <a:lnSpc>
                <a:spcPct val="90000"/>
              </a:lnSpc>
              <a:spcBef>
                <a:spcPts val="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38100" lvl="0" marL="171450" marR="0" rtl="0" algn="l">
              <a:lnSpc>
                <a:spcPct val="90000"/>
              </a:lnSpc>
              <a:spcBef>
                <a:spcPts val="70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38100" lvl="0" marL="171450" marR="0" rtl="0" algn="l">
              <a:lnSpc>
                <a:spcPct val="90000"/>
              </a:lnSpc>
              <a:spcBef>
                <a:spcPts val="70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209550" lvl="0" marL="171450" marR="0" rtl="0" algn="l">
              <a:lnSpc>
                <a:spcPct val="90000"/>
              </a:lnSpc>
              <a:spcBef>
                <a:spcPts val="700"/>
              </a:spcBef>
              <a:spcAft>
                <a:spcPts val="0"/>
              </a:spcAft>
              <a:buClr>
                <a:schemeClr val="dk1"/>
              </a:buClr>
              <a:buSzPts val="2700"/>
              <a:buFont typeface="Arial"/>
              <a:buChar char="•"/>
            </a:pPr>
            <a:r>
              <a:rPr lang="en-US" sz="2700"/>
              <a:t>1500</a:t>
            </a:r>
            <a:r>
              <a:rPr b="0" i="0" lang="en-US" sz="2700" u="none">
                <a:solidFill>
                  <a:schemeClr val="dk1"/>
                </a:solidFill>
                <a:latin typeface="Calibri"/>
                <a:ea typeface="Calibri"/>
                <a:cs typeface="Calibri"/>
                <a:sym typeface="Calibri"/>
              </a:rPr>
              <a:t> vendors</a:t>
            </a:r>
            <a:endParaRPr sz="2700"/>
          </a:p>
          <a:p>
            <a:pPr indent="-209550" lvl="0" marL="171450" marR="0" rtl="0" algn="l">
              <a:lnSpc>
                <a:spcPct val="90000"/>
              </a:lnSpc>
              <a:spcBef>
                <a:spcPts val="700"/>
              </a:spcBef>
              <a:spcAft>
                <a:spcPts val="0"/>
              </a:spcAft>
              <a:buClr>
                <a:schemeClr val="dk1"/>
              </a:buClr>
              <a:buSzPts val="2700"/>
              <a:buFont typeface="Arial"/>
              <a:buChar char="•"/>
            </a:pPr>
            <a:r>
              <a:rPr b="0" i="0" lang="en-US" sz="2700" u="none">
                <a:solidFill>
                  <a:schemeClr val="dk1"/>
                </a:solidFill>
                <a:latin typeface="Calibri"/>
                <a:ea typeface="Calibri"/>
                <a:cs typeface="Calibri"/>
                <a:sym typeface="Calibri"/>
              </a:rPr>
              <a:t>Sold over 200 million copies</a:t>
            </a:r>
            <a:endParaRPr sz="2700"/>
          </a:p>
          <a:p>
            <a:pPr indent="-209550" lvl="0" marL="171450" marR="0" rtl="0" algn="l">
              <a:lnSpc>
                <a:spcPct val="90000"/>
              </a:lnSpc>
              <a:spcBef>
                <a:spcPts val="700"/>
              </a:spcBef>
              <a:spcAft>
                <a:spcPts val="0"/>
              </a:spcAft>
              <a:buClr>
                <a:schemeClr val="dk1"/>
              </a:buClr>
              <a:buSzPts val="2700"/>
              <a:buFont typeface="Arial"/>
              <a:buChar char="•"/>
            </a:pPr>
            <a:r>
              <a:rPr b="0" i="0" lang="en-US" sz="2700" u="none">
                <a:solidFill>
                  <a:schemeClr val="dk1"/>
                </a:solidFill>
                <a:latin typeface="Calibri"/>
                <a:ea typeface="Calibri"/>
                <a:cs typeface="Calibri"/>
                <a:sym typeface="Calibri"/>
              </a:rPr>
              <a:t>Inspired a network of 120 similar street magazines </a:t>
            </a:r>
            <a:endParaRPr sz="2700"/>
          </a:p>
          <a:p>
            <a:pPr indent="-209550" lvl="0" marL="171450" marR="0" rtl="0" algn="l">
              <a:lnSpc>
                <a:spcPct val="90000"/>
              </a:lnSpc>
              <a:spcBef>
                <a:spcPts val="700"/>
              </a:spcBef>
              <a:spcAft>
                <a:spcPts val="0"/>
              </a:spcAft>
              <a:buClr>
                <a:schemeClr val="dk1"/>
              </a:buClr>
              <a:buSzPts val="2700"/>
              <a:buFont typeface="Arial"/>
              <a:buChar char="•"/>
            </a:pPr>
            <a:r>
              <a:rPr b="0" i="0" lang="en-US" sz="2700" u="none">
                <a:solidFill>
                  <a:schemeClr val="dk1"/>
                </a:solidFill>
                <a:latin typeface="Calibri"/>
                <a:ea typeface="Calibri"/>
                <a:cs typeface="Calibri"/>
                <a:sym typeface="Calibri"/>
              </a:rPr>
              <a:t>Primary objective</a:t>
            </a:r>
            <a:endParaRPr sz="2700"/>
          </a:p>
          <a:p>
            <a:pPr indent="-209550" lvl="0" marL="171450" marR="0" rtl="0" algn="l">
              <a:lnSpc>
                <a:spcPct val="90000"/>
              </a:lnSpc>
              <a:spcBef>
                <a:spcPts val="700"/>
              </a:spcBef>
              <a:spcAft>
                <a:spcPts val="0"/>
              </a:spcAft>
              <a:buClr>
                <a:schemeClr val="dk1"/>
              </a:buClr>
              <a:buSzPts val="2700"/>
              <a:buFont typeface="Arial"/>
              <a:buChar char="•"/>
            </a:pPr>
            <a:r>
              <a:rPr b="0" i="0" lang="en-US" sz="2700" u="none">
                <a:solidFill>
                  <a:schemeClr val="dk1"/>
                </a:solidFill>
                <a:latin typeface="Calibri"/>
                <a:ea typeface="Calibri"/>
                <a:cs typeface="Calibri"/>
                <a:sym typeface="Calibri"/>
              </a:rPr>
              <a:t>Independent publication to offer a public service and to try and improve a social problem </a:t>
            </a:r>
            <a:endParaRPr sz="2700"/>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25"/>
          <p:cNvPicPr preferRelativeResize="0"/>
          <p:nvPr/>
        </p:nvPicPr>
        <p:blipFill rotWithShape="1">
          <a:blip r:embed="rId3">
            <a:alphaModFix/>
          </a:blip>
          <a:srcRect b="0" l="0" r="0" t="0"/>
          <a:stretch/>
        </p:blipFill>
        <p:spPr>
          <a:xfrm>
            <a:off x="0" y="0"/>
            <a:ext cx="5511800" cy="2914650"/>
          </a:xfrm>
          <a:prstGeom prst="rect">
            <a:avLst/>
          </a:prstGeom>
          <a:noFill/>
          <a:ln>
            <a:noFill/>
          </a:ln>
        </p:spPr>
      </p:pic>
      <p:sp>
        <p:nvSpPr>
          <p:cNvPr id="212" name="Google Shape;212;p25"/>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t/>
            </a:r>
            <a:endParaRPr sz="3300">
              <a:solidFill>
                <a:schemeClr val="dk1"/>
              </a:solidFill>
              <a:latin typeface="Calibri"/>
              <a:ea typeface="Calibri"/>
              <a:cs typeface="Calibri"/>
              <a:sym typeface="Calibri"/>
            </a:endParaRPr>
          </a:p>
        </p:txBody>
      </p:sp>
      <p:sp>
        <p:nvSpPr>
          <p:cNvPr id="213" name="Google Shape;213;p25"/>
          <p:cNvSpPr txBox="1"/>
          <p:nvPr>
            <p:ph idx="1" type="body"/>
          </p:nvPr>
        </p:nvSpPr>
        <p:spPr>
          <a:xfrm>
            <a:off x="395287" y="1916112"/>
            <a:ext cx="7886700" cy="4351337"/>
          </a:xfrm>
          <a:prstGeom prst="rect">
            <a:avLst/>
          </a:prstGeom>
          <a:noFill/>
          <a:ln>
            <a:noFill/>
          </a:ln>
        </p:spPr>
        <p:txBody>
          <a:bodyPr anchorCtr="0" anchor="t" bIns="45700" lIns="91425" spcFirstLastPara="1" rIns="91425" wrap="square" tIns="45700">
            <a:noAutofit/>
          </a:bodyPr>
          <a:lstStyle/>
          <a:p>
            <a:pPr indent="-38100" lvl="0" marL="171450" marR="0" rtl="0" algn="l">
              <a:lnSpc>
                <a:spcPct val="90000"/>
              </a:lnSpc>
              <a:spcBef>
                <a:spcPts val="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38100" lvl="0" marL="171450" marR="0" rtl="0" algn="l">
              <a:lnSpc>
                <a:spcPct val="90000"/>
              </a:lnSpc>
              <a:spcBef>
                <a:spcPts val="70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38100" lvl="0" marL="171450" marR="0" rtl="0" algn="l">
              <a:lnSpc>
                <a:spcPct val="90000"/>
              </a:lnSpc>
              <a:spcBef>
                <a:spcPts val="70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38100" lvl="0" marL="171450" marR="0" rtl="0" algn="l">
              <a:lnSpc>
                <a:spcPct val="90000"/>
              </a:lnSpc>
              <a:spcBef>
                <a:spcPts val="70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38100" lvl="0" marL="171450" marR="0" rtl="0" algn="l">
              <a:lnSpc>
                <a:spcPct val="90000"/>
              </a:lnSpc>
              <a:spcBef>
                <a:spcPts val="70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171450" lvl="0" marL="171450" marR="0" rtl="0" algn="ctr">
              <a:lnSpc>
                <a:spcPct val="90000"/>
              </a:lnSpc>
              <a:spcBef>
                <a:spcPts val="700"/>
              </a:spcBef>
              <a:spcAft>
                <a:spcPts val="0"/>
              </a:spcAft>
              <a:buClr>
                <a:schemeClr val="dk1"/>
              </a:buClr>
              <a:buSzPts val="5400"/>
              <a:buFont typeface="Arial"/>
              <a:buNone/>
            </a:pPr>
            <a:r>
              <a:rPr b="1" i="1" lang="en-US" sz="5400" u="none">
                <a:solidFill>
                  <a:schemeClr val="dk1"/>
                </a:solidFill>
                <a:latin typeface="Calibri"/>
                <a:ea typeface="Calibri"/>
                <a:cs typeface="Calibri"/>
                <a:sym typeface="Calibri"/>
              </a:rPr>
              <a:t>“ETHICAL CAPITALISM”</a:t>
            </a:r>
            <a:endParaRPr/>
          </a:p>
          <a:p>
            <a:pPr indent="-171450" lvl="0" marL="171450" marR="0" rtl="0" algn="r">
              <a:lnSpc>
                <a:spcPct val="90000"/>
              </a:lnSpc>
              <a:spcBef>
                <a:spcPts val="700"/>
              </a:spcBef>
              <a:spcAft>
                <a:spcPts val="0"/>
              </a:spcAft>
              <a:buClr>
                <a:schemeClr val="dk1"/>
              </a:buClr>
              <a:buSzPts val="3600"/>
              <a:buFont typeface="Arial"/>
              <a:buNone/>
            </a:pPr>
            <a:r>
              <a:rPr b="1" i="0" lang="en-US" sz="3600" u="none">
                <a:solidFill>
                  <a:schemeClr val="dk1"/>
                </a:solidFill>
                <a:latin typeface="Calibri"/>
                <a:ea typeface="Calibri"/>
                <a:cs typeface="Calibri"/>
                <a:sym typeface="Calibri"/>
              </a:rPr>
              <a:t>- John Bird</a:t>
            </a:r>
            <a:endParaRPr/>
          </a:p>
          <a:p>
            <a:pPr indent="-171450" lvl="0" marL="171450" marR="0" rtl="0" algn="l">
              <a:lnSpc>
                <a:spcPct val="90000"/>
              </a:lnSpc>
              <a:spcBef>
                <a:spcPts val="700"/>
              </a:spcBef>
              <a:spcAft>
                <a:spcPts val="0"/>
              </a:spcAft>
              <a:buClr>
                <a:schemeClr val="dk1"/>
              </a:buClr>
              <a:buSzPts val="2100"/>
              <a:buFont typeface="Arial"/>
              <a:buNone/>
            </a:pPr>
            <a:r>
              <a:rPr b="0" i="0" lang="en-US" sz="2100" u="none">
                <a:solidFill>
                  <a:schemeClr val="dk1"/>
                </a:solidFill>
                <a:latin typeface="Calibri"/>
                <a:ea typeface="Calibri"/>
                <a:cs typeface="Calibri"/>
                <a:sym typeface="Calibri"/>
              </a:rPr>
              <a:t>What does it mean? </a:t>
            </a:r>
            <a:endParaRP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6"/>
          <p:cNvSpPr txBox="1"/>
          <p:nvPr>
            <p:ph type="title"/>
          </p:nvPr>
        </p:nvSpPr>
        <p:spPr>
          <a:xfrm>
            <a:off x="623887" y="1709737"/>
            <a:ext cx="7886700" cy="285273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500"/>
              <a:buFont typeface="Calibri"/>
              <a:buNone/>
            </a:pPr>
            <a:r>
              <a:rPr b="0" i="0" lang="en-US" sz="5600" u="none">
                <a:solidFill>
                  <a:schemeClr val="dk1"/>
                </a:solidFill>
                <a:latin typeface="Calibri"/>
                <a:ea typeface="Calibri"/>
                <a:cs typeface="Calibri"/>
                <a:sym typeface="Calibri"/>
              </a:rPr>
              <a:t>Social, Cultural and Political Contexts</a:t>
            </a:r>
            <a:br>
              <a:rPr b="0" i="0" lang="en-US" sz="4500" u="none">
                <a:solidFill>
                  <a:schemeClr val="dk1"/>
                </a:solidFill>
                <a:latin typeface="Calibri"/>
                <a:ea typeface="Calibri"/>
                <a:cs typeface="Calibri"/>
                <a:sym typeface="Calibri"/>
              </a:rPr>
            </a:br>
            <a:endParaRPr/>
          </a:p>
        </p:txBody>
      </p:sp>
      <p:sp>
        <p:nvSpPr>
          <p:cNvPr id="219" name="Google Shape;219;p26"/>
          <p:cNvSpPr txBox="1"/>
          <p:nvPr>
            <p:ph idx="1" type="body"/>
          </p:nvPr>
        </p:nvSpPr>
        <p:spPr>
          <a:xfrm>
            <a:off x="623887" y="4589462"/>
            <a:ext cx="7886700" cy="150018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898989"/>
              </a:buClr>
              <a:buSzPts val="1800"/>
              <a:buNone/>
            </a:pPr>
            <a:r>
              <a:rPr b="0" i="0" lang="en-US" sz="1800" u="none">
                <a:solidFill>
                  <a:srgbClr val="898989"/>
                </a:solidFill>
                <a:latin typeface="Calibri"/>
                <a:ea typeface="Calibri"/>
                <a:cs typeface="Calibri"/>
                <a:sym typeface="Calibri"/>
              </a:rPr>
              <a:t>MEDIA CONTEXTS </a:t>
            </a:r>
            <a:endParaRP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7"/>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300"/>
              <a:buFont typeface="Calibri"/>
              <a:buNone/>
            </a:pPr>
            <a:r>
              <a:rPr b="0" i="0" lang="en-US" sz="4500" u="none">
                <a:solidFill>
                  <a:schemeClr val="dk1"/>
                </a:solidFill>
                <a:latin typeface="Calibri"/>
                <a:ea typeface="Calibri"/>
                <a:cs typeface="Calibri"/>
                <a:sym typeface="Calibri"/>
              </a:rPr>
              <a:t>Political Context </a:t>
            </a:r>
            <a:endParaRPr sz="4500"/>
          </a:p>
        </p:txBody>
      </p:sp>
      <p:sp>
        <p:nvSpPr>
          <p:cNvPr id="225" name="Google Shape;225;p27"/>
          <p:cNvSpPr txBox="1"/>
          <p:nvPr>
            <p:ph idx="1" type="body"/>
          </p:nvPr>
        </p:nvSpPr>
        <p:spPr>
          <a:xfrm>
            <a:off x="628650" y="1825625"/>
            <a:ext cx="4447800" cy="4351200"/>
          </a:xfrm>
          <a:prstGeom prst="rect">
            <a:avLst/>
          </a:prstGeom>
          <a:noFill/>
          <a:ln>
            <a:noFill/>
          </a:ln>
        </p:spPr>
        <p:txBody>
          <a:bodyPr anchorCtr="0" anchor="t" bIns="45700" lIns="91425" spcFirstLastPara="1" rIns="91425" wrap="square" tIns="45700">
            <a:noAutofit/>
          </a:bodyPr>
          <a:lstStyle/>
          <a:p>
            <a:pPr indent="-190500" lvl="0" marL="171450" marR="0" rtl="0" algn="l">
              <a:lnSpc>
                <a:spcPct val="90000"/>
              </a:lnSpc>
              <a:spcBef>
                <a:spcPts val="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What is politics? </a:t>
            </a:r>
            <a:endParaRPr sz="2400"/>
          </a:p>
          <a:p>
            <a:pPr indent="-171450" lvl="0" marL="171450" marR="0" rtl="0" algn="l">
              <a:lnSpc>
                <a:spcPct val="90000"/>
              </a:lnSpc>
              <a:spcBef>
                <a:spcPts val="700"/>
              </a:spcBef>
              <a:spcAft>
                <a:spcPts val="0"/>
              </a:spcAft>
              <a:buClr>
                <a:schemeClr val="dk1"/>
              </a:buClr>
              <a:buSzPts val="2100"/>
              <a:buFont typeface="Arial"/>
              <a:buNone/>
            </a:pPr>
            <a:r>
              <a:t/>
            </a:r>
            <a:endParaRPr b="0" i="0" sz="2400" u="none">
              <a:solidFill>
                <a:schemeClr val="dk1"/>
              </a:solidFill>
              <a:latin typeface="Calibri"/>
              <a:ea typeface="Calibri"/>
              <a:cs typeface="Calibri"/>
              <a:sym typeface="Calibri"/>
            </a:endParaRPr>
          </a:p>
          <a:p>
            <a:pPr indent="-190500" lvl="0" marL="171450" marR="0" rtl="0" algn="l">
              <a:lnSpc>
                <a:spcPct val="90000"/>
              </a:lnSpc>
              <a:spcBef>
                <a:spcPts val="70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Left and Right ideologies </a:t>
            </a:r>
            <a:endParaRPr sz="2400"/>
          </a:p>
          <a:p>
            <a:pPr indent="-171450" lvl="0" marL="171450" marR="0" rtl="0" algn="l">
              <a:lnSpc>
                <a:spcPct val="90000"/>
              </a:lnSpc>
              <a:spcBef>
                <a:spcPts val="700"/>
              </a:spcBef>
              <a:spcAft>
                <a:spcPts val="0"/>
              </a:spcAft>
              <a:buClr>
                <a:schemeClr val="dk1"/>
              </a:buClr>
              <a:buSzPts val="2100"/>
              <a:buFont typeface="Arial"/>
              <a:buNone/>
            </a:pPr>
            <a:r>
              <a:t/>
            </a:r>
            <a:endParaRPr b="0" i="0" sz="2400" u="none">
              <a:solidFill>
                <a:schemeClr val="dk1"/>
              </a:solidFill>
              <a:latin typeface="Calibri"/>
              <a:ea typeface="Calibri"/>
              <a:cs typeface="Calibri"/>
              <a:sym typeface="Calibri"/>
            </a:endParaRPr>
          </a:p>
          <a:p>
            <a:pPr indent="0" lvl="0" marL="171450" marR="0" rtl="0" algn="l">
              <a:lnSpc>
                <a:spcPct val="90000"/>
              </a:lnSpc>
              <a:spcBef>
                <a:spcPts val="700"/>
              </a:spcBef>
              <a:spcAft>
                <a:spcPts val="0"/>
              </a:spcAft>
              <a:buNone/>
            </a:pPr>
            <a:r>
              <a:rPr lang="en-US" sz="2200" u="sng">
                <a:solidFill>
                  <a:schemeClr val="hlink"/>
                </a:solidFill>
                <a:latin typeface="Arial"/>
                <a:ea typeface="Arial"/>
                <a:cs typeface="Arial"/>
                <a:sym typeface="Arial"/>
                <a:hlinkClick r:id="rId3"/>
              </a:rPr>
              <a:t>https://www.youtube.com/watch?v=JlQ5fGECmsA</a:t>
            </a:r>
            <a:endParaRPr sz="3500"/>
          </a:p>
          <a:p>
            <a:pPr indent="-171450" lvl="0" marL="171450" marR="0" rtl="0" algn="l">
              <a:lnSpc>
                <a:spcPct val="90000"/>
              </a:lnSpc>
              <a:spcBef>
                <a:spcPts val="700"/>
              </a:spcBef>
              <a:spcAft>
                <a:spcPts val="0"/>
              </a:spcAft>
              <a:buClr>
                <a:schemeClr val="dk1"/>
              </a:buClr>
              <a:buSzPts val="2100"/>
              <a:buFont typeface="Arial"/>
              <a:buNone/>
            </a:pPr>
            <a:r>
              <a:t/>
            </a:r>
            <a:endParaRPr sz="2400"/>
          </a:p>
          <a:p>
            <a:pPr indent="-171450" lvl="0" marL="171450" marR="0" rtl="0" algn="l">
              <a:lnSpc>
                <a:spcPct val="90000"/>
              </a:lnSpc>
              <a:spcBef>
                <a:spcPts val="700"/>
              </a:spcBef>
              <a:spcAft>
                <a:spcPts val="0"/>
              </a:spcAft>
              <a:buClr>
                <a:schemeClr val="dk1"/>
              </a:buClr>
              <a:buSzPts val="2100"/>
              <a:buFont typeface="Arial"/>
              <a:buNone/>
            </a:pPr>
            <a:r>
              <a:rPr lang="en-US" u="sng">
                <a:solidFill>
                  <a:schemeClr val="hlink"/>
                </a:solidFill>
                <a:latin typeface="Arial"/>
                <a:ea typeface="Arial"/>
                <a:cs typeface="Arial"/>
                <a:sym typeface="Arial"/>
                <a:hlinkClick r:id="rId4"/>
              </a:rPr>
              <a:t>https://www.youtube.com/watch?v=rMXJOKhf_AA</a:t>
            </a:r>
            <a:endParaRPr sz="3400"/>
          </a:p>
          <a:p>
            <a:pPr indent="-38100" lvl="0" marL="171450" marR="0" rtl="0" algn="l">
              <a:lnSpc>
                <a:spcPct val="90000"/>
              </a:lnSpc>
              <a:spcBef>
                <a:spcPts val="70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38100" lvl="0" marL="171450" marR="0" rtl="0" algn="l">
              <a:lnSpc>
                <a:spcPct val="90000"/>
              </a:lnSpc>
              <a:spcBef>
                <a:spcPts val="70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38100" lvl="0" marL="171450" marR="0" rtl="0" algn="l">
              <a:lnSpc>
                <a:spcPct val="90000"/>
              </a:lnSpc>
              <a:spcBef>
                <a:spcPts val="70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38100" lvl="0" marL="171450" marR="0" rtl="0" algn="l">
              <a:lnSpc>
                <a:spcPct val="90000"/>
              </a:lnSpc>
              <a:spcBef>
                <a:spcPts val="75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p:txBody>
      </p:sp>
      <p:pic>
        <p:nvPicPr>
          <p:cNvPr id="226" name="Google Shape;226;p27"/>
          <p:cNvPicPr preferRelativeResize="0"/>
          <p:nvPr>
            <p:ph idx="2" type="body"/>
          </p:nvPr>
        </p:nvPicPr>
        <p:blipFill rotWithShape="1">
          <a:blip r:embed="rId5">
            <a:alphaModFix/>
          </a:blip>
          <a:srcRect b="0" l="0" r="0" t="0"/>
          <a:stretch/>
        </p:blipFill>
        <p:spPr>
          <a:xfrm>
            <a:off x="5254625" y="188912"/>
            <a:ext cx="3886200" cy="2185987"/>
          </a:xfrm>
          <a:prstGeom prst="rect">
            <a:avLst/>
          </a:prstGeom>
          <a:noFill/>
          <a:ln>
            <a:noFill/>
          </a:ln>
        </p:spPr>
      </p:pic>
      <p:pic>
        <p:nvPicPr>
          <p:cNvPr id="227" name="Google Shape;227;p27"/>
          <p:cNvPicPr preferRelativeResize="0"/>
          <p:nvPr/>
        </p:nvPicPr>
        <p:blipFill rotWithShape="1">
          <a:blip r:embed="rId6">
            <a:alphaModFix/>
          </a:blip>
          <a:srcRect b="0" l="0" r="0" t="0"/>
          <a:stretch/>
        </p:blipFill>
        <p:spPr>
          <a:xfrm>
            <a:off x="5610225" y="3108325"/>
            <a:ext cx="3175000" cy="1785937"/>
          </a:xfrm>
          <a:prstGeom prst="rect">
            <a:avLst/>
          </a:prstGeom>
          <a:noFill/>
          <a:ln>
            <a:noFill/>
          </a:ln>
        </p:spPr>
      </p:pic>
      <p:pic>
        <p:nvPicPr>
          <p:cNvPr id="228" name="Google Shape;228;p27"/>
          <p:cNvPicPr preferRelativeResize="0"/>
          <p:nvPr/>
        </p:nvPicPr>
        <p:blipFill rotWithShape="1">
          <a:blip r:embed="rId7">
            <a:alphaModFix/>
          </a:blip>
          <a:srcRect b="0" l="0" r="0" t="0"/>
          <a:stretch/>
        </p:blipFill>
        <p:spPr>
          <a:xfrm>
            <a:off x="5680075" y="5111750"/>
            <a:ext cx="3105150" cy="1746250"/>
          </a:xfrm>
          <a:prstGeom prst="rect">
            <a:avLst/>
          </a:prstGeom>
          <a:noFill/>
          <a:ln>
            <a:noFill/>
          </a:ln>
        </p:spPr>
      </p:pic>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8"/>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28"/>
          <p:cNvSpPr txBox="1"/>
          <p:nvPr>
            <p:ph idx="1" type="body"/>
          </p:nvPr>
        </p:nvSpPr>
        <p:spPr>
          <a:xfrm>
            <a:off x="628650" y="1825625"/>
            <a:ext cx="7886700" cy="4351200"/>
          </a:xfrm>
          <a:prstGeom prst="rect">
            <a:avLst/>
          </a:prstGeom>
        </p:spPr>
        <p:txBody>
          <a:bodyPr anchorCtr="0" anchor="t" bIns="45700" lIns="91425" spcFirstLastPara="1" rIns="91425" wrap="square" tIns="45700">
            <a:noAutofit/>
          </a:bodyPr>
          <a:lstStyle/>
          <a:p>
            <a:pPr indent="0" lvl="0" marL="0" rtl="0" algn="l">
              <a:spcBef>
                <a:spcPts val="750"/>
              </a:spcBef>
              <a:spcAft>
                <a:spcPts val="0"/>
              </a:spcAft>
              <a:buNone/>
            </a:pPr>
            <a:r>
              <a:t/>
            </a:r>
            <a:endParaRPr/>
          </a:p>
        </p:txBody>
      </p:sp>
      <p:pic>
        <p:nvPicPr>
          <p:cNvPr id="235" name="Google Shape;235;p28"/>
          <p:cNvPicPr preferRelativeResize="0"/>
          <p:nvPr/>
        </p:nvPicPr>
        <p:blipFill>
          <a:blip r:embed="rId3">
            <a:alphaModFix/>
          </a:blip>
          <a:stretch>
            <a:fillRect/>
          </a:stretch>
        </p:blipFill>
        <p:spPr>
          <a:xfrm>
            <a:off x="0" y="118241"/>
            <a:ext cx="9144001" cy="662151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9"/>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29"/>
          <p:cNvSpPr txBox="1"/>
          <p:nvPr>
            <p:ph idx="1" type="body"/>
          </p:nvPr>
        </p:nvSpPr>
        <p:spPr>
          <a:xfrm>
            <a:off x="628650" y="1825625"/>
            <a:ext cx="7886700" cy="4351200"/>
          </a:xfrm>
          <a:prstGeom prst="rect">
            <a:avLst/>
          </a:prstGeom>
        </p:spPr>
        <p:txBody>
          <a:bodyPr anchorCtr="0" anchor="t" bIns="45700" lIns="91425" spcFirstLastPara="1" rIns="91425" wrap="square" tIns="45700">
            <a:noAutofit/>
          </a:bodyPr>
          <a:lstStyle/>
          <a:p>
            <a:pPr indent="0" lvl="0" marL="0" rtl="0" algn="l">
              <a:spcBef>
                <a:spcPts val="750"/>
              </a:spcBef>
              <a:spcAft>
                <a:spcPts val="0"/>
              </a:spcAft>
              <a:buNone/>
            </a:pPr>
            <a:r>
              <a:t/>
            </a:r>
            <a:endParaRPr/>
          </a:p>
        </p:txBody>
      </p:sp>
      <p:pic>
        <p:nvPicPr>
          <p:cNvPr id="242" name="Google Shape;242;p29"/>
          <p:cNvPicPr preferRelativeResize="0"/>
          <p:nvPr/>
        </p:nvPicPr>
        <p:blipFill>
          <a:blip r:embed="rId3">
            <a:alphaModFix/>
          </a:blip>
          <a:stretch>
            <a:fillRect/>
          </a:stretch>
        </p:blipFill>
        <p:spPr>
          <a:xfrm>
            <a:off x="1098176" y="0"/>
            <a:ext cx="6947646" cy="68579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0"/>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300"/>
              <a:buFont typeface="Calibri"/>
              <a:buNone/>
            </a:pPr>
            <a:r>
              <a:rPr b="0" i="0" lang="en-US" sz="4200" u="none">
                <a:solidFill>
                  <a:schemeClr val="dk1"/>
                </a:solidFill>
                <a:latin typeface="Calibri"/>
                <a:ea typeface="Calibri"/>
                <a:cs typeface="Calibri"/>
                <a:sym typeface="Calibri"/>
              </a:rPr>
              <a:t>Political Context </a:t>
            </a:r>
            <a:endParaRPr sz="4200"/>
          </a:p>
        </p:txBody>
      </p:sp>
      <p:sp>
        <p:nvSpPr>
          <p:cNvPr id="248" name="Google Shape;248;p30"/>
          <p:cNvSpPr txBox="1"/>
          <p:nvPr>
            <p:ph idx="1" type="body"/>
          </p:nvPr>
        </p:nvSpPr>
        <p:spPr>
          <a:xfrm>
            <a:off x="628650" y="1741487"/>
            <a:ext cx="3886200" cy="4351337"/>
          </a:xfrm>
          <a:prstGeom prst="rect">
            <a:avLst/>
          </a:prstGeom>
          <a:noFill/>
          <a:ln>
            <a:noFill/>
          </a:ln>
        </p:spPr>
        <p:txBody>
          <a:bodyPr anchorCtr="0" anchor="t" bIns="45700" lIns="91425" spcFirstLastPara="1" rIns="91425" wrap="square" tIns="45700">
            <a:noAutofit/>
          </a:bodyPr>
          <a:lstStyle/>
          <a:p>
            <a:pPr indent="-171450" lvl="0" marL="171450" marR="0" rtl="0" algn="l">
              <a:lnSpc>
                <a:spcPct val="90000"/>
              </a:lnSpc>
              <a:spcBef>
                <a:spcPts val="0"/>
              </a:spcBef>
              <a:spcAft>
                <a:spcPts val="0"/>
              </a:spcAft>
              <a:buClr>
                <a:schemeClr val="dk1"/>
              </a:buClr>
              <a:buSzPts val="2100"/>
              <a:buFont typeface="Arial"/>
              <a:buChar char="•"/>
            </a:pPr>
            <a:r>
              <a:rPr b="0" i="0" lang="en-US" sz="2100" u="none">
                <a:solidFill>
                  <a:schemeClr val="dk1"/>
                </a:solidFill>
                <a:latin typeface="Calibri"/>
                <a:ea typeface="Calibri"/>
                <a:cs typeface="Calibri"/>
                <a:sym typeface="Calibri"/>
              </a:rPr>
              <a:t>Which political party reflects your values? </a:t>
            </a:r>
            <a:endParaRPr/>
          </a:p>
          <a:p>
            <a:pPr indent="-171450" lvl="0" marL="171450" marR="0" rtl="0" algn="l">
              <a:lnSpc>
                <a:spcPct val="90000"/>
              </a:lnSpc>
              <a:spcBef>
                <a:spcPts val="70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171450" lvl="0" marL="171450" marR="0" rtl="0" algn="l">
              <a:lnSpc>
                <a:spcPct val="90000"/>
              </a:lnSpc>
              <a:spcBef>
                <a:spcPts val="700"/>
              </a:spcBef>
              <a:spcAft>
                <a:spcPts val="0"/>
              </a:spcAft>
              <a:buClr>
                <a:schemeClr val="dk1"/>
              </a:buClr>
              <a:buSzPts val="2100"/>
              <a:buFont typeface="Arial"/>
              <a:buNone/>
            </a:pPr>
            <a:r>
              <a:rPr b="0" i="0" lang="en-US" sz="2100" u="none">
                <a:solidFill>
                  <a:schemeClr val="dk1"/>
                </a:solidFill>
                <a:latin typeface="Calibri"/>
                <a:ea typeface="Calibri"/>
                <a:cs typeface="Calibri"/>
                <a:sym typeface="Calibri"/>
              </a:rPr>
              <a:t>Current Leaders: </a:t>
            </a:r>
            <a:endParaRPr/>
          </a:p>
          <a:p>
            <a:pPr indent="-171450" lvl="0" marL="171450" marR="0" rtl="0" algn="l">
              <a:lnSpc>
                <a:spcPct val="90000"/>
              </a:lnSpc>
              <a:spcBef>
                <a:spcPts val="700"/>
              </a:spcBef>
              <a:spcAft>
                <a:spcPts val="0"/>
              </a:spcAft>
              <a:buClr>
                <a:schemeClr val="dk1"/>
              </a:buClr>
              <a:buSzPts val="2100"/>
              <a:buFont typeface="Arial"/>
              <a:buNone/>
            </a:pPr>
            <a:r>
              <a:rPr b="0" i="0" lang="en-US" sz="2100" u="none">
                <a:solidFill>
                  <a:schemeClr val="dk1"/>
                </a:solidFill>
                <a:latin typeface="Calibri"/>
                <a:ea typeface="Calibri"/>
                <a:cs typeface="Calibri"/>
                <a:sym typeface="Calibri"/>
              </a:rPr>
              <a:t>Conservative: Boris Johnson</a:t>
            </a:r>
            <a:endParaRPr/>
          </a:p>
          <a:p>
            <a:pPr indent="-171450" lvl="0" marL="171450" marR="0" rtl="0" algn="l">
              <a:lnSpc>
                <a:spcPct val="90000"/>
              </a:lnSpc>
              <a:spcBef>
                <a:spcPts val="700"/>
              </a:spcBef>
              <a:spcAft>
                <a:spcPts val="0"/>
              </a:spcAft>
              <a:buClr>
                <a:schemeClr val="dk1"/>
              </a:buClr>
              <a:buSzPts val="2100"/>
              <a:buFont typeface="Arial"/>
              <a:buNone/>
            </a:pPr>
            <a:r>
              <a:rPr b="0" i="0" lang="en-US" sz="2100" u="none">
                <a:solidFill>
                  <a:schemeClr val="dk1"/>
                </a:solidFill>
                <a:latin typeface="Calibri"/>
                <a:ea typeface="Calibri"/>
                <a:cs typeface="Calibri"/>
                <a:sym typeface="Calibri"/>
              </a:rPr>
              <a:t>Labour: </a:t>
            </a:r>
            <a:r>
              <a:rPr lang="en-US"/>
              <a:t>Sir Keir Starmer</a:t>
            </a:r>
            <a:endParaRPr/>
          </a:p>
          <a:p>
            <a:pPr indent="-171450" lvl="0" marL="171450" marR="0" rtl="0" algn="l">
              <a:lnSpc>
                <a:spcPct val="90000"/>
              </a:lnSpc>
              <a:spcBef>
                <a:spcPts val="700"/>
              </a:spcBef>
              <a:spcAft>
                <a:spcPts val="0"/>
              </a:spcAft>
              <a:buClr>
                <a:schemeClr val="dk1"/>
              </a:buClr>
              <a:buSzPts val="2100"/>
              <a:buFont typeface="Arial"/>
              <a:buNone/>
            </a:pPr>
            <a:r>
              <a:rPr b="0" i="0" lang="en-US" sz="2100" u="none">
                <a:solidFill>
                  <a:schemeClr val="dk1"/>
                </a:solidFill>
                <a:latin typeface="Calibri"/>
                <a:ea typeface="Calibri"/>
                <a:cs typeface="Calibri"/>
                <a:sym typeface="Calibri"/>
              </a:rPr>
              <a:t>Liberal Democrats: </a:t>
            </a:r>
            <a:r>
              <a:rPr lang="en-US"/>
              <a:t>Ed Davey</a:t>
            </a:r>
            <a:endParaRPr/>
          </a:p>
          <a:p>
            <a:pPr indent="-171450" lvl="0" marL="171450" marR="0" rtl="0" algn="l">
              <a:lnSpc>
                <a:spcPct val="90000"/>
              </a:lnSpc>
              <a:spcBef>
                <a:spcPts val="700"/>
              </a:spcBef>
              <a:spcAft>
                <a:spcPts val="0"/>
              </a:spcAft>
              <a:buClr>
                <a:schemeClr val="dk1"/>
              </a:buClr>
              <a:buSzPts val="2100"/>
              <a:buFont typeface="Arial"/>
              <a:buNone/>
            </a:pPr>
            <a:r>
              <a:t/>
            </a:r>
            <a:endParaRPr/>
          </a:p>
          <a:p>
            <a:pPr indent="-171450" lvl="0" marL="171450" marR="0" rtl="0" algn="l">
              <a:lnSpc>
                <a:spcPct val="90000"/>
              </a:lnSpc>
              <a:spcBef>
                <a:spcPts val="700"/>
              </a:spcBef>
              <a:spcAft>
                <a:spcPts val="0"/>
              </a:spcAft>
              <a:buClr>
                <a:schemeClr val="dk1"/>
              </a:buClr>
              <a:buSzPts val="2100"/>
              <a:buFont typeface="Arial"/>
              <a:buNone/>
            </a:pPr>
            <a:r>
              <a:rPr lang="en-US" sz="1900" u="sng">
                <a:solidFill>
                  <a:schemeClr val="hlink"/>
                </a:solidFill>
                <a:latin typeface="Arial"/>
                <a:ea typeface="Arial"/>
                <a:cs typeface="Arial"/>
                <a:sym typeface="Arial"/>
                <a:hlinkClick r:id="rId3"/>
              </a:rPr>
              <a:t>https://www.youtube.com/watch?v=XrBA_mKxW68</a:t>
            </a:r>
            <a:endParaRPr sz="2900"/>
          </a:p>
          <a:p>
            <a:pPr indent="-38100" lvl="0" marL="171450" marR="0" rtl="0" algn="l">
              <a:lnSpc>
                <a:spcPct val="90000"/>
              </a:lnSpc>
              <a:spcBef>
                <a:spcPts val="70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0" lvl="0" marL="171450" marR="0" rtl="0" algn="l">
              <a:lnSpc>
                <a:spcPct val="90000"/>
              </a:lnSpc>
              <a:spcBef>
                <a:spcPts val="700"/>
              </a:spcBef>
              <a:spcAft>
                <a:spcPts val="0"/>
              </a:spcAft>
              <a:buNone/>
            </a:pPr>
            <a:r>
              <a:rPr lang="en-US" sz="2000" u="sng">
                <a:solidFill>
                  <a:schemeClr val="hlink"/>
                </a:solidFill>
                <a:latin typeface="Arial"/>
                <a:ea typeface="Arial"/>
                <a:cs typeface="Arial"/>
                <a:sym typeface="Arial"/>
                <a:hlinkClick r:id="rId4"/>
              </a:rPr>
              <a:t>http://www.whoshouldyouvotefor.com/index.php</a:t>
            </a:r>
            <a:endParaRPr sz="3000"/>
          </a:p>
          <a:p>
            <a:pPr indent="-38100" lvl="0" marL="171450" marR="0" rtl="0" algn="l">
              <a:lnSpc>
                <a:spcPct val="90000"/>
              </a:lnSpc>
              <a:spcBef>
                <a:spcPts val="70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38100" lvl="0" marL="171450" marR="0" rtl="0" algn="l">
              <a:lnSpc>
                <a:spcPct val="90000"/>
              </a:lnSpc>
              <a:spcBef>
                <a:spcPts val="75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p:txBody>
      </p:sp>
      <p:pic>
        <p:nvPicPr>
          <p:cNvPr id="249" name="Google Shape;249;p30"/>
          <p:cNvPicPr preferRelativeResize="0"/>
          <p:nvPr>
            <p:ph idx="2" type="body"/>
          </p:nvPr>
        </p:nvPicPr>
        <p:blipFill rotWithShape="1">
          <a:blip r:embed="rId5">
            <a:alphaModFix/>
          </a:blip>
          <a:srcRect b="0" l="0" r="0" t="0"/>
          <a:stretch/>
        </p:blipFill>
        <p:spPr>
          <a:xfrm>
            <a:off x="5743575" y="2593975"/>
            <a:ext cx="3330575" cy="1873250"/>
          </a:xfrm>
          <a:prstGeom prst="rect">
            <a:avLst/>
          </a:prstGeom>
          <a:noFill/>
          <a:ln>
            <a:noFill/>
          </a:ln>
        </p:spPr>
      </p:pic>
      <p:pic>
        <p:nvPicPr>
          <p:cNvPr id="250" name="Google Shape;250;p30"/>
          <p:cNvPicPr preferRelativeResize="0"/>
          <p:nvPr/>
        </p:nvPicPr>
        <p:blipFill rotWithShape="1">
          <a:blip r:embed="rId6">
            <a:alphaModFix/>
          </a:blip>
          <a:srcRect b="0" l="0" r="0" t="0"/>
          <a:stretch/>
        </p:blipFill>
        <p:spPr>
          <a:xfrm>
            <a:off x="6011862" y="476250"/>
            <a:ext cx="2633662" cy="1468437"/>
          </a:xfrm>
          <a:prstGeom prst="rect">
            <a:avLst/>
          </a:prstGeom>
          <a:noFill/>
          <a:ln>
            <a:noFill/>
          </a:ln>
        </p:spPr>
      </p:pic>
      <p:pic>
        <p:nvPicPr>
          <p:cNvPr id="251" name="Google Shape;251;p30"/>
          <p:cNvPicPr preferRelativeResize="0"/>
          <p:nvPr/>
        </p:nvPicPr>
        <p:blipFill rotWithShape="1">
          <a:blip r:embed="rId7">
            <a:alphaModFix/>
          </a:blip>
          <a:srcRect b="0" l="0" r="0" t="0"/>
          <a:stretch/>
        </p:blipFill>
        <p:spPr>
          <a:xfrm>
            <a:off x="5580062" y="5313362"/>
            <a:ext cx="2640012" cy="1487487"/>
          </a:xfrm>
          <a:prstGeom prst="rect">
            <a:avLst/>
          </a:prstGeom>
          <a:noFill/>
          <a:ln>
            <a:noFill/>
          </a:ln>
        </p:spPr>
      </p:pic>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1"/>
          <p:cNvSpPr txBox="1"/>
          <p:nvPr>
            <p:ph type="ctrTitle"/>
          </p:nvPr>
        </p:nvSpPr>
        <p:spPr>
          <a:xfrm>
            <a:off x="1143000" y="1122362"/>
            <a:ext cx="6858000" cy="2387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4500"/>
              <a:buFont typeface="Calibri"/>
              <a:buNone/>
            </a:pPr>
            <a:r>
              <a:rPr b="0" i="0" lang="en-US" sz="4500" u="none">
                <a:solidFill>
                  <a:schemeClr val="dk1"/>
                </a:solidFill>
                <a:latin typeface="Calibri"/>
                <a:ea typeface="Calibri"/>
                <a:cs typeface="Calibri"/>
                <a:sym typeface="Calibri"/>
              </a:rPr>
              <a:t>How are the following cover typical of what you would expect from the ‘Big Issue’</a:t>
            </a:r>
            <a:endParaRPr/>
          </a:p>
        </p:txBody>
      </p:sp>
      <p:sp>
        <p:nvSpPr>
          <p:cNvPr id="257" name="Google Shape;257;p31"/>
          <p:cNvSpPr txBox="1"/>
          <p:nvPr>
            <p:ph idx="1" type="subTitle"/>
          </p:nvPr>
        </p:nvSpPr>
        <p:spPr>
          <a:xfrm>
            <a:off x="1143000" y="3602037"/>
            <a:ext cx="6858000" cy="16557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1800"/>
              <a:buNone/>
            </a:pPr>
            <a:r>
              <a:t/>
            </a:r>
            <a:endParaRPr sz="1800"/>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p32"/>
          <p:cNvPicPr preferRelativeResize="0"/>
          <p:nvPr/>
        </p:nvPicPr>
        <p:blipFill rotWithShape="1">
          <a:blip r:embed="rId3">
            <a:alphaModFix/>
          </a:blip>
          <a:srcRect b="0" l="0" r="0" t="0"/>
          <a:stretch/>
        </p:blipFill>
        <p:spPr>
          <a:xfrm>
            <a:off x="2124075" y="0"/>
            <a:ext cx="5037137" cy="7129462"/>
          </a:xfrm>
          <a:prstGeom prst="rect">
            <a:avLst/>
          </a:prstGeom>
          <a:noFill/>
          <a:ln>
            <a:noFill/>
          </a:ln>
        </p:spPr>
      </p:pic>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id="267" name="Google Shape;267;p33"/>
          <p:cNvPicPr preferRelativeResize="0"/>
          <p:nvPr/>
        </p:nvPicPr>
        <p:blipFill rotWithShape="1">
          <a:blip r:embed="rId3">
            <a:alphaModFix/>
          </a:blip>
          <a:srcRect b="0" l="0" r="0" t="0"/>
          <a:stretch/>
        </p:blipFill>
        <p:spPr>
          <a:xfrm>
            <a:off x="1979612" y="0"/>
            <a:ext cx="5138737" cy="7272337"/>
          </a:xfrm>
          <a:prstGeom prst="rect">
            <a:avLst/>
          </a:prstGeom>
          <a:noFill/>
          <a:ln>
            <a:noFill/>
          </a:ln>
        </p:spPr>
      </p:pic>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id="272" name="Google Shape;272;p34"/>
          <p:cNvPicPr preferRelativeResize="0"/>
          <p:nvPr/>
        </p:nvPicPr>
        <p:blipFill rotWithShape="1">
          <a:blip r:embed="rId3">
            <a:alphaModFix/>
          </a:blip>
          <a:srcRect b="0" l="0" r="0" t="0"/>
          <a:stretch/>
        </p:blipFill>
        <p:spPr>
          <a:xfrm>
            <a:off x="2124075" y="-171450"/>
            <a:ext cx="5089525" cy="7200900"/>
          </a:xfrm>
          <a:prstGeom prst="rect">
            <a:avLst/>
          </a:prstGeom>
          <a:noFill/>
          <a:ln>
            <a:noFill/>
          </a:ln>
        </p:spPr>
      </p:pic>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pic>
        <p:nvPicPr>
          <p:cNvPr id="277" name="Google Shape;277;p35"/>
          <p:cNvPicPr preferRelativeResize="0"/>
          <p:nvPr/>
        </p:nvPicPr>
        <p:blipFill rotWithShape="1">
          <a:blip r:embed="rId3">
            <a:alphaModFix/>
          </a:blip>
          <a:srcRect b="0" l="0" r="0" t="0"/>
          <a:stretch/>
        </p:blipFill>
        <p:spPr>
          <a:xfrm>
            <a:off x="2390075" y="0"/>
            <a:ext cx="4746675" cy="6707750"/>
          </a:xfrm>
          <a:prstGeom prst="rect">
            <a:avLst/>
          </a:prstGeom>
          <a:noFill/>
          <a:ln>
            <a:noFill/>
          </a:ln>
        </p:spPr>
      </p:pic>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36"/>
          <p:cNvPicPr preferRelativeResize="0"/>
          <p:nvPr/>
        </p:nvPicPr>
        <p:blipFill rotWithShape="1">
          <a:blip r:embed="rId3">
            <a:alphaModFix/>
          </a:blip>
          <a:srcRect b="0" l="0" r="0" t="0"/>
          <a:stretch/>
        </p:blipFill>
        <p:spPr>
          <a:xfrm>
            <a:off x="2268537" y="-225425"/>
            <a:ext cx="5005387" cy="7083425"/>
          </a:xfrm>
          <a:prstGeom prst="rect">
            <a:avLst/>
          </a:prstGeom>
          <a:noFill/>
          <a:ln>
            <a:noFill/>
          </a:ln>
        </p:spPr>
      </p:pic>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37"/>
          <p:cNvPicPr preferRelativeResize="0"/>
          <p:nvPr/>
        </p:nvPicPr>
        <p:blipFill rotWithShape="1">
          <a:blip r:embed="rId3">
            <a:alphaModFix/>
          </a:blip>
          <a:srcRect b="0" l="0" r="0" t="0"/>
          <a:stretch/>
        </p:blipFill>
        <p:spPr>
          <a:xfrm>
            <a:off x="2339975" y="-14287"/>
            <a:ext cx="4852987" cy="6869112"/>
          </a:xfrm>
          <a:prstGeom prst="rect">
            <a:avLst/>
          </a:prstGeom>
          <a:noFill/>
          <a:ln>
            <a:noFill/>
          </a:ln>
        </p:spPr>
      </p:pic>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pic>
        <p:nvPicPr>
          <p:cNvPr id="292" name="Google Shape;292;p38"/>
          <p:cNvPicPr preferRelativeResize="0"/>
          <p:nvPr/>
        </p:nvPicPr>
        <p:blipFill rotWithShape="1">
          <a:blip r:embed="rId3">
            <a:alphaModFix/>
          </a:blip>
          <a:srcRect b="0" l="0" r="0" t="0"/>
          <a:stretch/>
        </p:blipFill>
        <p:spPr>
          <a:xfrm>
            <a:off x="2051050" y="0"/>
            <a:ext cx="5056187" cy="7146925"/>
          </a:xfrm>
          <a:prstGeom prst="rect">
            <a:avLst/>
          </a:prstGeom>
          <a:noFill/>
          <a:ln>
            <a:noFill/>
          </a:ln>
        </p:spPr>
      </p:pic>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9"/>
          <p:cNvSpPr txBox="1"/>
          <p:nvPr>
            <p:ph type="ctrTitle"/>
          </p:nvPr>
        </p:nvSpPr>
        <p:spPr>
          <a:xfrm>
            <a:off x="1143000" y="1122362"/>
            <a:ext cx="6858000" cy="2387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4500"/>
              <a:buFont typeface="Calibri"/>
              <a:buNone/>
            </a:pPr>
            <a:r>
              <a:rPr b="0" i="0" lang="en-US" sz="4500" u="none">
                <a:solidFill>
                  <a:schemeClr val="dk1"/>
                </a:solidFill>
                <a:latin typeface="Calibri"/>
                <a:ea typeface="Calibri"/>
                <a:cs typeface="Calibri"/>
                <a:sym typeface="Calibri"/>
              </a:rPr>
              <a:t>Questions</a:t>
            </a:r>
            <a:endParaRPr/>
          </a:p>
        </p:txBody>
      </p:sp>
      <p:sp>
        <p:nvSpPr>
          <p:cNvPr id="298" name="Google Shape;298;p39"/>
          <p:cNvSpPr txBox="1"/>
          <p:nvPr>
            <p:ph idx="1" type="subTitle"/>
          </p:nvPr>
        </p:nvSpPr>
        <p:spPr>
          <a:xfrm>
            <a:off x="1143000" y="3602037"/>
            <a:ext cx="6858000" cy="16557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1800"/>
              <a:buNone/>
            </a:pPr>
            <a:r>
              <a:t/>
            </a:r>
            <a:endParaRPr sz="1800"/>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0"/>
          <p:cNvSpPr txBox="1"/>
          <p:nvPr>
            <p:ph idx="1" type="body"/>
          </p:nvPr>
        </p:nvSpPr>
        <p:spPr>
          <a:xfrm>
            <a:off x="250825" y="260350"/>
            <a:ext cx="8713787" cy="591661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600"/>
              <a:buFont typeface="Arial"/>
              <a:buNone/>
            </a:pPr>
            <a:r>
              <a:rPr b="1" i="0" lang="en-US" sz="1600" u="none">
                <a:solidFill>
                  <a:schemeClr val="dk1"/>
                </a:solidFill>
                <a:latin typeface="Calibri"/>
                <a:ea typeface="Calibri"/>
                <a:cs typeface="Calibri"/>
                <a:sym typeface="Calibri"/>
              </a:rPr>
              <a:t>5 </a:t>
            </a:r>
            <a:r>
              <a:rPr b="0" i="0" lang="en-US" sz="1600" u="none">
                <a:solidFill>
                  <a:schemeClr val="dk1"/>
                </a:solidFill>
                <a:latin typeface="Calibri"/>
                <a:ea typeface="Calibri"/>
                <a:cs typeface="Calibri"/>
                <a:sym typeface="Calibri"/>
              </a:rPr>
              <a:t>Explain how representations in magazines are chosen to promote  idealogies  and viewpoints of the magazine. Refer to </a:t>
            </a:r>
            <a:r>
              <a:rPr b="1" i="0" lang="en-US" sz="1600" u="none">
                <a:solidFill>
                  <a:schemeClr val="dk1"/>
                </a:solidFill>
                <a:latin typeface="Calibri"/>
                <a:ea typeface="Calibri"/>
                <a:cs typeface="Calibri"/>
                <a:sym typeface="Calibri"/>
              </a:rPr>
              <a:t>one </a:t>
            </a:r>
            <a:r>
              <a:rPr b="0" i="0" lang="en-US" sz="1600" u="none">
                <a:solidFill>
                  <a:schemeClr val="dk1"/>
                </a:solidFill>
                <a:latin typeface="Calibri"/>
                <a:ea typeface="Calibri"/>
                <a:cs typeface="Calibri"/>
                <a:sym typeface="Calibri"/>
              </a:rPr>
              <a:t>of the magazine covers you have studied to support your answer. 	</a:t>
            </a:r>
            <a:r>
              <a:rPr b="1" i="0" lang="en-US" sz="1600" u="none">
                <a:solidFill>
                  <a:schemeClr val="dk1"/>
                </a:solidFill>
                <a:latin typeface="Calibri"/>
                <a:ea typeface="Calibri"/>
                <a:cs typeface="Calibri"/>
                <a:sym typeface="Calibri"/>
              </a:rPr>
              <a:t>[10] </a:t>
            </a:r>
            <a:endParaRPr/>
          </a:p>
          <a:p>
            <a:pPr indent="0" lvl="0" marL="0" marR="0" rtl="0" algn="l">
              <a:lnSpc>
                <a:spcPct val="90000"/>
              </a:lnSpc>
              <a:spcBef>
                <a:spcPts val="700"/>
              </a:spcBef>
              <a:spcAft>
                <a:spcPts val="0"/>
              </a:spcAft>
              <a:buClr>
                <a:schemeClr val="dk1"/>
              </a:buClr>
              <a:buSzPts val="1600"/>
              <a:buFont typeface="Arial"/>
              <a:buNone/>
            </a:pPr>
            <a:r>
              <a:rPr b="1" i="0" lang="en-US" sz="1600" u="none">
                <a:solidFill>
                  <a:schemeClr val="dk1"/>
                </a:solidFill>
                <a:latin typeface="Calibri"/>
                <a:ea typeface="Calibri"/>
                <a:cs typeface="Calibri"/>
                <a:sym typeface="Calibri"/>
              </a:rPr>
              <a:t>5</a:t>
            </a:r>
            <a:r>
              <a:rPr b="0" i="0" lang="en-US" sz="1600" u="none">
                <a:solidFill>
                  <a:schemeClr val="dk1"/>
                </a:solidFill>
                <a:latin typeface="Calibri"/>
                <a:ea typeface="Calibri"/>
                <a:cs typeface="Calibri"/>
                <a:sym typeface="Calibri"/>
              </a:rPr>
              <a:t> Explain how viewpoints and ideologies are communicated by the media language used in magazine covers.</a:t>
            </a:r>
            <a:endParaRPr/>
          </a:p>
          <a:p>
            <a:pPr indent="0" lvl="0" marL="0" marR="0" rtl="0" algn="l">
              <a:lnSpc>
                <a:spcPct val="90000"/>
              </a:lnSpc>
              <a:spcBef>
                <a:spcPts val="700"/>
              </a:spcBef>
              <a:spcAft>
                <a:spcPts val="0"/>
              </a:spcAft>
              <a:buClr>
                <a:schemeClr val="dk1"/>
              </a:buClr>
              <a:buSzPts val="1600"/>
              <a:buFont typeface="Arial"/>
              <a:buNone/>
            </a:pPr>
            <a:r>
              <a:rPr b="0" i="0" lang="en-US" sz="1600" u="none">
                <a:solidFill>
                  <a:schemeClr val="dk1"/>
                </a:solidFill>
                <a:latin typeface="Calibri"/>
                <a:ea typeface="Calibri"/>
                <a:cs typeface="Calibri"/>
                <a:sym typeface="Calibri"/>
              </a:rPr>
              <a:t>Refer to Source C to support your answer. 						</a:t>
            </a:r>
            <a:r>
              <a:rPr b="1" i="0" lang="en-US" sz="1600" u="none">
                <a:solidFill>
                  <a:schemeClr val="dk1"/>
                </a:solidFill>
                <a:latin typeface="Calibri"/>
                <a:ea typeface="Calibri"/>
                <a:cs typeface="Calibri"/>
                <a:sym typeface="Calibri"/>
              </a:rPr>
              <a:t>[10]</a:t>
            </a:r>
            <a:endParaRPr/>
          </a:p>
          <a:p>
            <a:pPr indent="0" lvl="0" marL="0" marR="0" rtl="0" algn="l">
              <a:lnSpc>
                <a:spcPct val="90000"/>
              </a:lnSpc>
              <a:spcBef>
                <a:spcPts val="700"/>
              </a:spcBef>
              <a:spcAft>
                <a:spcPts val="0"/>
              </a:spcAft>
              <a:buClr>
                <a:schemeClr val="dk1"/>
              </a:buClr>
              <a:buSzPts val="1600"/>
              <a:buFont typeface="Arial"/>
              <a:buNone/>
            </a:pPr>
            <a:r>
              <a:t/>
            </a:r>
            <a:endParaRPr b="1" i="0" sz="1600" u="none">
              <a:solidFill>
                <a:schemeClr val="dk1"/>
              </a:solidFill>
              <a:latin typeface="Calibri"/>
              <a:ea typeface="Calibri"/>
              <a:cs typeface="Calibri"/>
              <a:sym typeface="Calibri"/>
            </a:endParaRPr>
          </a:p>
          <a:p>
            <a:pPr indent="0" lvl="0" marL="0" marR="0" rtl="0" algn="l">
              <a:lnSpc>
                <a:spcPct val="90000"/>
              </a:lnSpc>
              <a:spcBef>
                <a:spcPts val="700"/>
              </a:spcBef>
              <a:spcAft>
                <a:spcPts val="0"/>
              </a:spcAft>
              <a:buClr>
                <a:schemeClr val="dk1"/>
              </a:buClr>
              <a:buSzPts val="1600"/>
              <a:buFont typeface="Arial"/>
              <a:buNone/>
            </a:pPr>
            <a:r>
              <a:rPr b="1" i="0" lang="en-US" sz="1600" u="none">
                <a:solidFill>
                  <a:schemeClr val="dk1"/>
                </a:solidFill>
                <a:latin typeface="Calibri"/>
                <a:ea typeface="Calibri"/>
                <a:cs typeface="Calibri"/>
                <a:sym typeface="Calibri"/>
              </a:rPr>
              <a:t>6</a:t>
            </a:r>
            <a:r>
              <a:rPr b="0" i="0" lang="en-US" sz="1600" u="none">
                <a:solidFill>
                  <a:schemeClr val="dk1"/>
                </a:solidFill>
                <a:latin typeface="Calibri"/>
                <a:ea typeface="Calibri"/>
                <a:cs typeface="Calibri"/>
                <a:sym typeface="Calibri"/>
              </a:rPr>
              <a:t> Analyse why The Big Issue magazine has used an intertextual approach to the referendum on its front cover.</a:t>
            </a:r>
            <a:endParaRPr/>
          </a:p>
          <a:p>
            <a:pPr indent="0" lvl="0" marL="0" marR="0" rtl="0" algn="l">
              <a:lnSpc>
                <a:spcPct val="90000"/>
              </a:lnSpc>
              <a:spcBef>
                <a:spcPts val="700"/>
              </a:spcBef>
              <a:spcAft>
                <a:spcPts val="0"/>
              </a:spcAft>
              <a:buClr>
                <a:schemeClr val="dk1"/>
              </a:buClr>
              <a:buSzPts val="1600"/>
              <a:buFont typeface="Arial"/>
              <a:buNone/>
            </a:pPr>
            <a:r>
              <a:rPr b="0" i="0" lang="en-US" sz="1600" u="none">
                <a:solidFill>
                  <a:schemeClr val="dk1"/>
                </a:solidFill>
                <a:latin typeface="Calibri"/>
                <a:ea typeface="Calibri"/>
                <a:cs typeface="Calibri"/>
                <a:sym typeface="Calibri"/>
              </a:rPr>
              <a:t>In your answer you must:</a:t>
            </a:r>
            <a:endParaRPr/>
          </a:p>
          <a:p>
            <a:pPr indent="-101600" lvl="0" marL="0" marR="0" rtl="0" algn="l">
              <a:lnSpc>
                <a:spcPct val="90000"/>
              </a:lnSpc>
              <a:spcBef>
                <a:spcPts val="700"/>
              </a:spcBef>
              <a:spcAft>
                <a:spcPts val="0"/>
              </a:spcAft>
              <a:buClr>
                <a:schemeClr val="dk1"/>
              </a:buClr>
              <a:buSzPts val="1600"/>
              <a:buFont typeface="Arial"/>
              <a:buChar char="•"/>
            </a:pPr>
            <a:r>
              <a:rPr b="0" i="0" lang="en-US" sz="1600" u="none">
                <a:solidFill>
                  <a:schemeClr val="dk1"/>
                </a:solidFill>
                <a:latin typeface="Calibri"/>
                <a:ea typeface="Calibri"/>
                <a:cs typeface="Calibri"/>
                <a:sym typeface="Calibri"/>
              </a:rPr>
              <a:t>Analyse the use of intertextuality to create meaning in the source</a:t>
            </a:r>
            <a:endParaRPr/>
          </a:p>
          <a:p>
            <a:pPr indent="-101600" lvl="0" marL="0" marR="0" rtl="0" algn="l">
              <a:lnSpc>
                <a:spcPct val="90000"/>
              </a:lnSpc>
              <a:spcBef>
                <a:spcPts val="700"/>
              </a:spcBef>
              <a:spcAft>
                <a:spcPts val="0"/>
              </a:spcAft>
              <a:buClr>
                <a:schemeClr val="dk1"/>
              </a:buClr>
              <a:buSzPts val="1600"/>
              <a:buFont typeface="Arial"/>
              <a:buChar char="•"/>
            </a:pPr>
            <a:r>
              <a:rPr b="0" i="0" lang="en-US" sz="1600" u="none">
                <a:solidFill>
                  <a:schemeClr val="dk1"/>
                </a:solidFill>
                <a:latin typeface="Calibri"/>
                <a:ea typeface="Calibri"/>
                <a:cs typeface="Calibri"/>
                <a:sym typeface="Calibri"/>
              </a:rPr>
              <a:t>make judgements and reach a conclusion about the advantages of this use of intertextuality to The Big Issue magazine</a:t>
            </a:r>
            <a:r>
              <a:rPr b="1" i="0" lang="en-US" sz="1600" u="none">
                <a:solidFill>
                  <a:schemeClr val="dk1"/>
                </a:solidFill>
                <a:latin typeface="Calibri"/>
                <a:ea typeface="Calibri"/>
                <a:cs typeface="Calibri"/>
                <a:sym typeface="Calibri"/>
              </a:rPr>
              <a:t>.       								[15]</a:t>
            </a:r>
            <a:endParaRPr/>
          </a:p>
          <a:p>
            <a:pPr indent="0" lvl="0" marL="0" marR="0" rtl="0" algn="l">
              <a:lnSpc>
                <a:spcPct val="90000"/>
              </a:lnSpc>
              <a:spcBef>
                <a:spcPts val="700"/>
              </a:spcBef>
              <a:spcAft>
                <a:spcPts val="0"/>
              </a:spcAft>
              <a:buClr>
                <a:schemeClr val="dk1"/>
              </a:buClr>
              <a:buSzPts val="1600"/>
              <a:buFont typeface="Arial"/>
              <a:buNone/>
            </a:pPr>
            <a:r>
              <a:t/>
            </a:r>
            <a:endParaRPr b="1" i="0" sz="1600" u="none">
              <a:solidFill>
                <a:schemeClr val="dk1"/>
              </a:solidFill>
              <a:latin typeface="Calibri"/>
              <a:ea typeface="Calibri"/>
              <a:cs typeface="Calibri"/>
              <a:sym typeface="Calibri"/>
            </a:endParaRPr>
          </a:p>
          <a:p>
            <a:pPr indent="0" lvl="0" marL="0" marR="0" rtl="0" algn="l">
              <a:lnSpc>
                <a:spcPct val="90000"/>
              </a:lnSpc>
              <a:spcBef>
                <a:spcPts val="700"/>
              </a:spcBef>
              <a:spcAft>
                <a:spcPts val="0"/>
              </a:spcAft>
              <a:buClr>
                <a:schemeClr val="dk1"/>
              </a:buClr>
              <a:buSzPts val="1600"/>
              <a:buFont typeface="Arial"/>
              <a:buNone/>
            </a:pPr>
            <a:r>
              <a:rPr b="1" i="0" lang="en-US" sz="1600" u="none">
                <a:solidFill>
                  <a:schemeClr val="dk1"/>
                </a:solidFill>
                <a:latin typeface="Calibri"/>
                <a:ea typeface="Calibri"/>
                <a:cs typeface="Calibri"/>
                <a:sym typeface="Calibri"/>
              </a:rPr>
              <a:t>6</a:t>
            </a:r>
            <a:r>
              <a:rPr b="0" i="0" lang="en-US" sz="1600" u="none">
                <a:solidFill>
                  <a:schemeClr val="dk1"/>
                </a:solidFill>
                <a:latin typeface="Calibri"/>
                <a:ea typeface="Calibri"/>
                <a:cs typeface="Calibri"/>
                <a:sym typeface="Calibri"/>
              </a:rPr>
              <a:t> Analyse how individuals and social groups are represented through processes of selection and combination of text and image in Source D.</a:t>
            </a:r>
            <a:endParaRPr/>
          </a:p>
          <a:p>
            <a:pPr indent="0" lvl="0" marL="0" marR="0" rtl="0" algn="l">
              <a:lnSpc>
                <a:spcPct val="90000"/>
              </a:lnSpc>
              <a:spcBef>
                <a:spcPts val="700"/>
              </a:spcBef>
              <a:spcAft>
                <a:spcPts val="0"/>
              </a:spcAft>
              <a:buClr>
                <a:schemeClr val="dk1"/>
              </a:buClr>
              <a:buSzPts val="1600"/>
              <a:buFont typeface="Arial"/>
              <a:buNone/>
            </a:pPr>
            <a:r>
              <a:rPr b="0" i="0" lang="en-US" sz="1600" u="none">
                <a:solidFill>
                  <a:schemeClr val="dk1"/>
                </a:solidFill>
                <a:latin typeface="Calibri"/>
                <a:ea typeface="Calibri"/>
                <a:cs typeface="Calibri"/>
                <a:sym typeface="Calibri"/>
              </a:rPr>
              <a:t>In your answer you must:</a:t>
            </a:r>
            <a:endParaRPr/>
          </a:p>
          <a:p>
            <a:pPr indent="-101600" lvl="0" marL="0" marR="0" rtl="0" algn="l">
              <a:lnSpc>
                <a:spcPct val="90000"/>
              </a:lnSpc>
              <a:spcBef>
                <a:spcPts val="700"/>
              </a:spcBef>
              <a:spcAft>
                <a:spcPts val="0"/>
              </a:spcAft>
              <a:buClr>
                <a:schemeClr val="dk1"/>
              </a:buClr>
              <a:buSzPts val="1600"/>
              <a:buFont typeface="Arial"/>
              <a:buChar char="•"/>
            </a:pPr>
            <a:r>
              <a:rPr b="0" i="0" lang="en-US" sz="1600" u="none">
                <a:solidFill>
                  <a:schemeClr val="dk1"/>
                </a:solidFill>
                <a:latin typeface="Calibri"/>
                <a:ea typeface="Calibri"/>
                <a:cs typeface="Calibri"/>
                <a:sym typeface="Calibri"/>
              </a:rPr>
              <a:t>analyse how media representations are constructed in Source D through the selection and</a:t>
            </a:r>
            <a:endParaRPr/>
          </a:p>
          <a:p>
            <a:pPr indent="-101600" lvl="0" marL="0" marR="0" rtl="0" algn="l">
              <a:lnSpc>
                <a:spcPct val="90000"/>
              </a:lnSpc>
              <a:spcBef>
                <a:spcPts val="700"/>
              </a:spcBef>
              <a:spcAft>
                <a:spcPts val="0"/>
              </a:spcAft>
              <a:buClr>
                <a:schemeClr val="dk1"/>
              </a:buClr>
              <a:buSzPts val="1600"/>
              <a:buFont typeface="Arial"/>
              <a:buChar char="•"/>
            </a:pPr>
            <a:r>
              <a:rPr b="0" i="0" lang="en-US" sz="1600" u="none">
                <a:solidFill>
                  <a:schemeClr val="dk1"/>
                </a:solidFill>
                <a:latin typeface="Calibri"/>
                <a:ea typeface="Calibri"/>
                <a:cs typeface="Calibri"/>
                <a:sym typeface="Calibri"/>
              </a:rPr>
              <a:t>combination of text and image</a:t>
            </a:r>
            <a:endParaRPr/>
          </a:p>
          <a:p>
            <a:pPr indent="-101600" lvl="0" marL="0" marR="0" rtl="0" algn="l">
              <a:lnSpc>
                <a:spcPct val="90000"/>
              </a:lnSpc>
              <a:spcBef>
                <a:spcPts val="700"/>
              </a:spcBef>
              <a:spcAft>
                <a:spcPts val="0"/>
              </a:spcAft>
              <a:buClr>
                <a:schemeClr val="dk1"/>
              </a:buClr>
              <a:buSzPts val="1600"/>
              <a:buFont typeface="Arial"/>
              <a:buChar char="•"/>
            </a:pPr>
            <a:r>
              <a:rPr b="0" i="0" lang="en-US" sz="1600" u="none">
                <a:solidFill>
                  <a:schemeClr val="dk1"/>
                </a:solidFill>
                <a:latin typeface="Calibri"/>
                <a:ea typeface="Calibri"/>
                <a:cs typeface="Calibri"/>
                <a:sym typeface="Calibri"/>
              </a:rPr>
              <a:t>make judgements and draw conclusions on the effectiveness of the representation of gender</a:t>
            </a:r>
            <a:endParaRPr/>
          </a:p>
          <a:p>
            <a:pPr indent="-101600" lvl="0" marL="0" marR="0" rtl="0" algn="l">
              <a:lnSpc>
                <a:spcPct val="90000"/>
              </a:lnSpc>
              <a:spcBef>
                <a:spcPts val="700"/>
              </a:spcBef>
              <a:spcAft>
                <a:spcPts val="0"/>
              </a:spcAft>
              <a:buClr>
                <a:schemeClr val="dk1"/>
              </a:buClr>
              <a:buSzPts val="1600"/>
              <a:buFont typeface="Arial"/>
              <a:buChar char="•"/>
            </a:pPr>
            <a:r>
              <a:rPr b="0" i="0" lang="en-US" sz="1600" u="none">
                <a:solidFill>
                  <a:schemeClr val="dk1"/>
                </a:solidFill>
                <a:latin typeface="Calibri"/>
                <a:ea typeface="Calibri"/>
                <a:cs typeface="Calibri"/>
                <a:sym typeface="Calibri"/>
              </a:rPr>
              <a:t>and identity through the media form. 							</a:t>
            </a:r>
            <a:r>
              <a:rPr b="1" i="0" lang="en-US" sz="1600" u="none">
                <a:solidFill>
                  <a:schemeClr val="dk1"/>
                </a:solidFill>
                <a:latin typeface="Calibri"/>
                <a:ea typeface="Calibri"/>
                <a:cs typeface="Calibri"/>
                <a:sym typeface="Calibri"/>
              </a:rPr>
              <a:t>[15]</a:t>
            </a:r>
            <a:endParaRP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1"/>
          <p:cNvSpPr txBox="1"/>
          <p:nvPr>
            <p:ph type="ctrTitle"/>
          </p:nvPr>
        </p:nvSpPr>
        <p:spPr>
          <a:xfrm>
            <a:off x="1143000" y="1122362"/>
            <a:ext cx="6858000" cy="2387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4500"/>
              <a:buFont typeface="Calibri"/>
              <a:buNone/>
            </a:pPr>
            <a:r>
              <a:rPr b="0" i="0" lang="en-US" sz="4500" u="none">
                <a:solidFill>
                  <a:schemeClr val="dk1"/>
                </a:solidFill>
                <a:latin typeface="Calibri"/>
                <a:ea typeface="Calibri"/>
                <a:cs typeface="Calibri"/>
                <a:sym typeface="Calibri"/>
              </a:rPr>
              <a:t>Your set covers…</a:t>
            </a:r>
            <a:endParaRPr/>
          </a:p>
        </p:txBody>
      </p:sp>
      <p:sp>
        <p:nvSpPr>
          <p:cNvPr id="309" name="Google Shape;309;p41"/>
          <p:cNvSpPr txBox="1"/>
          <p:nvPr>
            <p:ph idx="1" type="subTitle"/>
          </p:nvPr>
        </p:nvSpPr>
        <p:spPr>
          <a:xfrm>
            <a:off x="1143000" y="3602037"/>
            <a:ext cx="6858000" cy="16557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1800"/>
              <a:buNone/>
            </a:pPr>
            <a:r>
              <a:rPr b="0" i="0" lang="en-US" sz="1800" u="none">
                <a:solidFill>
                  <a:schemeClr val="dk1"/>
                </a:solidFill>
                <a:latin typeface="Calibri"/>
                <a:ea typeface="Calibri"/>
                <a:cs typeface="Calibri"/>
                <a:sym typeface="Calibri"/>
              </a:rPr>
              <a:t>The question may show you an unseen Big Issue cover, or it may ask you to talk about your ‘set’ covers.</a:t>
            </a:r>
            <a:endParaRPr/>
          </a:p>
          <a:p>
            <a:pPr indent="0" lvl="0" marL="0" rtl="0" algn="ctr">
              <a:lnSpc>
                <a:spcPct val="90000"/>
              </a:lnSpc>
              <a:spcBef>
                <a:spcPts val="700"/>
              </a:spcBef>
              <a:spcAft>
                <a:spcPts val="0"/>
              </a:spcAft>
              <a:buClr>
                <a:schemeClr val="dk1"/>
              </a:buClr>
              <a:buSzPts val="1800"/>
              <a:buNone/>
            </a:pPr>
            <a:r>
              <a:t/>
            </a:r>
            <a:endParaRPr b="0" i="0" sz="1800" u="none">
              <a:solidFill>
                <a:schemeClr val="dk1"/>
              </a:solidFill>
              <a:latin typeface="Calibri"/>
              <a:ea typeface="Calibri"/>
              <a:cs typeface="Calibri"/>
              <a:sym typeface="Calibri"/>
            </a:endParaRPr>
          </a:p>
          <a:p>
            <a:pPr indent="0" lvl="0" marL="0" rtl="0" algn="ctr">
              <a:lnSpc>
                <a:spcPct val="90000"/>
              </a:lnSpc>
              <a:spcBef>
                <a:spcPts val="700"/>
              </a:spcBef>
              <a:spcAft>
                <a:spcPts val="0"/>
              </a:spcAft>
              <a:buClr>
                <a:schemeClr val="dk1"/>
              </a:buClr>
              <a:buSzPts val="1800"/>
              <a:buNone/>
            </a:pPr>
            <a:r>
              <a:rPr b="0" i="0" lang="en-US" sz="1800" u="none">
                <a:solidFill>
                  <a:schemeClr val="dk1"/>
                </a:solidFill>
                <a:latin typeface="Calibri"/>
                <a:ea typeface="Calibri"/>
                <a:cs typeface="Calibri"/>
                <a:sym typeface="Calibri"/>
              </a:rPr>
              <a:t>(these may change if I find a better pair in the next few months)</a:t>
            </a:r>
            <a:endParaRP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pic>
        <p:nvPicPr>
          <p:cNvPr id="314" name="Google Shape;314;p42"/>
          <p:cNvPicPr preferRelativeResize="0"/>
          <p:nvPr/>
        </p:nvPicPr>
        <p:blipFill>
          <a:blip r:embed="rId3">
            <a:alphaModFix/>
          </a:blip>
          <a:stretch>
            <a:fillRect/>
          </a:stretch>
        </p:blipFill>
        <p:spPr>
          <a:xfrm>
            <a:off x="152400" y="152400"/>
            <a:ext cx="4636331" cy="6553200"/>
          </a:xfrm>
          <a:prstGeom prst="rect">
            <a:avLst/>
          </a:prstGeom>
          <a:noFill/>
          <a:ln>
            <a:noFill/>
          </a:ln>
        </p:spPr>
      </p:pic>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pic>
        <p:nvPicPr>
          <p:cNvPr id="319" name="Google Shape;319;p43"/>
          <p:cNvPicPr preferRelativeResize="0"/>
          <p:nvPr/>
        </p:nvPicPr>
        <p:blipFill>
          <a:blip r:embed="rId3">
            <a:alphaModFix/>
          </a:blip>
          <a:stretch>
            <a:fillRect/>
          </a:stretch>
        </p:blipFill>
        <p:spPr>
          <a:xfrm>
            <a:off x="4375725" y="93200"/>
            <a:ext cx="4630824" cy="6553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