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12192000"/>
  <p:notesSz cx="6834175" cy="9979025"/>
  <p:embeddedFontLst>
    <p:embeddedFont>
      <p:font typeface="Corbel"/>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Corbel-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orbel-italic.fntdata"/><Relationship Id="rId47" Type="http://schemas.openxmlformats.org/officeDocument/2006/relationships/font" Target="fonts/Corbel-bold.fntdata"/><Relationship Id="rId49" Type="http://schemas.openxmlformats.org/officeDocument/2006/relationships/font" Target="fonts/Corbel-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3400" y="4740025"/>
            <a:ext cx="5467325" cy="449055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1: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2: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3: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9: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0: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0: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1: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2: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2: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3: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3: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4: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5: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6: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6: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8: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1: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2: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2: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3: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3: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4: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4: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5: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6: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6: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7: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7: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8: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8: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9: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9: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30: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0: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1: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1: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2: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2: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3: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3: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4: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4: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5: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5: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6: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6: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7: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8: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8: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9: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9: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0:notes"/>
          <p:cNvSpPr txBox="1"/>
          <p:nvPr>
            <p:ph idx="1" type="body"/>
          </p:nvPr>
        </p:nvSpPr>
        <p:spPr>
          <a:xfrm>
            <a:off x="683400" y="4740025"/>
            <a:ext cx="5467325" cy="44905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0:notes"/>
          <p:cNvSpPr/>
          <p:nvPr>
            <p:ph idx="2" type="sldImg"/>
          </p:nvPr>
        </p:nvSpPr>
        <p:spPr>
          <a:xfrm>
            <a:off x="1139250" y="748425"/>
            <a:ext cx="4556325" cy="3742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524000" y="1122363"/>
            <a:ext cx="9144000" cy="2387600"/>
          </a:xfrm>
          <a:prstGeom prst="rect">
            <a:avLst/>
          </a:prstGeom>
          <a:solidFill>
            <a:schemeClr val="lt1"/>
          </a:solidFill>
          <a:ln cap="flat" cmpd="sng" w="9525">
            <a:solidFill>
              <a:schemeClr val="accent6"/>
            </a:solidFill>
            <a:prstDash val="solid"/>
            <a:round/>
            <a:headEnd len="sm" w="sm" type="none"/>
            <a:tailEnd len="sm" w="sm" type="none"/>
          </a:ln>
        </p:spPr>
        <p:txBody>
          <a:bodyPr anchorCtr="0" anchor="b" bIns="45700" lIns="91425" spcFirstLastPara="1" rIns="91425" wrap="square" tIns="45700">
            <a:noAutofit/>
          </a:bodyPr>
          <a:lstStyle>
            <a:lvl1pPr lvl="0" algn="ctr">
              <a:lnSpc>
                <a:spcPct val="90000"/>
              </a:lnSpc>
              <a:spcBef>
                <a:spcPts val="0"/>
              </a:spcBef>
              <a:spcAft>
                <a:spcPts val="0"/>
              </a:spcAft>
              <a:buClr>
                <a:srgbClr val="7030A0"/>
              </a:buClr>
              <a:buSzPts val="6000"/>
              <a:buFont typeface="Corbe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 name="Google Shape;10;p2"/>
          <p:cNvSpPr txBox="1"/>
          <p:nvPr>
            <p:ph idx="1" type="subTitle"/>
          </p:nvPr>
        </p:nvSpPr>
        <p:spPr>
          <a:xfrm>
            <a:off x="1524000" y="3602038"/>
            <a:ext cx="9144000" cy="1655762"/>
          </a:xfrm>
          <a:prstGeom prst="rect">
            <a:avLst/>
          </a:prstGeom>
          <a:solidFill>
            <a:schemeClr val="lt1">
              <a:alpha val="84705"/>
            </a:schemeClr>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1" name="Google Shape;11;p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2" name="Google Shape;12;p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lt1"/>
                </a:solidFill>
                <a:latin typeface="Calibri"/>
                <a:ea typeface="Calibri"/>
                <a:cs typeface="Calibri"/>
                <a:sym typeface="Calibri"/>
              </a:defRPr>
            </a:lvl1pPr>
            <a:lvl2pPr indent="0" lvl="1" marL="0" marR="0" rtl="0" algn="l">
              <a:spcBef>
                <a:spcPts val="0"/>
              </a:spcBef>
              <a:buNone/>
              <a:defRPr b="0" i="0" sz="1800" u="none" cap="none" strike="noStrike">
                <a:solidFill>
                  <a:schemeClr val="lt1"/>
                </a:solidFill>
                <a:latin typeface="Calibri"/>
                <a:ea typeface="Calibri"/>
                <a:cs typeface="Calibri"/>
                <a:sym typeface="Calibri"/>
              </a:defRPr>
            </a:lvl2pPr>
            <a:lvl3pPr indent="0" lvl="2" marL="0" marR="0" rtl="0" algn="l">
              <a:spcBef>
                <a:spcPts val="0"/>
              </a:spcBef>
              <a:buNone/>
              <a:defRPr b="0" i="0" sz="1800" u="none" cap="none" strike="noStrike">
                <a:solidFill>
                  <a:schemeClr val="lt1"/>
                </a:solidFill>
                <a:latin typeface="Calibri"/>
                <a:ea typeface="Calibri"/>
                <a:cs typeface="Calibri"/>
                <a:sym typeface="Calibri"/>
              </a:defRPr>
            </a:lvl3pPr>
            <a:lvl4pPr indent="0" lvl="3" marL="0" marR="0" rtl="0" algn="l">
              <a:spcBef>
                <a:spcPts val="0"/>
              </a:spcBef>
              <a:buNone/>
              <a:defRPr b="0" i="0" sz="1800" u="none" cap="none" strike="noStrike">
                <a:solidFill>
                  <a:schemeClr val="lt1"/>
                </a:solidFill>
                <a:latin typeface="Calibri"/>
                <a:ea typeface="Calibri"/>
                <a:cs typeface="Calibri"/>
                <a:sym typeface="Calibri"/>
              </a:defRPr>
            </a:lvl4pPr>
            <a:lvl5pPr indent="0" lvl="4" marL="0" marR="0" rtl="0" algn="l">
              <a:spcBef>
                <a:spcPts val="0"/>
              </a:spcBef>
              <a:buNone/>
              <a:defRPr b="0" i="0" sz="1800" u="none" cap="none" strike="noStrike">
                <a:solidFill>
                  <a:schemeClr val="lt1"/>
                </a:solidFill>
                <a:latin typeface="Calibri"/>
                <a:ea typeface="Calibri"/>
                <a:cs typeface="Calibri"/>
                <a:sym typeface="Calibri"/>
              </a:defRPr>
            </a:lvl5pPr>
            <a:lvl6pPr indent="0" lvl="5" marL="0" marR="0" rtl="0" algn="l">
              <a:spcBef>
                <a:spcPts val="0"/>
              </a:spcBef>
              <a:buNone/>
              <a:defRPr b="0" i="0" sz="1800" u="none" cap="none" strike="noStrike">
                <a:solidFill>
                  <a:schemeClr val="lt1"/>
                </a:solidFill>
                <a:latin typeface="Calibri"/>
                <a:ea typeface="Calibri"/>
                <a:cs typeface="Calibri"/>
                <a:sym typeface="Calibri"/>
              </a:defRPr>
            </a:lvl6pPr>
            <a:lvl7pPr indent="0" lvl="6" marL="0" marR="0" rtl="0" algn="l">
              <a:spcBef>
                <a:spcPts val="0"/>
              </a:spcBef>
              <a:buNone/>
              <a:defRPr b="0" i="0" sz="1800" u="none" cap="none" strike="noStrike">
                <a:solidFill>
                  <a:schemeClr val="lt1"/>
                </a:solidFill>
                <a:latin typeface="Calibri"/>
                <a:ea typeface="Calibri"/>
                <a:cs typeface="Calibri"/>
                <a:sym typeface="Calibri"/>
              </a:defRPr>
            </a:lvl7pPr>
            <a:lvl8pPr indent="0" lvl="7" marL="0" marR="0" rtl="0" algn="l">
              <a:spcBef>
                <a:spcPts val="0"/>
              </a:spcBef>
              <a:buNone/>
              <a:defRPr b="0" i="0" sz="1800" u="none" cap="none" strike="noStrike">
                <a:solidFill>
                  <a:schemeClr val="lt1"/>
                </a:solidFill>
                <a:latin typeface="Calibri"/>
                <a:ea typeface="Calibri"/>
                <a:cs typeface="Calibri"/>
                <a:sym typeface="Calibri"/>
              </a:defRPr>
            </a:lvl8pPr>
            <a:lvl9pPr indent="0" lvl="8" marL="0" marR="0" rtl="0" algn="l">
              <a:spcBef>
                <a:spcPts val="0"/>
              </a:spcBef>
              <a:buNone/>
              <a:defRPr b="0" i="0" sz="1800" u="none" cap="none" strike="noStrike">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3"/>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3"/>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7" name="Google Shape;17;p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8" name="Google Shape;18;p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p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4"/>
          <p:cNvSpPr txBox="1"/>
          <p:nvPr>
            <p:ph type="title"/>
          </p:nvPr>
        </p:nvSpPr>
        <p:spPr>
          <a:xfrm>
            <a:off x="831850" y="1709738"/>
            <a:ext cx="10515600" cy="2852737"/>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lvl1pPr lvl="0" algn="l">
              <a:lnSpc>
                <a:spcPct val="90000"/>
              </a:lnSpc>
              <a:spcBef>
                <a:spcPts val="0"/>
              </a:spcBef>
              <a:spcAft>
                <a:spcPts val="0"/>
              </a:spcAft>
              <a:buClr>
                <a:srgbClr val="7030A0"/>
              </a:buClr>
              <a:buSzPts val="6000"/>
              <a:buFont typeface="Corbe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
          <p:cNvSpPr txBox="1"/>
          <p:nvPr>
            <p:ph idx="1" type="body"/>
          </p:nvPr>
        </p:nvSpPr>
        <p:spPr>
          <a:xfrm>
            <a:off x="831850" y="4589463"/>
            <a:ext cx="10515600" cy="1500187"/>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3" name="Google Shape;23;p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4" name="Google Shape;24;p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p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5"/>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body"/>
          </p:nvPr>
        </p:nvSpPr>
        <p:spPr>
          <a:xfrm>
            <a:off x="0" y="1825624"/>
            <a:ext cx="60198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 name="Google Shape;29;p5"/>
          <p:cNvSpPr txBox="1"/>
          <p:nvPr>
            <p:ph idx="2" type="body"/>
          </p:nvPr>
        </p:nvSpPr>
        <p:spPr>
          <a:xfrm>
            <a:off x="6172200" y="1825625"/>
            <a:ext cx="6019800" cy="5032374"/>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5" name="Google Shape;35;p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6" name="Google Shape;36;p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7"/>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0" name="Google Shape;40;p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1" name="Google Shape;41;p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8"/>
          <p:cNvSpPr txBox="1"/>
          <p:nvPr>
            <p:ph type="title"/>
          </p:nvPr>
        </p:nvSpPr>
        <p:spPr>
          <a:xfrm>
            <a:off x="839788" y="365125"/>
            <a:ext cx="105156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8"/>
          <p:cNvSpPr txBox="1"/>
          <p:nvPr>
            <p:ph idx="1" type="body"/>
          </p:nvPr>
        </p:nvSpPr>
        <p:spPr>
          <a:xfrm>
            <a:off x="839788" y="1681163"/>
            <a:ext cx="5157787" cy="823912"/>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5" name="Google Shape;45;p8"/>
          <p:cNvSpPr txBox="1"/>
          <p:nvPr>
            <p:ph idx="2" type="body"/>
          </p:nvPr>
        </p:nvSpPr>
        <p:spPr>
          <a:xfrm>
            <a:off x="839788" y="2505075"/>
            <a:ext cx="5157787" cy="3684588"/>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6" name="Google Shape;46;p8"/>
          <p:cNvSpPr txBox="1"/>
          <p:nvPr>
            <p:ph idx="3" type="body"/>
          </p:nvPr>
        </p:nvSpPr>
        <p:spPr>
          <a:xfrm>
            <a:off x="6172200" y="1681163"/>
            <a:ext cx="5183188" cy="823912"/>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7" name="Google Shape;47;p8"/>
          <p:cNvSpPr txBox="1"/>
          <p:nvPr>
            <p:ph idx="4" type="body"/>
          </p:nvPr>
        </p:nvSpPr>
        <p:spPr>
          <a:xfrm>
            <a:off x="6172200" y="2505075"/>
            <a:ext cx="5183188" cy="3684588"/>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8" name="Google Shape;48;p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9" name="Google Shape;49;p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0" name="Google Shape;50;p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9"/>
          <p:cNvSpPr txBox="1"/>
          <p:nvPr>
            <p:ph type="title"/>
          </p:nvPr>
        </p:nvSpPr>
        <p:spPr>
          <a:xfrm>
            <a:off x="839788" y="457200"/>
            <a:ext cx="3932237" cy="1600200"/>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lvl1pPr lvl="0" algn="l">
              <a:lnSpc>
                <a:spcPct val="90000"/>
              </a:lnSpc>
              <a:spcBef>
                <a:spcPts val="0"/>
              </a:spcBef>
              <a:spcAft>
                <a:spcPts val="0"/>
              </a:spcAft>
              <a:buClr>
                <a:srgbClr val="7030A0"/>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5183188" y="987425"/>
            <a:ext cx="6172200" cy="487362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54" name="Google Shape;54;p9"/>
          <p:cNvSpPr txBox="1"/>
          <p:nvPr>
            <p:ph idx="2" type="body"/>
          </p:nvPr>
        </p:nvSpPr>
        <p:spPr>
          <a:xfrm>
            <a:off x="839788" y="2057400"/>
            <a:ext cx="3932237" cy="3811588"/>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55" name="Google Shape;55;p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 name="Google Shape;56;p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 name="Google Shape;57;p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839788" y="457200"/>
            <a:ext cx="3932237" cy="1600200"/>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lvl1pPr lvl="0" algn="l">
              <a:lnSpc>
                <a:spcPct val="90000"/>
              </a:lnSpc>
              <a:spcBef>
                <a:spcPts val="0"/>
              </a:spcBef>
              <a:spcAft>
                <a:spcPts val="0"/>
              </a:spcAft>
              <a:buClr>
                <a:srgbClr val="7030A0"/>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p:nvPr>
            <p:ph idx="2" type="pic"/>
          </p:nvPr>
        </p:nvSpPr>
        <p:spPr>
          <a:xfrm>
            <a:off x="5183188" y="987425"/>
            <a:ext cx="6172200" cy="487362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orbel"/>
                <a:ea typeface="Corbel"/>
                <a:cs typeface="Corbel"/>
                <a:sym typeface="Corbe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orbel"/>
                <a:ea typeface="Corbel"/>
                <a:cs typeface="Corbel"/>
                <a:sym typeface="Corbe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orbel"/>
                <a:ea typeface="Corbel"/>
                <a:cs typeface="Corbel"/>
                <a:sym typeface="Corbe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orbel"/>
                <a:ea typeface="Corbel"/>
                <a:cs typeface="Corbel"/>
                <a:sym typeface="Corbe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orbel"/>
                <a:ea typeface="Corbel"/>
                <a:cs typeface="Corbel"/>
                <a:sym typeface="Corbel"/>
              </a:defRPr>
            </a:lvl5pPr>
            <a:lvl6pPr lvl="5"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61" name="Google Shape;61;p10"/>
          <p:cNvSpPr txBox="1"/>
          <p:nvPr>
            <p:ph idx="1" type="body"/>
          </p:nvPr>
        </p:nvSpPr>
        <p:spPr>
          <a:xfrm>
            <a:off x="839788" y="2057400"/>
            <a:ext cx="3932237" cy="3811588"/>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2" name="Google Shape;62;p1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 name="Google Shape;63;p1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 name="Google Shape;64;p1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5" name="Shape 65"/>
        <p:cNvGrpSpPr/>
        <p:nvPr/>
      </p:nvGrpSpPr>
      <p:grpSpPr>
        <a:xfrm>
          <a:off x="0" y="0"/>
          <a:ext cx="0" cy="0"/>
          <a:chOff x="0" y="0"/>
          <a:chExt cx="0" cy="0"/>
        </a:xfrm>
      </p:grpSpPr>
      <p:sp>
        <p:nvSpPr>
          <p:cNvPr id="66" name="Google Shape;66;p1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txBox="1"/>
          <p:nvPr>
            <p:ph idx="1" type="body"/>
          </p:nvPr>
        </p:nvSpPr>
        <p:spPr>
          <a:xfrm rot="5400000">
            <a:off x="3579812" y="-1754189"/>
            <a:ext cx="5032375" cy="12192000"/>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8" name="Google Shape;68;p1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9" name="Google Shape;69;p1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 name="Google Shape;70;p1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1" name="Shape 71"/>
        <p:cNvGrpSpPr/>
        <p:nvPr/>
      </p:nvGrpSpPr>
      <p:grpSpPr>
        <a:xfrm>
          <a:off x="0" y="0"/>
          <a:ext cx="0" cy="0"/>
          <a:chOff x="0" y="0"/>
          <a:chExt cx="0" cy="0"/>
        </a:xfrm>
      </p:grpSpPr>
      <p:sp>
        <p:nvSpPr>
          <p:cNvPr id="72" name="Google Shape;72;p12"/>
          <p:cNvSpPr txBox="1"/>
          <p:nvPr>
            <p:ph type="title"/>
          </p:nvPr>
        </p:nvSpPr>
        <p:spPr>
          <a:xfrm rot="5400000">
            <a:off x="7133431" y="1956594"/>
            <a:ext cx="5811838" cy="2628900"/>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algn="l">
              <a:lnSpc>
                <a:spcPct val="90000"/>
              </a:lnSpc>
              <a:spcBef>
                <a:spcPts val="0"/>
              </a:spcBef>
              <a:spcAft>
                <a:spcPts val="0"/>
              </a:spcAft>
              <a:buClr>
                <a:srgbClr val="7030A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2"/>
          <p:cNvSpPr txBox="1"/>
          <p:nvPr>
            <p:ph idx="1" type="body"/>
          </p:nvPr>
        </p:nvSpPr>
        <p:spPr>
          <a:xfrm rot="5400000">
            <a:off x="1799431" y="-596106"/>
            <a:ext cx="5811838" cy="7734300"/>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4" name="Google Shape;74;p1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5" name="Google Shape;75;p1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 name="Google Shape;76;p1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lt1"/>
                </a:solidFill>
                <a:latin typeface="Calibri"/>
                <a:ea typeface="Calibri"/>
                <a:cs typeface="Calibri"/>
                <a:sym typeface="Calibri"/>
              </a:defRPr>
            </a:lvl1pPr>
            <a:lvl2pPr indent="0" lvl="1" marL="0" marR="0" rtl="0" algn="l">
              <a:spcBef>
                <a:spcPts val="0"/>
              </a:spcBef>
              <a:buNone/>
              <a:defRPr sz="1800">
                <a:solidFill>
                  <a:schemeClr val="lt1"/>
                </a:solidFill>
                <a:latin typeface="Calibri"/>
                <a:ea typeface="Calibri"/>
                <a:cs typeface="Calibri"/>
                <a:sym typeface="Calibri"/>
              </a:defRPr>
            </a:lvl2pPr>
            <a:lvl3pPr indent="0" lvl="2" marL="0" marR="0" rtl="0" algn="l">
              <a:spcBef>
                <a:spcPts val="0"/>
              </a:spcBef>
              <a:buNone/>
              <a:defRPr sz="1800">
                <a:solidFill>
                  <a:schemeClr val="lt1"/>
                </a:solidFill>
                <a:latin typeface="Calibri"/>
                <a:ea typeface="Calibri"/>
                <a:cs typeface="Calibri"/>
                <a:sym typeface="Calibri"/>
              </a:defRPr>
            </a:lvl3pPr>
            <a:lvl4pPr indent="0" lvl="3" marL="0" marR="0" rtl="0" algn="l">
              <a:spcBef>
                <a:spcPts val="0"/>
              </a:spcBef>
              <a:buNone/>
              <a:defRPr sz="1800">
                <a:solidFill>
                  <a:schemeClr val="lt1"/>
                </a:solidFill>
                <a:latin typeface="Calibri"/>
                <a:ea typeface="Calibri"/>
                <a:cs typeface="Calibri"/>
                <a:sym typeface="Calibri"/>
              </a:defRPr>
            </a:lvl4pPr>
            <a:lvl5pPr indent="0" lvl="4" marL="0" marR="0" rtl="0" algn="l">
              <a:spcBef>
                <a:spcPts val="0"/>
              </a:spcBef>
              <a:buNone/>
              <a:defRPr sz="1800">
                <a:solidFill>
                  <a:schemeClr val="lt1"/>
                </a:solidFill>
                <a:latin typeface="Calibri"/>
                <a:ea typeface="Calibri"/>
                <a:cs typeface="Calibri"/>
                <a:sym typeface="Calibri"/>
              </a:defRPr>
            </a:lvl5pPr>
            <a:lvl6pPr indent="0" lvl="5" marL="0" marR="0" rtl="0" algn="l">
              <a:spcBef>
                <a:spcPts val="0"/>
              </a:spcBef>
              <a:buNone/>
              <a:defRPr sz="1800">
                <a:solidFill>
                  <a:schemeClr val="lt1"/>
                </a:solidFill>
                <a:latin typeface="Calibri"/>
                <a:ea typeface="Calibri"/>
                <a:cs typeface="Calibri"/>
                <a:sym typeface="Calibri"/>
              </a:defRPr>
            </a:lvl6pPr>
            <a:lvl7pPr indent="0" lvl="6" marL="0" marR="0" rtl="0" algn="l">
              <a:spcBef>
                <a:spcPts val="0"/>
              </a:spcBef>
              <a:buNone/>
              <a:defRPr sz="1800">
                <a:solidFill>
                  <a:schemeClr val="lt1"/>
                </a:solidFill>
                <a:latin typeface="Calibri"/>
                <a:ea typeface="Calibri"/>
                <a:cs typeface="Calibri"/>
                <a:sym typeface="Calibri"/>
              </a:defRPr>
            </a:lvl7pPr>
            <a:lvl8pPr indent="0" lvl="7" marL="0" marR="0" rtl="0" algn="l">
              <a:spcBef>
                <a:spcPts val="0"/>
              </a:spcBef>
              <a:buNone/>
              <a:defRPr sz="1800">
                <a:solidFill>
                  <a:schemeClr val="lt1"/>
                </a:solidFill>
                <a:latin typeface="Calibri"/>
                <a:ea typeface="Calibri"/>
                <a:cs typeface="Calibri"/>
                <a:sym typeface="Calibri"/>
              </a:defRPr>
            </a:lvl8pPr>
            <a:lvl9pPr indent="0" lvl="8" marL="0" marR="0" rtl="0" algn="l">
              <a:spcBef>
                <a:spcPts val="0"/>
              </a:spcBef>
              <a:buNone/>
              <a:defRPr sz="1800">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7030A0"/>
              </a:buClr>
              <a:buSzPts val="6000"/>
              <a:buFont typeface="Corbel"/>
              <a:buNone/>
              <a:defRPr b="1" i="0" sz="6000" u="none" cap="none" strike="noStrike">
                <a:solidFill>
                  <a:srgbClr val="7030A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lvl1pPr indent="-508000" lvl="0" marL="457200" marR="0" rtl="0" algn="l">
              <a:lnSpc>
                <a:spcPct val="90000"/>
              </a:lnSpc>
              <a:spcBef>
                <a:spcPts val="1000"/>
              </a:spcBef>
              <a:spcAft>
                <a:spcPts val="0"/>
              </a:spcAft>
              <a:buClr>
                <a:schemeClr val="dk1"/>
              </a:buClr>
              <a:buSzPts val="4400"/>
              <a:buFont typeface="Arial"/>
              <a:buChar char="•"/>
              <a:defRPr b="0" i="0" sz="4400" u="none" cap="none" strike="noStrike">
                <a:solidFill>
                  <a:schemeClr val="dk1"/>
                </a:solidFill>
                <a:latin typeface="Corbel"/>
                <a:ea typeface="Corbel"/>
                <a:cs typeface="Corbel"/>
                <a:sym typeface="Corbel"/>
              </a:defRPr>
            </a:lvl1pPr>
            <a:lvl2pPr indent="-482600" lvl="1" marL="914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orbel"/>
                <a:ea typeface="Corbel"/>
                <a:cs typeface="Corbel"/>
                <a:sym typeface="Corbel"/>
              </a:defRPr>
            </a:lvl2pPr>
            <a:lvl3pPr indent="-457200" lvl="2" marL="1371600" marR="0" rtl="0" algn="l">
              <a:lnSpc>
                <a:spcPct val="90000"/>
              </a:lnSpc>
              <a:spcBef>
                <a:spcPts val="500"/>
              </a:spcBef>
              <a:spcAft>
                <a:spcPts val="0"/>
              </a:spcAft>
              <a:buClr>
                <a:schemeClr val="dk1"/>
              </a:buClr>
              <a:buSzPts val="3600"/>
              <a:buFont typeface="Arial"/>
              <a:buChar char="•"/>
              <a:defRPr b="0" i="0" sz="3600" u="none" cap="none" strike="noStrike">
                <a:solidFill>
                  <a:schemeClr val="dk1"/>
                </a:solidFill>
                <a:latin typeface="Corbel"/>
                <a:ea typeface="Corbel"/>
                <a:cs typeface="Corbel"/>
                <a:sym typeface="Corbel"/>
              </a:defRPr>
            </a:lvl3pPr>
            <a:lvl4pPr indent="-431800" lvl="3" marL="1828800" marR="0" rtl="0" algn="l">
              <a:lnSpc>
                <a:spcPct val="90000"/>
              </a:lnSpc>
              <a:spcBef>
                <a:spcPts val="500"/>
              </a:spcBef>
              <a:spcAft>
                <a:spcPts val="0"/>
              </a:spcAft>
              <a:buClr>
                <a:schemeClr val="dk1"/>
              </a:buClr>
              <a:buSzPts val="3200"/>
              <a:buFont typeface="Arial"/>
              <a:buChar char="•"/>
              <a:defRPr b="0" i="0" sz="3200" u="none" cap="none" strike="noStrike">
                <a:solidFill>
                  <a:schemeClr val="dk1"/>
                </a:solidFill>
                <a:latin typeface="Corbel"/>
                <a:ea typeface="Corbel"/>
                <a:cs typeface="Corbel"/>
                <a:sym typeface="Corbel"/>
              </a:defRPr>
            </a:lvl4pPr>
            <a:lvl5pPr indent="-431800" lvl="4" marL="2286000" marR="0" rtl="0" algn="l">
              <a:lnSpc>
                <a:spcPct val="90000"/>
              </a:lnSpc>
              <a:spcBef>
                <a:spcPts val="500"/>
              </a:spcBef>
              <a:spcAft>
                <a:spcPts val="0"/>
              </a:spcAft>
              <a:buClr>
                <a:schemeClr val="dk1"/>
              </a:buClr>
              <a:buSzPts val="3200"/>
              <a:buFont typeface="Arial"/>
              <a:buChar char="•"/>
              <a:defRPr b="0" i="0" sz="3200" u="none" cap="none" strike="noStrike">
                <a:solidFill>
                  <a:schemeClr val="dk1"/>
                </a:solidFill>
                <a:latin typeface="Corbel"/>
                <a:ea typeface="Corbel"/>
                <a:cs typeface="Corbel"/>
                <a:sym typeface="Corbe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www.bbc.com/historyofthebbc/100-voices/radio-reinvented"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www.youtube.com/watch?v=G0pYk83_i5o"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youtube.com/watch?v=ax63UnOflRI" TargetMode="Externa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www.youtube.com/watch?v=M5G8pfRowtU" TargetMode="Externa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www.bbc.co.uk/programmes/m0009zsj" TargetMode="External"/><Relationship Id="rId4" Type="http://schemas.openxmlformats.org/officeDocument/2006/relationships/image" Target="../media/image1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www.youtube.com/watch?v=M5G8pfRowtU" TargetMode="External"/><Relationship Id="rId4" Type="http://schemas.openxmlformats.org/officeDocument/2006/relationships/hyperlink" Target="https://www.bbc.co.uk/programmes/m0009zsj"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3"/>
          <p:cNvSpPr txBox="1"/>
          <p:nvPr>
            <p:ph type="ctrTitle"/>
          </p:nvPr>
        </p:nvSpPr>
        <p:spPr>
          <a:xfrm>
            <a:off x="1524000" y="1122363"/>
            <a:ext cx="9144000" cy="2387600"/>
          </a:xfrm>
          <a:prstGeom prst="rect">
            <a:avLst/>
          </a:prstGeom>
          <a:solidFill>
            <a:schemeClr val="lt1"/>
          </a:solidFill>
          <a:ln cap="flat" cmpd="sng" w="9525">
            <a:solidFill>
              <a:schemeClr val="accent6"/>
            </a:solidFill>
            <a:prstDash val="solid"/>
            <a:round/>
            <a:headEnd len="sm" w="sm" type="none"/>
            <a:tailEnd len="sm" w="sm" type="none"/>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7030A0"/>
              </a:buClr>
              <a:buSzPts val="6000"/>
              <a:buFont typeface="Corbel"/>
              <a:buNone/>
            </a:pPr>
            <a:r>
              <a:rPr lang="en-US"/>
              <a:t>Component 02 Section A</a:t>
            </a:r>
            <a:endParaRPr/>
          </a:p>
        </p:txBody>
      </p:sp>
      <p:sp>
        <p:nvSpPr>
          <p:cNvPr id="82" name="Google Shape;82;p13"/>
          <p:cNvSpPr txBox="1"/>
          <p:nvPr>
            <p:ph idx="1" type="subTitle"/>
          </p:nvPr>
        </p:nvSpPr>
        <p:spPr>
          <a:xfrm>
            <a:off x="1524000" y="3602038"/>
            <a:ext cx="9144000" cy="1655762"/>
          </a:xfrm>
          <a:prstGeom prst="rect">
            <a:avLst/>
          </a:prstGeom>
          <a:solidFill>
            <a:schemeClr val="lt1">
              <a:alpha val="84705"/>
            </a:schemeClr>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800"/>
              <a:buNone/>
            </a:pPr>
            <a:r>
              <a:rPr b="1" lang="en-US" sz="4800"/>
              <a:t>Radio:</a:t>
            </a:r>
            <a:endParaRPr/>
          </a:p>
          <a:p>
            <a:pPr indent="0" lvl="0" marL="0" rtl="0" algn="ctr">
              <a:lnSpc>
                <a:spcPct val="90000"/>
              </a:lnSpc>
              <a:spcBef>
                <a:spcPts val="1000"/>
              </a:spcBef>
              <a:spcAft>
                <a:spcPts val="0"/>
              </a:spcAft>
              <a:buClr>
                <a:schemeClr val="dk1"/>
              </a:buClr>
              <a:buSzPts val="4800"/>
              <a:buNone/>
            </a:pPr>
            <a:r>
              <a:rPr b="1" lang="en-US" sz="4800"/>
              <a:t>Radio 1 Breakfast Show</a:t>
            </a:r>
            <a:endParaRPr b="1" sz="4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4"/>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Lesson aims</a:t>
            </a:r>
            <a:endParaRPr/>
          </a:p>
        </p:txBody>
      </p:sp>
      <p:sp>
        <p:nvSpPr>
          <p:cNvPr id="88" name="Google Shape;88;p14"/>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54000" lvl="0" marL="228600" rtl="0" algn="l">
              <a:lnSpc>
                <a:spcPct val="90000"/>
              </a:lnSpc>
              <a:spcBef>
                <a:spcPts val="0"/>
              </a:spcBef>
              <a:spcAft>
                <a:spcPts val="0"/>
              </a:spcAft>
              <a:buClr>
                <a:schemeClr val="dk1"/>
              </a:buClr>
              <a:buSzPts val="4000"/>
              <a:buChar char="•"/>
            </a:pPr>
            <a:r>
              <a:rPr lang="en-US" sz="4000"/>
              <a:t>To understand how radio fits into the exam and what you will be examined on</a:t>
            </a:r>
            <a:endParaRPr/>
          </a:p>
          <a:p>
            <a:pPr indent="-254000" lvl="0" marL="228600" rtl="0" algn="l">
              <a:lnSpc>
                <a:spcPct val="90000"/>
              </a:lnSpc>
              <a:spcBef>
                <a:spcPts val="1000"/>
              </a:spcBef>
              <a:spcAft>
                <a:spcPts val="0"/>
              </a:spcAft>
              <a:buClr>
                <a:schemeClr val="dk1"/>
              </a:buClr>
              <a:buSzPts val="4000"/>
              <a:buChar char="•"/>
            </a:pPr>
            <a:r>
              <a:rPr lang="en-US" sz="4000"/>
              <a:t>To briefly explore the history of the BBC</a:t>
            </a:r>
            <a:endParaRPr/>
          </a:p>
          <a:p>
            <a:pPr indent="-254000" lvl="0" marL="228600" rtl="0" algn="l">
              <a:lnSpc>
                <a:spcPct val="90000"/>
              </a:lnSpc>
              <a:spcBef>
                <a:spcPts val="1000"/>
              </a:spcBef>
              <a:spcAft>
                <a:spcPts val="0"/>
              </a:spcAft>
              <a:buClr>
                <a:schemeClr val="dk1"/>
              </a:buClr>
              <a:buSzPts val="4000"/>
              <a:buChar char="•"/>
            </a:pPr>
            <a:r>
              <a:rPr lang="en-US" sz="4000"/>
              <a:t>To understand the funding and regulation of the BBC</a:t>
            </a:r>
            <a:endParaRPr/>
          </a:p>
          <a:p>
            <a:pPr indent="-254000" lvl="0" marL="228600" rtl="0" algn="l">
              <a:lnSpc>
                <a:spcPct val="90000"/>
              </a:lnSpc>
              <a:spcBef>
                <a:spcPts val="1000"/>
              </a:spcBef>
              <a:spcAft>
                <a:spcPts val="0"/>
              </a:spcAft>
              <a:buClr>
                <a:schemeClr val="dk1"/>
              </a:buClr>
              <a:buSzPts val="4000"/>
              <a:buChar char="•"/>
            </a:pPr>
            <a:r>
              <a:rPr lang="en-US" sz="4000"/>
              <a:t>To understand the BBC’s PSB remit and to see how the remit influences broadcast content</a:t>
            </a:r>
            <a:endParaRPr/>
          </a:p>
          <a:p>
            <a:pPr indent="-254000" lvl="0" marL="228600" rtl="0" algn="l">
              <a:lnSpc>
                <a:spcPct val="90000"/>
              </a:lnSpc>
              <a:spcBef>
                <a:spcPts val="1000"/>
              </a:spcBef>
              <a:spcAft>
                <a:spcPts val="0"/>
              </a:spcAft>
              <a:buClr>
                <a:schemeClr val="dk1"/>
              </a:buClr>
              <a:buSzPts val="4000"/>
              <a:buChar char="•"/>
            </a:pPr>
            <a:r>
              <a:rPr lang="en-US" sz="4000"/>
              <a:t>To research the Radio 1 Breakfast Show </a:t>
            </a:r>
            <a:endParaRPr sz="4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5"/>
          <p:cNvSpPr txBox="1"/>
          <p:nvPr>
            <p:ph type="title"/>
          </p:nvPr>
        </p:nvSpPr>
        <p:spPr>
          <a:xfrm>
            <a:off x="831850" y="1709738"/>
            <a:ext cx="10515600" cy="2852737"/>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Radio – exam context</a:t>
            </a:r>
            <a:endParaRPr/>
          </a:p>
        </p:txBody>
      </p:sp>
      <p:sp>
        <p:nvSpPr>
          <p:cNvPr id="94" name="Google Shape;94;p15"/>
          <p:cNvSpPr txBox="1"/>
          <p:nvPr>
            <p:ph idx="1" type="body"/>
          </p:nvPr>
        </p:nvSpPr>
        <p:spPr>
          <a:xfrm>
            <a:off x="831850" y="4589463"/>
            <a:ext cx="10515600" cy="1500187"/>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a:solidFill>
                  <a:schemeClr val="dk1"/>
                </a:solidFill>
              </a:rPr>
              <a:t>Component 02 Section A</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Exam Structure – Component 02 Section A</a:t>
            </a:r>
            <a:endParaRPr sz="5400"/>
          </a:p>
        </p:txBody>
      </p:sp>
      <p:sp>
        <p:nvSpPr>
          <p:cNvPr id="100" name="Google Shape;100;p16"/>
          <p:cNvSpPr txBox="1"/>
          <p:nvPr>
            <p:ph idx="1" type="body"/>
          </p:nvPr>
        </p:nvSpPr>
        <p:spPr>
          <a:xfrm>
            <a:off x="0" y="1825624"/>
            <a:ext cx="60198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sz="2800"/>
              <a:t>On same part of exam paper as </a:t>
            </a:r>
            <a:r>
              <a:rPr b="1" lang="en-US" sz="2800"/>
              <a:t>Minecraft</a:t>
            </a:r>
            <a:r>
              <a:rPr lang="en-US" sz="2800"/>
              <a:t> and </a:t>
            </a:r>
            <a:r>
              <a:rPr b="1" lang="en-US" sz="2800"/>
              <a:t>Jungle Book</a:t>
            </a:r>
            <a:endParaRPr sz="2800"/>
          </a:p>
          <a:p>
            <a:pPr indent="-228600" lvl="0" marL="228600" rtl="0" algn="l">
              <a:lnSpc>
                <a:spcPct val="90000"/>
              </a:lnSpc>
              <a:spcBef>
                <a:spcPts val="1000"/>
              </a:spcBef>
              <a:spcAft>
                <a:spcPts val="0"/>
              </a:spcAft>
              <a:buClr>
                <a:schemeClr val="dk1"/>
              </a:buClr>
              <a:buSzPts val="2800"/>
              <a:buChar char="•"/>
            </a:pPr>
            <a:r>
              <a:rPr lang="en-US" sz="2800"/>
              <a:t>One 15 mark question</a:t>
            </a:r>
            <a:endParaRPr/>
          </a:p>
          <a:p>
            <a:pPr indent="-228600" lvl="0" marL="228600" rtl="0" algn="l">
              <a:lnSpc>
                <a:spcPct val="90000"/>
              </a:lnSpc>
              <a:spcBef>
                <a:spcPts val="1000"/>
              </a:spcBef>
              <a:spcAft>
                <a:spcPts val="0"/>
              </a:spcAft>
              <a:buClr>
                <a:schemeClr val="dk1"/>
              </a:buClr>
              <a:buSzPts val="2800"/>
              <a:buChar char="•"/>
            </a:pPr>
            <a:r>
              <a:rPr lang="en-US" sz="2800"/>
              <a:t>Knowledge of theoretical framework of </a:t>
            </a:r>
            <a:r>
              <a:rPr b="1" lang="en-US" sz="2800"/>
              <a:t>Industries</a:t>
            </a:r>
            <a:r>
              <a:rPr lang="en-US" sz="2800"/>
              <a:t> and </a:t>
            </a:r>
            <a:r>
              <a:rPr b="1" lang="en-US" sz="2800"/>
              <a:t>Audiences</a:t>
            </a:r>
            <a:r>
              <a:rPr lang="en-US" sz="2800"/>
              <a:t> being tested.</a:t>
            </a:r>
            <a:endParaRPr/>
          </a:p>
          <a:p>
            <a:pPr indent="-228600" lvl="0" marL="228600" rtl="0" algn="l">
              <a:lnSpc>
                <a:spcPct val="90000"/>
              </a:lnSpc>
              <a:spcBef>
                <a:spcPts val="1000"/>
              </a:spcBef>
              <a:spcAft>
                <a:spcPts val="0"/>
              </a:spcAft>
              <a:buClr>
                <a:schemeClr val="dk1"/>
              </a:buClr>
              <a:buSzPts val="2800"/>
              <a:buChar char="•"/>
            </a:pPr>
            <a:r>
              <a:rPr lang="en-US" sz="2800"/>
              <a:t>Need to refer to Radio 1 Breakfast Show, including examples from a broadcast, and to demonstrate your knowledge of the BBC.   </a:t>
            </a:r>
            <a:endParaRPr b="1" sz="2800"/>
          </a:p>
        </p:txBody>
      </p:sp>
      <p:sp>
        <p:nvSpPr>
          <p:cNvPr id="101" name="Google Shape;101;p16"/>
          <p:cNvSpPr txBox="1"/>
          <p:nvPr>
            <p:ph idx="2" type="body"/>
          </p:nvPr>
        </p:nvSpPr>
        <p:spPr>
          <a:xfrm>
            <a:off x="6172200" y="1825625"/>
            <a:ext cx="6019800" cy="5032374"/>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Corbel"/>
              <a:buNone/>
            </a:pPr>
            <a:r>
              <a:t/>
            </a:r>
            <a:endParaRPr/>
          </a:p>
        </p:txBody>
      </p:sp>
      <p:pic>
        <p:nvPicPr>
          <p:cNvPr id="102" name="Google Shape;102;p16"/>
          <p:cNvPicPr preferRelativeResize="0"/>
          <p:nvPr/>
        </p:nvPicPr>
        <p:blipFill rotWithShape="1">
          <a:blip r:embed="rId3">
            <a:alphaModFix/>
          </a:blip>
          <a:srcRect b="0" l="0" r="0" t="0"/>
          <a:stretch/>
        </p:blipFill>
        <p:spPr>
          <a:xfrm>
            <a:off x="6248400" y="1943100"/>
            <a:ext cx="2603328" cy="3327641"/>
          </a:xfrm>
          <a:prstGeom prst="rect">
            <a:avLst/>
          </a:prstGeom>
          <a:noFill/>
          <a:ln>
            <a:noFill/>
          </a:ln>
        </p:spPr>
      </p:pic>
      <p:pic>
        <p:nvPicPr>
          <p:cNvPr id="103" name="Google Shape;103;p16"/>
          <p:cNvPicPr preferRelativeResize="0"/>
          <p:nvPr/>
        </p:nvPicPr>
        <p:blipFill rotWithShape="1">
          <a:blip r:embed="rId4">
            <a:alphaModFix/>
          </a:blip>
          <a:srcRect b="0" l="0" r="0" t="0"/>
          <a:stretch/>
        </p:blipFill>
        <p:spPr>
          <a:xfrm>
            <a:off x="6503987" y="4001294"/>
            <a:ext cx="4518025" cy="19935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What do you need to know for the exam?</a:t>
            </a:r>
            <a:endParaRPr sz="5400"/>
          </a:p>
        </p:txBody>
      </p:sp>
      <p:sp>
        <p:nvSpPr>
          <p:cNvPr id="109" name="Google Shape;109;p17"/>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600"/>
              <a:buChar char="•"/>
            </a:pPr>
            <a:r>
              <a:rPr lang="en-US" sz="3600"/>
              <a:t>You need to be able to discuss how the Radio 1 Breakfast Show</a:t>
            </a:r>
            <a:endParaRPr/>
          </a:p>
          <a:p>
            <a:pPr indent="-228600" lvl="1" marL="685800" rtl="0" algn="l">
              <a:lnSpc>
                <a:spcPct val="90000"/>
              </a:lnSpc>
              <a:spcBef>
                <a:spcPts val="500"/>
              </a:spcBef>
              <a:spcAft>
                <a:spcPts val="0"/>
              </a:spcAft>
              <a:buClr>
                <a:schemeClr val="dk1"/>
              </a:buClr>
              <a:buSzPts val="3600"/>
              <a:buChar char="•"/>
            </a:pPr>
            <a:r>
              <a:rPr lang="en-US" sz="3600"/>
              <a:t>Is regulated (industries)</a:t>
            </a:r>
            <a:endParaRPr/>
          </a:p>
          <a:p>
            <a:pPr indent="-228600" lvl="1" marL="685800" rtl="0" algn="l">
              <a:lnSpc>
                <a:spcPct val="90000"/>
              </a:lnSpc>
              <a:spcBef>
                <a:spcPts val="500"/>
              </a:spcBef>
              <a:spcAft>
                <a:spcPts val="0"/>
              </a:spcAft>
              <a:buClr>
                <a:schemeClr val="dk1"/>
              </a:buClr>
              <a:buSzPts val="3600"/>
              <a:buChar char="•"/>
            </a:pPr>
            <a:r>
              <a:rPr lang="en-US" sz="3600"/>
              <a:t>Reflects the BBC’s remit and public purposes (industries)</a:t>
            </a:r>
            <a:endParaRPr/>
          </a:p>
          <a:p>
            <a:pPr indent="-228600" lvl="1" marL="685800" rtl="0" algn="l">
              <a:lnSpc>
                <a:spcPct val="90000"/>
              </a:lnSpc>
              <a:spcBef>
                <a:spcPts val="500"/>
              </a:spcBef>
              <a:spcAft>
                <a:spcPts val="0"/>
              </a:spcAft>
              <a:buClr>
                <a:schemeClr val="dk1"/>
              </a:buClr>
              <a:buSzPts val="3600"/>
              <a:buChar char="•"/>
            </a:pPr>
            <a:r>
              <a:rPr lang="en-US" sz="3600"/>
              <a:t>Reaches and maintains its audience through the content of the show (audiences and industries)</a:t>
            </a:r>
            <a:endParaRPr/>
          </a:p>
          <a:p>
            <a:pPr indent="-228600" lvl="1" marL="685800" rtl="0" algn="l">
              <a:lnSpc>
                <a:spcPct val="90000"/>
              </a:lnSpc>
              <a:spcBef>
                <a:spcPts val="500"/>
              </a:spcBef>
              <a:spcAft>
                <a:spcPts val="0"/>
              </a:spcAft>
              <a:buClr>
                <a:schemeClr val="dk1"/>
              </a:buClr>
              <a:buSzPts val="3600"/>
              <a:buChar char="•"/>
            </a:pPr>
            <a:r>
              <a:rPr lang="en-US" sz="3600"/>
              <a:t>Uses technology to reach a wide audience and to respond to technological change (audiences and industries)</a:t>
            </a:r>
            <a:endParaRPr/>
          </a:p>
          <a:p>
            <a:pPr indent="0" lvl="1" marL="685800" rtl="0" algn="l">
              <a:lnSpc>
                <a:spcPct val="90000"/>
              </a:lnSpc>
              <a:spcBef>
                <a:spcPts val="500"/>
              </a:spcBef>
              <a:spcAft>
                <a:spcPts val="0"/>
              </a:spcAft>
              <a:buClr>
                <a:schemeClr val="dk1"/>
              </a:buClr>
              <a:buSzPts val="4000"/>
              <a:buNone/>
            </a:pPr>
            <a:r>
              <a:t/>
            </a:r>
            <a:endParaRPr/>
          </a:p>
          <a:p>
            <a:pPr indent="0" lvl="1" marL="685800" rtl="0" algn="l">
              <a:lnSpc>
                <a:spcPct val="90000"/>
              </a:lnSpc>
              <a:spcBef>
                <a:spcPts val="500"/>
              </a:spcBef>
              <a:spcAft>
                <a:spcPts val="0"/>
              </a:spcAft>
              <a:buClr>
                <a:schemeClr val="dk1"/>
              </a:buClr>
              <a:buSzPts val="4000"/>
              <a:buNone/>
            </a:pPr>
            <a:r>
              <a:t/>
            </a:r>
            <a:endParaRPr/>
          </a:p>
          <a:p>
            <a:pPr indent="0" lvl="1" marL="685800" rtl="0" algn="l">
              <a:lnSpc>
                <a:spcPct val="90000"/>
              </a:lnSpc>
              <a:spcBef>
                <a:spcPts val="500"/>
              </a:spcBef>
              <a:spcAft>
                <a:spcPts val="0"/>
              </a:spcAft>
              <a:buClr>
                <a:schemeClr val="dk1"/>
              </a:buClr>
              <a:buSzPts val="4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ctrTitle"/>
          </p:nvPr>
        </p:nvSpPr>
        <p:spPr>
          <a:xfrm>
            <a:off x="1524000" y="1122363"/>
            <a:ext cx="9144000" cy="2387600"/>
          </a:xfrm>
          <a:prstGeom prst="rect">
            <a:avLst/>
          </a:prstGeom>
          <a:solidFill>
            <a:schemeClr val="lt1"/>
          </a:solidFill>
          <a:ln cap="flat" cmpd="sng" w="9525">
            <a:solidFill>
              <a:schemeClr val="accent6"/>
            </a:solidFill>
            <a:prstDash val="solid"/>
            <a:round/>
            <a:headEnd len="sm" w="sm" type="none"/>
            <a:tailEnd len="sm" w="sm" type="none"/>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7030A0"/>
              </a:buClr>
              <a:buSzPts val="6000"/>
              <a:buFont typeface="Corbel"/>
              <a:buNone/>
            </a:pPr>
            <a:r>
              <a:rPr lang="en-US"/>
              <a:t>The Radio Industry</a:t>
            </a:r>
            <a:endParaRPr/>
          </a:p>
        </p:txBody>
      </p:sp>
      <p:sp>
        <p:nvSpPr>
          <p:cNvPr id="115" name="Google Shape;115;p18"/>
          <p:cNvSpPr txBox="1"/>
          <p:nvPr>
            <p:ph idx="1" type="subTitle"/>
          </p:nvPr>
        </p:nvSpPr>
        <p:spPr>
          <a:xfrm>
            <a:off x="1524000" y="3602038"/>
            <a:ext cx="9144000" cy="1655762"/>
          </a:xfrm>
          <a:prstGeom prst="rect">
            <a:avLst/>
          </a:prstGeom>
          <a:solidFill>
            <a:schemeClr val="lt1">
              <a:alpha val="84705"/>
            </a:schemeClr>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p:nvPr/>
        </p:nvSpPr>
        <p:spPr>
          <a:xfrm>
            <a:off x="7924800" y="0"/>
            <a:ext cx="4000500" cy="6858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1" name="Google Shape;121;p19"/>
          <p:cNvPicPr preferRelativeResize="0"/>
          <p:nvPr/>
        </p:nvPicPr>
        <p:blipFill rotWithShape="1">
          <a:blip r:embed="rId3">
            <a:alphaModFix/>
          </a:blip>
          <a:srcRect b="0" l="0" r="0" t="0"/>
          <a:stretch/>
        </p:blipFill>
        <p:spPr>
          <a:xfrm>
            <a:off x="0" y="1488349"/>
            <a:ext cx="7631775" cy="3881302"/>
          </a:xfrm>
          <a:prstGeom prst="rect">
            <a:avLst/>
          </a:prstGeom>
          <a:noFill/>
          <a:ln>
            <a:noFill/>
          </a:ln>
        </p:spPr>
      </p:pic>
      <p:pic>
        <p:nvPicPr>
          <p:cNvPr id="122" name="Google Shape;122;p19"/>
          <p:cNvPicPr preferRelativeResize="0"/>
          <p:nvPr/>
        </p:nvPicPr>
        <p:blipFill rotWithShape="1">
          <a:blip r:embed="rId4">
            <a:alphaModFix/>
          </a:blip>
          <a:srcRect b="0" l="0" r="0" t="0"/>
          <a:stretch/>
        </p:blipFill>
        <p:spPr>
          <a:xfrm>
            <a:off x="8847772" y="23948"/>
            <a:ext cx="2154555"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The Industry as a whole – Ofcom: Overall</a:t>
            </a:r>
            <a:endParaRPr sz="5400"/>
          </a:p>
        </p:txBody>
      </p:sp>
      <p:pic>
        <p:nvPicPr>
          <p:cNvPr id="128" name="Google Shape;128;p20"/>
          <p:cNvPicPr preferRelativeResize="0"/>
          <p:nvPr>
            <p:ph idx="1" type="body"/>
          </p:nvPr>
        </p:nvPicPr>
        <p:blipFill rotWithShape="1">
          <a:blip r:embed="rId3">
            <a:alphaModFix/>
          </a:blip>
          <a:srcRect b="22191" l="17903" r="18202" t="38489"/>
          <a:stretch/>
        </p:blipFill>
        <p:spPr>
          <a:xfrm>
            <a:off x="764499" y="1888760"/>
            <a:ext cx="10393179" cy="479685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Ofcom: Radio spend</a:t>
            </a:r>
            <a:endParaRPr/>
          </a:p>
        </p:txBody>
      </p:sp>
      <p:pic>
        <p:nvPicPr>
          <p:cNvPr id="134" name="Google Shape;134;p21"/>
          <p:cNvPicPr preferRelativeResize="0"/>
          <p:nvPr>
            <p:ph idx="1" type="body"/>
          </p:nvPr>
        </p:nvPicPr>
        <p:blipFill rotWithShape="1">
          <a:blip r:embed="rId3">
            <a:alphaModFix/>
          </a:blip>
          <a:srcRect b="31724" l="18573" r="19319" t="36702"/>
          <a:stretch/>
        </p:blipFill>
        <p:spPr>
          <a:xfrm>
            <a:off x="404735" y="1903749"/>
            <a:ext cx="11165122" cy="425720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4800"/>
              <a:buFont typeface="Corbel"/>
              <a:buNone/>
            </a:pPr>
            <a:r>
              <a:rPr lang="en-US" sz="4800"/>
              <a:t>Ofcom: what types of radio do we listen to?</a:t>
            </a:r>
            <a:endParaRPr sz="4800"/>
          </a:p>
        </p:txBody>
      </p:sp>
      <p:pic>
        <p:nvPicPr>
          <p:cNvPr id="140" name="Google Shape;140;p22"/>
          <p:cNvPicPr preferRelativeResize="0"/>
          <p:nvPr>
            <p:ph idx="1" type="body"/>
          </p:nvPr>
        </p:nvPicPr>
        <p:blipFill rotWithShape="1">
          <a:blip r:embed="rId3">
            <a:alphaModFix/>
          </a:blip>
          <a:srcRect b="23084" l="14553" r="17084" t="38787"/>
          <a:stretch/>
        </p:blipFill>
        <p:spPr>
          <a:xfrm>
            <a:off x="472895" y="1828800"/>
            <a:ext cx="10894101" cy="45570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Ofcom: Who is listening to what?</a:t>
            </a:r>
            <a:endParaRPr/>
          </a:p>
        </p:txBody>
      </p:sp>
      <p:pic>
        <p:nvPicPr>
          <p:cNvPr id="146" name="Google Shape;146;p23"/>
          <p:cNvPicPr preferRelativeResize="0"/>
          <p:nvPr>
            <p:ph idx="1" type="body"/>
          </p:nvPr>
        </p:nvPicPr>
        <p:blipFill rotWithShape="1">
          <a:blip r:embed="rId3">
            <a:alphaModFix/>
          </a:blip>
          <a:srcRect b="27553" l="14553" r="17754" t="24488"/>
          <a:stretch/>
        </p:blipFill>
        <p:spPr>
          <a:xfrm>
            <a:off x="1319135" y="1851284"/>
            <a:ext cx="9182779" cy="4879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Ofcom: When?</a:t>
            </a:r>
            <a:endParaRPr/>
          </a:p>
        </p:txBody>
      </p:sp>
      <p:pic>
        <p:nvPicPr>
          <p:cNvPr id="152" name="Google Shape;152;p24"/>
          <p:cNvPicPr preferRelativeResize="0"/>
          <p:nvPr>
            <p:ph idx="1" type="body"/>
          </p:nvPr>
        </p:nvPicPr>
        <p:blipFill rotWithShape="1">
          <a:blip r:embed="rId3">
            <a:alphaModFix/>
          </a:blip>
          <a:srcRect b="20404" l="15447" r="17085" t="30743"/>
          <a:stretch/>
        </p:blipFill>
        <p:spPr>
          <a:xfrm>
            <a:off x="1094282" y="1798820"/>
            <a:ext cx="8979107" cy="487607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5"/>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Ofcom: Made by whom and how access?</a:t>
            </a:r>
            <a:endParaRPr sz="5400"/>
          </a:p>
        </p:txBody>
      </p:sp>
      <p:pic>
        <p:nvPicPr>
          <p:cNvPr id="158" name="Google Shape;158;p25"/>
          <p:cNvPicPr preferRelativeResize="0"/>
          <p:nvPr>
            <p:ph idx="1" type="body"/>
          </p:nvPr>
        </p:nvPicPr>
        <p:blipFill rotWithShape="1">
          <a:blip r:embed="rId3">
            <a:alphaModFix/>
          </a:blip>
          <a:srcRect b="5808" l="15671" r="19765" t="23000"/>
          <a:stretch/>
        </p:blipFill>
        <p:spPr>
          <a:xfrm>
            <a:off x="2698229" y="1843790"/>
            <a:ext cx="5876144" cy="48595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Ofcom: Things are changing</a:t>
            </a:r>
            <a:endParaRPr/>
          </a:p>
        </p:txBody>
      </p:sp>
      <p:pic>
        <p:nvPicPr>
          <p:cNvPr id="164" name="Google Shape;164;p26"/>
          <p:cNvPicPr preferRelativeResize="0"/>
          <p:nvPr>
            <p:ph idx="1" type="body"/>
          </p:nvPr>
        </p:nvPicPr>
        <p:blipFill rotWithShape="1">
          <a:blip r:embed="rId3">
            <a:alphaModFix/>
          </a:blip>
          <a:srcRect b="14447" l="14553" r="13734" t="37298"/>
          <a:stretch/>
        </p:blipFill>
        <p:spPr>
          <a:xfrm>
            <a:off x="1068469" y="1900551"/>
            <a:ext cx="9600321" cy="48450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7"/>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Who listens to the radio?</a:t>
            </a:r>
            <a:endParaRPr/>
          </a:p>
        </p:txBody>
      </p:sp>
      <p:sp>
        <p:nvSpPr>
          <p:cNvPr id="170" name="Google Shape;170;p27"/>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54000" lvl="0" marL="228600" rtl="0" algn="l">
              <a:lnSpc>
                <a:spcPct val="90000"/>
              </a:lnSpc>
              <a:spcBef>
                <a:spcPts val="0"/>
              </a:spcBef>
              <a:spcAft>
                <a:spcPts val="0"/>
              </a:spcAft>
              <a:buClr>
                <a:schemeClr val="dk1"/>
              </a:buClr>
              <a:buSzPts val="4000"/>
              <a:buChar char="•"/>
            </a:pPr>
            <a:r>
              <a:rPr lang="en-US" sz="4000"/>
              <a:t>Table discussion </a:t>
            </a:r>
            <a:endParaRPr/>
          </a:p>
          <a:p>
            <a:pPr indent="-228600" lvl="1" marL="685800" rtl="0" algn="l">
              <a:lnSpc>
                <a:spcPct val="90000"/>
              </a:lnSpc>
              <a:spcBef>
                <a:spcPts val="500"/>
              </a:spcBef>
              <a:spcAft>
                <a:spcPts val="0"/>
              </a:spcAft>
              <a:buClr>
                <a:schemeClr val="dk1"/>
              </a:buClr>
              <a:buSzPts val="3200"/>
              <a:buChar char="•"/>
            </a:pPr>
            <a:r>
              <a:rPr lang="en-US" sz="3200"/>
              <a:t>When do you listen?</a:t>
            </a:r>
            <a:endParaRPr/>
          </a:p>
          <a:p>
            <a:pPr indent="-228600" lvl="1" marL="685800" rtl="0" algn="l">
              <a:lnSpc>
                <a:spcPct val="90000"/>
              </a:lnSpc>
              <a:spcBef>
                <a:spcPts val="500"/>
              </a:spcBef>
              <a:spcAft>
                <a:spcPts val="0"/>
              </a:spcAft>
              <a:buClr>
                <a:schemeClr val="dk1"/>
              </a:buClr>
              <a:buSzPts val="3200"/>
              <a:buChar char="•"/>
            </a:pPr>
            <a:r>
              <a:rPr lang="en-US" sz="3200"/>
              <a:t>Where do you listen?</a:t>
            </a:r>
            <a:endParaRPr/>
          </a:p>
          <a:p>
            <a:pPr indent="-228600" lvl="1" marL="685800" rtl="0" algn="l">
              <a:lnSpc>
                <a:spcPct val="90000"/>
              </a:lnSpc>
              <a:spcBef>
                <a:spcPts val="500"/>
              </a:spcBef>
              <a:spcAft>
                <a:spcPts val="0"/>
              </a:spcAft>
              <a:buClr>
                <a:schemeClr val="dk1"/>
              </a:buClr>
              <a:buSzPts val="3200"/>
              <a:buChar char="•"/>
            </a:pPr>
            <a:r>
              <a:rPr lang="en-US" sz="3200"/>
              <a:t>How do you listen?</a:t>
            </a:r>
            <a:endParaRPr/>
          </a:p>
          <a:p>
            <a:pPr indent="-228600" lvl="1" marL="685800" rtl="0" algn="l">
              <a:lnSpc>
                <a:spcPct val="90000"/>
              </a:lnSpc>
              <a:spcBef>
                <a:spcPts val="500"/>
              </a:spcBef>
              <a:spcAft>
                <a:spcPts val="0"/>
              </a:spcAft>
              <a:buClr>
                <a:schemeClr val="dk1"/>
              </a:buClr>
              <a:buSzPts val="3200"/>
              <a:buChar char="•"/>
            </a:pPr>
            <a:r>
              <a:rPr lang="en-US" sz="3200"/>
              <a:t>What do you listen to (commercial or BBC?)</a:t>
            </a:r>
            <a:br>
              <a:rPr lang="en-US" sz="3200"/>
            </a:br>
            <a:endParaRPr sz="3200"/>
          </a:p>
          <a:p>
            <a:pPr indent="-25400" lvl="1" marL="685800" rtl="0" algn="l">
              <a:lnSpc>
                <a:spcPct val="90000"/>
              </a:lnSpc>
              <a:spcBef>
                <a:spcPts val="500"/>
              </a:spcBef>
              <a:spcAft>
                <a:spcPts val="0"/>
              </a:spcAft>
              <a:buClr>
                <a:schemeClr val="dk1"/>
              </a:buClr>
              <a:buSzPts val="3200"/>
              <a:buNone/>
            </a:pPr>
            <a:r>
              <a:t/>
            </a:r>
            <a:endParaRPr sz="3200"/>
          </a:p>
          <a:p>
            <a:pPr indent="-228600" lvl="1" marL="685800" rtl="0" algn="l">
              <a:lnSpc>
                <a:spcPct val="90000"/>
              </a:lnSpc>
              <a:spcBef>
                <a:spcPts val="500"/>
              </a:spcBef>
              <a:spcAft>
                <a:spcPts val="0"/>
              </a:spcAft>
              <a:buClr>
                <a:srgbClr val="650066"/>
              </a:buClr>
              <a:buSzPts val="3200"/>
              <a:buChar char="•"/>
            </a:pPr>
            <a:r>
              <a:rPr lang="en-US" sz="3200">
                <a:solidFill>
                  <a:srgbClr val="650066"/>
                </a:solidFill>
              </a:rPr>
              <a:t>Why don’t you listen?</a:t>
            </a:r>
            <a:endParaRPr/>
          </a:p>
          <a:p>
            <a:pPr indent="-228600" lvl="1" marL="685800" rtl="0" algn="l">
              <a:lnSpc>
                <a:spcPct val="90000"/>
              </a:lnSpc>
              <a:spcBef>
                <a:spcPts val="500"/>
              </a:spcBef>
              <a:spcAft>
                <a:spcPts val="0"/>
              </a:spcAft>
              <a:buClr>
                <a:srgbClr val="650066"/>
              </a:buClr>
              <a:buSzPts val="3200"/>
              <a:buChar char="•"/>
            </a:pPr>
            <a:r>
              <a:rPr lang="en-US" sz="3200">
                <a:solidFill>
                  <a:srgbClr val="650066"/>
                </a:solidFill>
              </a:rPr>
              <a:t>Why is this a problem for the BBC</a:t>
            </a:r>
            <a:r>
              <a:rPr lang="en-US">
                <a:solidFill>
                  <a:srgbClr val="650066"/>
                </a:solidFill>
              </a:rPr>
              <a:t>?  </a:t>
            </a:r>
            <a:br>
              <a:rPr lang="en-US">
                <a:solidFill>
                  <a:srgbClr val="00B0F0"/>
                </a:solidFill>
              </a:rPr>
            </a:br>
            <a:endParaRPr>
              <a:solidFill>
                <a:srgbClr val="00B0F0"/>
              </a:solidFill>
            </a:endParaRPr>
          </a:p>
          <a:p>
            <a:pPr indent="-279400" lvl="0" marL="228600" rtl="0" algn="l">
              <a:lnSpc>
                <a:spcPct val="90000"/>
              </a:lnSpc>
              <a:spcBef>
                <a:spcPts val="1000"/>
              </a:spcBef>
              <a:spcAft>
                <a:spcPts val="0"/>
              </a:spcAft>
              <a:buClr>
                <a:schemeClr val="dk1"/>
              </a:buClr>
              <a:buSzPts val="4400"/>
              <a:buChar char="•"/>
            </a:pPr>
            <a:r>
              <a:rPr lang="en-US"/>
              <a:t>Feedback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So much choice...</a:t>
            </a:r>
            <a:endParaRPr/>
          </a:p>
        </p:txBody>
      </p:sp>
      <p:pic>
        <p:nvPicPr>
          <p:cNvPr id="176" name="Google Shape;176;p28"/>
          <p:cNvPicPr preferRelativeResize="0"/>
          <p:nvPr>
            <p:ph idx="1" type="body"/>
          </p:nvPr>
        </p:nvPicPr>
        <p:blipFill rotWithShape="1">
          <a:blip r:embed="rId3">
            <a:alphaModFix/>
          </a:blip>
          <a:srcRect b="0" l="0" r="0" t="0"/>
          <a:stretch/>
        </p:blipFill>
        <p:spPr>
          <a:xfrm>
            <a:off x="5352625" y="133350"/>
            <a:ext cx="6365155" cy="6724650"/>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Group task – Create a new radio station </a:t>
            </a:r>
            <a:endParaRPr sz="5400"/>
          </a:p>
        </p:txBody>
      </p:sp>
      <p:sp>
        <p:nvSpPr>
          <p:cNvPr id="182" name="Google Shape;182;p29"/>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70000"/>
              </a:lnSpc>
              <a:spcBef>
                <a:spcPts val="0"/>
              </a:spcBef>
              <a:spcAft>
                <a:spcPts val="0"/>
              </a:spcAft>
              <a:buClr>
                <a:schemeClr val="dk1"/>
              </a:buClr>
              <a:buSzPts val="3080"/>
              <a:buChar char="•"/>
            </a:pPr>
            <a:r>
              <a:rPr lang="en-US" sz="3080"/>
              <a:t>Using all the information from the Ofcom slides (which I have for you as a hard copy and are on the blog), create a pitch for a new commercial radio station.  </a:t>
            </a:r>
            <a:endParaRPr/>
          </a:p>
          <a:p>
            <a:pPr indent="-228600" lvl="0" marL="228600" rtl="0" algn="l">
              <a:lnSpc>
                <a:spcPct val="70000"/>
              </a:lnSpc>
              <a:spcBef>
                <a:spcPts val="1000"/>
              </a:spcBef>
              <a:spcAft>
                <a:spcPts val="0"/>
              </a:spcAft>
              <a:buClr>
                <a:schemeClr val="dk1"/>
              </a:buClr>
              <a:buSzPts val="3080"/>
              <a:buChar char="•"/>
            </a:pPr>
            <a:r>
              <a:rPr lang="en-US" sz="3080"/>
              <a:t>In your pitch you must include:</a:t>
            </a:r>
            <a:endParaRPr/>
          </a:p>
          <a:p>
            <a:pPr indent="-228600" lvl="1" marL="685800" rtl="0" algn="l">
              <a:lnSpc>
                <a:spcPct val="70000"/>
              </a:lnSpc>
              <a:spcBef>
                <a:spcPts val="500"/>
              </a:spcBef>
              <a:spcAft>
                <a:spcPts val="0"/>
              </a:spcAft>
              <a:buClr>
                <a:schemeClr val="dk1"/>
              </a:buClr>
              <a:buSzPts val="2800"/>
              <a:buChar char="•"/>
            </a:pPr>
            <a:r>
              <a:rPr lang="en-US" sz="2800"/>
              <a:t>Title</a:t>
            </a:r>
            <a:endParaRPr/>
          </a:p>
          <a:p>
            <a:pPr indent="-228600" lvl="1" marL="685800" rtl="0" algn="l">
              <a:lnSpc>
                <a:spcPct val="70000"/>
              </a:lnSpc>
              <a:spcBef>
                <a:spcPts val="500"/>
              </a:spcBef>
              <a:spcAft>
                <a:spcPts val="0"/>
              </a:spcAft>
              <a:buClr>
                <a:schemeClr val="dk1"/>
              </a:buClr>
              <a:buSzPts val="2800"/>
              <a:buChar char="•"/>
            </a:pPr>
            <a:r>
              <a:rPr lang="en-US" sz="2800"/>
              <a:t>Logo</a:t>
            </a:r>
            <a:endParaRPr/>
          </a:p>
          <a:p>
            <a:pPr indent="-228600" lvl="1" marL="685800" rtl="0" algn="l">
              <a:lnSpc>
                <a:spcPct val="70000"/>
              </a:lnSpc>
              <a:spcBef>
                <a:spcPts val="500"/>
              </a:spcBef>
              <a:spcAft>
                <a:spcPts val="0"/>
              </a:spcAft>
              <a:buClr>
                <a:schemeClr val="dk1"/>
              </a:buClr>
              <a:buSzPts val="2800"/>
              <a:buChar char="•"/>
            </a:pPr>
            <a:r>
              <a:rPr lang="en-US" sz="2800"/>
              <a:t>Music genre</a:t>
            </a:r>
            <a:endParaRPr/>
          </a:p>
          <a:p>
            <a:pPr indent="-228600" lvl="1" marL="685800" rtl="0" algn="l">
              <a:lnSpc>
                <a:spcPct val="70000"/>
              </a:lnSpc>
              <a:spcBef>
                <a:spcPts val="500"/>
              </a:spcBef>
              <a:spcAft>
                <a:spcPts val="0"/>
              </a:spcAft>
              <a:buClr>
                <a:schemeClr val="dk1"/>
              </a:buClr>
              <a:buSzPts val="2800"/>
              <a:buChar char="•"/>
            </a:pPr>
            <a:r>
              <a:rPr lang="en-US" sz="2800"/>
              <a:t>Audience demographic and how you will attract them</a:t>
            </a:r>
            <a:endParaRPr/>
          </a:p>
          <a:p>
            <a:pPr indent="-228600" lvl="1" marL="685800" rtl="0" algn="l">
              <a:lnSpc>
                <a:spcPct val="70000"/>
              </a:lnSpc>
              <a:spcBef>
                <a:spcPts val="500"/>
              </a:spcBef>
              <a:spcAft>
                <a:spcPts val="0"/>
              </a:spcAft>
              <a:buClr>
                <a:schemeClr val="dk1"/>
              </a:buClr>
              <a:buSzPts val="2800"/>
              <a:buChar char="•"/>
            </a:pPr>
            <a:r>
              <a:rPr lang="en-US" sz="2800"/>
              <a:t>Broadcast platform </a:t>
            </a:r>
            <a:endParaRPr/>
          </a:p>
          <a:p>
            <a:pPr indent="-228600" lvl="1" marL="685800" rtl="0" algn="l">
              <a:lnSpc>
                <a:spcPct val="70000"/>
              </a:lnSpc>
              <a:spcBef>
                <a:spcPts val="500"/>
              </a:spcBef>
              <a:spcAft>
                <a:spcPts val="0"/>
              </a:spcAft>
              <a:buClr>
                <a:schemeClr val="dk1"/>
              </a:buClr>
              <a:buSzPts val="2800"/>
              <a:buChar char="•"/>
            </a:pPr>
            <a:r>
              <a:rPr lang="en-US" sz="2800"/>
              <a:t>What type of shows you will invest the most money on</a:t>
            </a:r>
            <a:endParaRPr/>
          </a:p>
          <a:p>
            <a:pPr indent="-228600" lvl="1" marL="685800" rtl="0" algn="l">
              <a:lnSpc>
                <a:spcPct val="70000"/>
              </a:lnSpc>
              <a:spcBef>
                <a:spcPts val="500"/>
              </a:spcBef>
              <a:spcAft>
                <a:spcPts val="0"/>
              </a:spcAft>
              <a:buClr>
                <a:schemeClr val="dk1"/>
              </a:buClr>
              <a:buSzPts val="2800"/>
              <a:buChar char="•"/>
            </a:pPr>
            <a:r>
              <a:rPr lang="en-US" sz="2800"/>
              <a:t>What additional platforms and services you will have a presence on</a:t>
            </a:r>
            <a:endParaRPr/>
          </a:p>
          <a:p>
            <a:pPr indent="-228600" lvl="0" marL="228600" rtl="0" algn="l">
              <a:lnSpc>
                <a:spcPct val="70000"/>
              </a:lnSpc>
              <a:spcBef>
                <a:spcPts val="1000"/>
              </a:spcBef>
              <a:spcAft>
                <a:spcPts val="0"/>
              </a:spcAft>
              <a:buClr>
                <a:schemeClr val="dk1"/>
              </a:buClr>
              <a:buSzPts val="3080"/>
              <a:buChar char="•"/>
            </a:pPr>
            <a:r>
              <a:rPr lang="en-US" sz="3080"/>
              <a:t>You will also need to explain your choices.</a:t>
            </a:r>
            <a:endParaRPr/>
          </a:p>
          <a:p>
            <a:pPr indent="-228600" lvl="0" marL="228600" rtl="0" algn="l">
              <a:lnSpc>
                <a:spcPct val="70000"/>
              </a:lnSpc>
              <a:spcBef>
                <a:spcPts val="1000"/>
              </a:spcBef>
              <a:spcAft>
                <a:spcPts val="0"/>
              </a:spcAft>
              <a:buClr>
                <a:schemeClr val="dk1"/>
              </a:buClr>
              <a:buSzPts val="3080"/>
              <a:buChar char="•"/>
            </a:pPr>
            <a:r>
              <a:rPr lang="en-US" sz="3080"/>
              <a:t>Best pitch wins funding (chocolate).</a:t>
            </a:r>
            <a:endParaRPr/>
          </a:p>
          <a:p>
            <a:pPr indent="-50800" lvl="1" marL="685800" rtl="0" algn="l">
              <a:lnSpc>
                <a:spcPct val="70000"/>
              </a:lnSpc>
              <a:spcBef>
                <a:spcPts val="500"/>
              </a:spcBef>
              <a:spcAft>
                <a:spcPts val="0"/>
              </a:spcAft>
              <a:buClr>
                <a:schemeClr val="dk1"/>
              </a:buClr>
              <a:buSzPts val="2800"/>
              <a:buNone/>
            </a:pPr>
            <a:r>
              <a:t/>
            </a:r>
            <a:endParaRPr sz="2800"/>
          </a:p>
          <a:p>
            <a:pPr indent="-50800" lvl="1" marL="685800" rtl="0" algn="l">
              <a:lnSpc>
                <a:spcPct val="70000"/>
              </a:lnSpc>
              <a:spcBef>
                <a:spcPts val="500"/>
              </a:spcBef>
              <a:spcAft>
                <a:spcPts val="0"/>
              </a:spcAft>
              <a:buClr>
                <a:schemeClr val="dk1"/>
              </a:buClr>
              <a:buSzPts val="2800"/>
              <a:buNone/>
            </a:pPr>
            <a:r>
              <a:t/>
            </a:r>
            <a:endParaRPr sz="2800"/>
          </a:p>
          <a:p>
            <a:pPr indent="-50800" lvl="1" marL="685800" rtl="0" algn="l">
              <a:lnSpc>
                <a:spcPct val="70000"/>
              </a:lnSpc>
              <a:spcBef>
                <a:spcPts val="500"/>
              </a:spcBef>
              <a:spcAft>
                <a:spcPts val="0"/>
              </a:spcAft>
              <a:buClr>
                <a:schemeClr val="dk1"/>
              </a:buClr>
              <a:buSzPts val="2800"/>
              <a:buNone/>
            </a:pPr>
            <a:r>
              <a:t/>
            </a:r>
            <a:endParaRPr sz="2800"/>
          </a:p>
          <a:p>
            <a:pPr indent="-50800" lvl="1" marL="685800" rtl="0" algn="l">
              <a:lnSpc>
                <a:spcPct val="70000"/>
              </a:lnSpc>
              <a:spcBef>
                <a:spcPts val="500"/>
              </a:spcBef>
              <a:spcAft>
                <a:spcPts val="0"/>
              </a:spcAft>
              <a:buClr>
                <a:schemeClr val="dk1"/>
              </a:buClr>
              <a:buSzPts val="2800"/>
              <a:buNone/>
            </a:pPr>
            <a:r>
              <a:t/>
            </a:r>
            <a:endParaRPr sz="2800"/>
          </a:p>
          <a:p>
            <a:pPr indent="-50800" lvl="1" marL="685800" rtl="0" algn="l">
              <a:lnSpc>
                <a:spcPct val="70000"/>
              </a:lnSpc>
              <a:spcBef>
                <a:spcPts val="500"/>
              </a:spcBef>
              <a:spcAft>
                <a:spcPts val="0"/>
              </a:spcAft>
              <a:buClr>
                <a:schemeClr val="dk1"/>
              </a:buClr>
              <a:buSzPts val="2800"/>
              <a:buNone/>
            </a:pPr>
            <a:r>
              <a:t/>
            </a:r>
            <a:endParaRPr sz="2800"/>
          </a:p>
          <a:p>
            <a:pPr indent="-50800" lvl="1" marL="685800" rtl="0" algn="l">
              <a:lnSpc>
                <a:spcPct val="70000"/>
              </a:lnSpc>
              <a:spcBef>
                <a:spcPts val="500"/>
              </a:spcBef>
              <a:spcAft>
                <a:spcPts val="0"/>
              </a:spcAft>
              <a:buClr>
                <a:schemeClr val="dk1"/>
              </a:buClr>
              <a:buSzPts val="2800"/>
              <a:buNone/>
            </a:pPr>
            <a:r>
              <a:t/>
            </a:r>
            <a:endParaRPr sz="2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0"/>
          <p:cNvSpPr txBox="1"/>
          <p:nvPr>
            <p:ph type="title"/>
          </p:nvPr>
        </p:nvSpPr>
        <p:spPr>
          <a:xfrm>
            <a:off x="831850" y="1709738"/>
            <a:ext cx="10515600" cy="2852737"/>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7030A0"/>
              </a:buClr>
              <a:buSzPts val="9600"/>
              <a:buFont typeface="Corbel"/>
              <a:buNone/>
            </a:pPr>
            <a:r>
              <a:rPr lang="en-US" sz="9600"/>
              <a:t>The </a:t>
            </a:r>
            <a:endParaRPr/>
          </a:p>
        </p:txBody>
      </p:sp>
      <p:pic>
        <p:nvPicPr>
          <p:cNvPr id="188" name="Google Shape;188;p30"/>
          <p:cNvPicPr preferRelativeResize="0"/>
          <p:nvPr/>
        </p:nvPicPr>
        <p:blipFill rotWithShape="1">
          <a:blip r:embed="rId3">
            <a:alphaModFix/>
          </a:blip>
          <a:srcRect b="0" l="0" r="0" t="0"/>
          <a:stretch/>
        </p:blipFill>
        <p:spPr>
          <a:xfrm>
            <a:off x="2994324" y="3136106"/>
            <a:ext cx="4051300" cy="133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What is PSB or PBS</a:t>
            </a:r>
            <a:endParaRPr/>
          </a:p>
        </p:txBody>
      </p:sp>
      <p:sp>
        <p:nvSpPr>
          <p:cNvPr id="194" name="Google Shape;194;p31"/>
          <p:cNvSpPr txBox="1"/>
          <p:nvPr>
            <p:ph idx="1" type="body"/>
          </p:nvPr>
        </p:nvSpPr>
        <p:spPr>
          <a:xfrm>
            <a:off x="0" y="1825624"/>
            <a:ext cx="60198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chemeClr val="dk1"/>
              </a:buClr>
              <a:buSzPts val="3080"/>
              <a:buNone/>
            </a:pPr>
            <a:r>
              <a:rPr lang="en-US" sz="3080"/>
              <a:t>In the UK (PSB)</a:t>
            </a:r>
            <a:endParaRPr/>
          </a:p>
          <a:p>
            <a:pPr indent="0" lvl="0" marL="0" rtl="0" algn="l">
              <a:lnSpc>
                <a:spcPct val="70000"/>
              </a:lnSpc>
              <a:spcBef>
                <a:spcPts val="1000"/>
              </a:spcBef>
              <a:spcAft>
                <a:spcPts val="0"/>
              </a:spcAft>
              <a:buClr>
                <a:srgbClr val="7030A0"/>
              </a:buClr>
              <a:buSzPts val="3080"/>
              <a:buNone/>
            </a:pPr>
            <a:r>
              <a:rPr i="1" lang="en-US" sz="3080">
                <a:solidFill>
                  <a:srgbClr val="7030A0"/>
                </a:solidFill>
              </a:rPr>
              <a:t>In the United Kingdom, the term "public service broadcasting" refers to broadcasting intended for public benefit rather than to serve purely commercial interests. The communications regulator Ofcom requires that certain television and radio broadcasters fulfil certain requirements as part of their license to broadcast. All of the BBC's television and radio stations have a public service remit, including those that broadcast digitally</a:t>
            </a:r>
            <a:endParaRPr/>
          </a:p>
        </p:txBody>
      </p:sp>
      <p:sp>
        <p:nvSpPr>
          <p:cNvPr id="195" name="Google Shape;195;p31"/>
          <p:cNvSpPr txBox="1"/>
          <p:nvPr>
            <p:ph idx="2" type="body"/>
          </p:nvPr>
        </p:nvSpPr>
        <p:spPr>
          <a:xfrm>
            <a:off x="6172200" y="1825625"/>
            <a:ext cx="6019800" cy="5032374"/>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chemeClr val="dk1"/>
              </a:buClr>
              <a:buSzPts val="3080"/>
              <a:buNone/>
            </a:pPr>
            <a:r>
              <a:rPr lang="en-US" sz="3080"/>
              <a:t>In the US (PBS)</a:t>
            </a:r>
            <a:endParaRPr/>
          </a:p>
          <a:p>
            <a:pPr indent="0" lvl="0" marL="0" rtl="0" algn="l">
              <a:lnSpc>
                <a:spcPct val="70000"/>
              </a:lnSpc>
              <a:spcBef>
                <a:spcPts val="1000"/>
              </a:spcBef>
              <a:spcAft>
                <a:spcPts val="0"/>
              </a:spcAft>
              <a:buClr>
                <a:srgbClr val="009A45"/>
              </a:buClr>
              <a:buSzPts val="3080"/>
              <a:buNone/>
            </a:pPr>
            <a:r>
              <a:rPr i="1" lang="en-US" sz="3080">
                <a:solidFill>
                  <a:srgbClr val="009A45"/>
                </a:solidFill>
              </a:rPr>
              <a:t>The Public Broadcasting Service (PBS) is an American public broadcaster and television program distributor. It is a nonprofit organization and the most prominent provider of educational television programming to public television stations in the United States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0" y="365125"/>
            <a:ext cx="12191999"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4400"/>
              <a:buFont typeface="Corbel"/>
              <a:buNone/>
            </a:pPr>
            <a:r>
              <a:rPr lang="en-US" sz="4400"/>
              <a:t>The BBC (British Broadcasting Corporation)</a:t>
            </a:r>
            <a:endParaRPr sz="4400"/>
          </a:p>
        </p:txBody>
      </p:sp>
      <p:sp>
        <p:nvSpPr>
          <p:cNvPr id="201" name="Google Shape;201;p32"/>
          <p:cNvSpPr txBox="1"/>
          <p:nvPr>
            <p:ph idx="1" type="body"/>
          </p:nvPr>
        </p:nvSpPr>
        <p:spPr>
          <a:xfrm>
            <a:off x="1" y="1825624"/>
            <a:ext cx="12191998"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196850" lvl="0" marL="228600" rtl="0" algn="l">
              <a:lnSpc>
                <a:spcPct val="90000"/>
              </a:lnSpc>
              <a:spcBef>
                <a:spcPts val="0"/>
              </a:spcBef>
              <a:spcAft>
                <a:spcPts val="0"/>
              </a:spcAft>
              <a:buClr>
                <a:schemeClr val="dk1"/>
              </a:buClr>
              <a:buSzPts val="2300"/>
              <a:buChar char="•"/>
            </a:pPr>
            <a:r>
              <a:rPr b="1" lang="en-US" sz="2300"/>
              <a:t>What facts or information do you know about the BBC?</a:t>
            </a:r>
            <a:endParaRPr sz="2300"/>
          </a:p>
          <a:p>
            <a:pPr indent="-196850" lvl="1" marL="685800" rtl="0" algn="l">
              <a:lnSpc>
                <a:spcPct val="90000"/>
              </a:lnSpc>
              <a:spcBef>
                <a:spcPts val="500"/>
              </a:spcBef>
              <a:spcAft>
                <a:spcPts val="0"/>
              </a:spcAft>
              <a:buClr>
                <a:srgbClr val="2F5496"/>
              </a:buClr>
              <a:buSzPts val="2300"/>
              <a:buChar char="•"/>
            </a:pPr>
            <a:r>
              <a:rPr b="1" lang="en-US" sz="2300">
                <a:solidFill>
                  <a:srgbClr val="2F5496"/>
                </a:solidFill>
              </a:rPr>
              <a:t>Discussion </a:t>
            </a:r>
            <a:r>
              <a:rPr lang="en-US" sz="2300"/>
              <a:t>– write down on a mindmap everything that you know about the BBC.</a:t>
            </a:r>
            <a:endParaRPr b="1" sz="2300">
              <a:solidFill>
                <a:srgbClr val="2F5496"/>
              </a:solidFill>
            </a:endParaRPr>
          </a:p>
          <a:p>
            <a:pPr indent="-196850" lvl="1" marL="685800" rtl="0" algn="l">
              <a:lnSpc>
                <a:spcPct val="90000"/>
              </a:lnSpc>
              <a:spcBef>
                <a:spcPts val="500"/>
              </a:spcBef>
              <a:spcAft>
                <a:spcPts val="0"/>
              </a:spcAft>
              <a:buClr>
                <a:srgbClr val="2F5496"/>
              </a:buClr>
              <a:buSzPts val="2300"/>
              <a:buChar char="•"/>
            </a:pPr>
            <a:r>
              <a:rPr b="1" lang="en-US" sz="2300">
                <a:solidFill>
                  <a:srgbClr val="2F5496"/>
                </a:solidFill>
              </a:rPr>
              <a:t>Feedback</a:t>
            </a:r>
            <a:endParaRPr sz="2300"/>
          </a:p>
          <a:p>
            <a:pPr indent="-196850" lvl="0" marL="228600" rtl="0" algn="l">
              <a:lnSpc>
                <a:spcPct val="90000"/>
              </a:lnSpc>
              <a:spcBef>
                <a:spcPts val="1000"/>
              </a:spcBef>
              <a:spcAft>
                <a:spcPts val="0"/>
              </a:spcAft>
              <a:buClr>
                <a:schemeClr val="dk1"/>
              </a:buClr>
              <a:buSzPts val="2300"/>
              <a:buChar char="•"/>
            </a:pPr>
            <a:r>
              <a:rPr b="1" lang="en-US" sz="2300"/>
              <a:t>You could have said</a:t>
            </a:r>
            <a:endParaRPr sz="2300"/>
          </a:p>
          <a:p>
            <a:pPr indent="-196850" lvl="1" marL="685800" rtl="0" algn="l">
              <a:lnSpc>
                <a:spcPct val="90000"/>
              </a:lnSpc>
              <a:spcBef>
                <a:spcPts val="500"/>
              </a:spcBef>
              <a:spcAft>
                <a:spcPts val="0"/>
              </a:spcAft>
              <a:buClr>
                <a:schemeClr val="dk1"/>
              </a:buClr>
              <a:buSzPts val="2300"/>
              <a:buChar char="•"/>
            </a:pPr>
            <a:r>
              <a:rPr lang="en-US" sz="2300"/>
              <a:t>Funded by licence fee (currently £147 a year for a colour licence)</a:t>
            </a:r>
            <a:endParaRPr sz="2300"/>
          </a:p>
          <a:p>
            <a:pPr indent="-196850" lvl="1" marL="685800" rtl="0" algn="l">
              <a:lnSpc>
                <a:spcPct val="90000"/>
              </a:lnSpc>
              <a:spcBef>
                <a:spcPts val="500"/>
              </a:spcBef>
              <a:spcAft>
                <a:spcPts val="0"/>
              </a:spcAft>
              <a:buClr>
                <a:schemeClr val="dk1"/>
              </a:buClr>
              <a:buSzPts val="2300"/>
              <a:buChar char="•"/>
            </a:pPr>
            <a:r>
              <a:rPr lang="en-US" sz="2300"/>
              <a:t>Follows a PSB remit (to entertain, educate and inform)</a:t>
            </a:r>
            <a:endParaRPr sz="2300"/>
          </a:p>
          <a:p>
            <a:pPr indent="-196850" lvl="1" marL="685800" rtl="0" algn="l">
              <a:lnSpc>
                <a:spcPct val="90000"/>
              </a:lnSpc>
              <a:spcBef>
                <a:spcPts val="500"/>
              </a:spcBef>
              <a:spcAft>
                <a:spcPts val="0"/>
              </a:spcAft>
              <a:buClr>
                <a:schemeClr val="dk1"/>
              </a:buClr>
              <a:buSzPts val="2300"/>
              <a:buChar char="•"/>
            </a:pPr>
            <a:r>
              <a:rPr lang="en-US" sz="2300"/>
              <a:t>Publicly owned</a:t>
            </a:r>
            <a:endParaRPr sz="2300"/>
          </a:p>
          <a:p>
            <a:pPr indent="-196850" lvl="1" marL="685800" rtl="0" algn="l">
              <a:lnSpc>
                <a:spcPct val="90000"/>
              </a:lnSpc>
              <a:spcBef>
                <a:spcPts val="500"/>
              </a:spcBef>
              <a:spcAft>
                <a:spcPts val="0"/>
              </a:spcAft>
              <a:buClr>
                <a:schemeClr val="dk1"/>
              </a:buClr>
              <a:buSzPts val="2300"/>
              <a:buChar char="•"/>
            </a:pPr>
            <a:r>
              <a:rPr lang="en-US" sz="2300"/>
              <a:t>Regulated by OfCOM (new development)  </a:t>
            </a:r>
            <a:endParaRPr sz="2300"/>
          </a:p>
          <a:p>
            <a:pPr indent="-196850" lvl="1" marL="685800" rtl="0" algn="l">
              <a:lnSpc>
                <a:spcPct val="90000"/>
              </a:lnSpc>
              <a:spcBef>
                <a:spcPts val="500"/>
              </a:spcBef>
              <a:spcAft>
                <a:spcPts val="0"/>
              </a:spcAft>
              <a:buClr>
                <a:schemeClr val="dk1"/>
              </a:buClr>
              <a:buSzPts val="2300"/>
              <a:buChar char="•"/>
            </a:pPr>
            <a:r>
              <a:rPr lang="en-US" sz="2300"/>
              <a:t>Requirement to promote British ‘talent’</a:t>
            </a:r>
            <a:endParaRPr sz="2300"/>
          </a:p>
          <a:p>
            <a:pPr indent="-196850" lvl="1" marL="685800" rtl="0" algn="l">
              <a:lnSpc>
                <a:spcPct val="90000"/>
              </a:lnSpc>
              <a:spcBef>
                <a:spcPts val="500"/>
              </a:spcBef>
              <a:spcAft>
                <a:spcPts val="0"/>
              </a:spcAft>
              <a:buClr>
                <a:schemeClr val="dk1"/>
              </a:buClr>
              <a:buSzPts val="2300"/>
              <a:buChar char="•"/>
            </a:pPr>
            <a:r>
              <a:rPr lang="en-US" sz="2300"/>
              <a:t>It has a Royal Charter</a:t>
            </a:r>
            <a:endParaRPr sz="2300"/>
          </a:p>
          <a:p>
            <a:pPr indent="-196850" lvl="1" marL="685800" rtl="0" algn="l">
              <a:lnSpc>
                <a:spcPct val="90000"/>
              </a:lnSpc>
              <a:spcBef>
                <a:spcPts val="500"/>
              </a:spcBef>
              <a:spcAft>
                <a:spcPts val="0"/>
              </a:spcAft>
              <a:buClr>
                <a:schemeClr val="dk1"/>
              </a:buClr>
              <a:buSzPts val="2300"/>
              <a:buChar char="•"/>
            </a:pPr>
            <a:r>
              <a:rPr lang="en-US" sz="2300"/>
              <a:t>It’s old!  </a:t>
            </a:r>
            <a:endParaRPr sz="2300"/>
          </a:p>
          <a:p>
            <a:pPr indent="-196850" lvl="1" marL="685800" rtl="0" algn="l">
              <a:lnSpc>
                <a:spcPct val="90000"/>
              </a:lnSpc>
              <a:spcBef>
                <a:spcPts val="500"/>
              </a:spcBef>
              <a:spcAft>
                <a:spcPts val="0"/>
              </a:spcAft>
              <a:buClr>
                <a:schemeClr val="dk1"/>
              </a:buClr>
              <a:buSzPts val="2300"/>
              <a:buChar char="•"/>
            </a:pPr>
            <a:r>
              <a:rPr lang="en-US" sz="2300"/>
              <a:t>Produces television, radio and online content</a:t>
            </a:r>
            <a:endParaRPr sz="2300"/>
          </a:p>
          <a:p>
            <a:pPr indent="-196850" lvl="1" marL="685800" rtl="0" algn="l">
              <a:lnSpc>
                <a:spcPct val="90000"/>
              </a:lnSpc>
              <a:spcBef>
                <a:spcPts val="500"/>
              </a:spcBef>
              <a:spcAft>
                <a:spcPts val="0"/>
              </a:spcAft>
              <a:buClr>
                <a:schemeClr val="dk1"/>
              </a:buClr>
              <a:buSzPts val="2300"/>
              <a:buChar char="•"/>
            </a:pPr>
            <a:r>
              <a:rPr lang="en-US" sz="2300"/>
              <a:t>Has BBC World Service that broadcasts overseas</a:t>
            </a:r>
            <a:endParaRPr sz="23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b="1" lang="en-US"/>
              <a:t>Researching the BBC</a:t>
            </a:r>
            <a:endParaRPr b="1"/>
          </a:p>
        </p:txBody>
      </p:sp>
      <p:sp>
        <p:nvSpPr>
          <p:cNvPr id="207" name="Google Shape;207;p33"/>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600"/>
              <a:buChar char="•"/>
            </a:pPr>
            <a:r>
              <a:rPr b="1" lang="en-US" sz="3600"/>
              <a:t>Task</a:t>
            </a:r>
            <a:r>
              <a:rPr lang="en-US" sz="3600"/>
              <a:t>:  In pairs/groups you will conduct research into aspects of the BBC that are central to this unit.  </a:t>
            </a:r>
            <a:endParaRPr/>
          </a:p>
          <a:p>
            <a:pPr indent="-228600" lvl="0" marL="228600" rtl="0" algn="l">
              <a:lnSpc>
                <a:spcPct val="90000"/>
              </a:lnSpc>
              <a:spcBef>
                <a:spcPts val="1000"/>
              </a:spcBef>
              <a:spcAft>
                <a:spcPts val="0"/>
              </a:spcAft>
              <a:buClr>
                <a:schemeClr val="dk1"/>
              </a:buClr>
              <a:buSzPts val="3600"/>
              <a:buChar char="•"/>
            </a:pPr>
            <a:r>
              <a:rPr lang="en-US" sz="3600"/>
              <a:t>You must use this research to answer the questions on the handout.</a:t>
            </a:r>
            <a:endParaRPr/>
          </a:p>
          <a:p>
            <a:pPr indent="-228600" lvl="0" marL="228600" rtl="0" algn="l">
              <a:lnSpc>
                <a:spcPct val="90000"/>
              </a:lnSpc>
              <a:spcBef>
                <a:spcPts val="1000"/>
              </a:spcBef>
              <a:spcAft>
                <a:spcPts val="0"/>
              </a:spcAft>
              <a:buClr>
                <a:schemeClr val="dk1"/>
              </a:buClr>
              <a:buSzPts val="3600"/>
              <a:buChar char="•"/>
            </a:pPr>
            <a:r>
              <a:rPr lang="en-US" sz="3600"/>
              <a:t>You have 30 minutes to complete and present the answers to the questions.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4"/>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Presentation of research</a:t>
            </a:r>
            <a:endParaRPr/>
          </a:p>
        </p:txBody>
      </p:sp>
      <p:sp>
        <p:nvSpPr>
          <p:cNvPr id="213" name="Google Shape;213;p34"/>
          <p:cNvSpPr txBox="1"/>
          <p:nvPr>
            <p:ph idx="4294967295" type="body"/>
          </p:nvPr>
        </p:nvSpPr>
        <p:spPr>
          <a:xfrm>
            <a:off x="0" y="4589463"/>
            <a:ext cx="10515600" cy="1500187"/>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a:t>Feedback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Reithianism</a:t>
            </a:r>
            <a:endParaRPr/>
          </a:p>
        </p:txBody>
      </p:sp>
      <p:sp>
        <p:nvSpPr>
          <p:cNvPr id="219" name="Google Shape;219;p35"/>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chemeClr val="dk1"/>
              </a:buClr>
              <a:buSzPts val="2420"/>
              <a:buNone/>
            </a:pPr>
            <a:r>
              <a:rPr lang="en-US" sz="2420"/>
              <a:t>The term "Reithianism" describes certain principles of broadcasting associated with Lord Reith. These include an </a:t>
            </a:r>
            <a:r>
              <a:rPr b="1" lang="en-US" sz="2420"/>
              <a:t>equal consideration of all viewpoints, probity, universality and a commitment to public service</a:t>
            </a:r>
            <a:r>
              <a:rPr lang="en-US" sz="2420"/>
              <a:t>. </a:t>
            </a:r>
            <a:endParaRPr sz="2420"/>
          </a:p>
          <a:p>
            <a:pPr indent="0" lvl="0" marL="0" rtl="0" algn="l">
              <a:lnSpc>
                <a:spcPct val="70000"/>
              </a:lnSpc>
              <a:spcBef>
                <a:spcPts val="1000"/>
              </a:spcBef>
              <a:spcAft>
                <a:spcPts val="0"/>
              </a:spcAft>
              <a:buClr>
                <a:schemeClr val="dk1"/>
              </a:buClr>
              <a:buSzPts val="2420"/>
              <a:buNone/>
            </a:pPr>
            <a:r>
              <a:rPr lang="en-US" sz="2420"/>
              <a:t>Audiences had little choice apart from the upscale programming of the BBC, a government agency which had a monopoly on broadcasting. </a:t>
            </a:r>
            <a:endParaRPr sz="2420"/>
          </a:p>
          <a:p>
            <a:pPr indent="0" lvl="0" marL="0" rtl="0" algn="l">
              <a:lnSpc>
                <a:spcPct val="70000"/>
              </a:lnSpc>
              <a:spcBef>
                <a:spcPts val="1000"/>
              </a:spcBef>
              <a:spcAft>
                <a:spcPts val="0"/>
              </a:spcAft>
              <a:buClr>
                <a:schemeClr val="dk1"/>
              </a:buClr>
              <a:buSzPts val="2420"/>
              <a:buNone/>
            </a:pPr>
            <a:r>
              <a:rPr lang="en-US" sz="2420"/>
              <a:t>Reith, an intensely moralistic executive, was in full charge. His goal was to broadcast, </a:t>
            </a:r>
            <a:r>
              <a:rPr b="1" lang="en-US" sz="2420"/>
              <a:t>"All that is best in every department of human knowledge, endeavour and achievement.... The preservation of a high moral tone is obviously of paramount importance.“</a:t>
            </a:r>
            <a:endParaRPr/>
          </a:p>
          <a:p>
            <a:pPr indent="0" lvl="0" marL="0" rtl="0" algn="l">
              <a:lnSpc>
                <a:spcPct val="70000"/>
              </a:lnSpc>
              <a:spcBef>
                <a:spcPts val="1000"/>
              </a:spcBef>
              <a:spcAft>
                <a:spcPts val="0"/>
              </a:spcAft>
              <a:buClr>
                <a:schemeClr val="dk1"/>
              </a:buClr>
              <a:buSzPts val="2420"/>
              <a:buNone/>
            </a:pPr>
            <a:r>
              <a:rPr lang="en-US" sz="2420"/>
              <a:t>Reith succeeded in building a high wall against an American-style free-for-all in radio in which the goal was to attract the largest audiences and thereby secure the greatest advertising revenue. </a:t>
            </a:r>
            <a:r>
              <a:rPr b="1" lang="en-US" sz="2420"/>
              <a:t>There was no paid advertising on the BBC; all the revenue came from a tax on receiving sets. </a:t>
            </a:r>
            <a:r>
              <a:rPr lang="en-US" sz="2420"/>
              <a:t>Highbrow audiences, however, greatly enjoyed it.</a:t>
            </a:r>
            <a:endParaRPr/>
          </a:p>
          <a:p>
            <a:pPr indent="0" lvl="0" marL="0" rtl="0" algn="l">
              <a:lnSpc>
                <a:spcPct val="70000"/>
              </a:lnSpc>
              <a:spcBef>
                <a:spcPts val="1000"/>
              </a:spcBef>
              <a:spcAft>
                <a:spcPts val="0"/>
              </a:spcAft>
              <a:buClr>
                <a:schemeClr val="dk1"/>
              </a:buClr>
              <a:buSzPts val="2420"/>
              <a:buNone/>
            </a:pPr>
            <a:r>
              <a:rPr lang="en-US" sz="2420"/>
              <a:t> At a time when American, Australian and Canadian stations were drawing huge audiences cheering for their local teams with the broadcast of baseball, rugby and hockey, the </a:t>
            </a:r>
            <a:r>
              <a:rPr b="1" lang="en-US" sz="2420"/>
              <a:t>BBC emphasised service for a national, rather than a regional audience</a:t>
            </a:r>
            <a:r>
              <a:rPr lang="en-US" sz="2420"/>
              <a:t>. Boat races were well covered along with tennis and horse racing, but BBC was reluctant to spend its severely limited air time on long football or cricket games, regardless of their popularity.</a:t>
            </a:r>
            <a:endParaRPr sz="242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6"/>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Discussion questions</a:t>
            </a:r>
            <a:endParaRPr/>
          </a:p>
        </p:txBody>
      </p:sp>
      <p:sp>
        <p:nvSpPr>
          <p:cNvPr id="225" name="Google Shape;225;p36"/>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400"/>
              <a:buChar char="•"/>
            </a:pPr>
            <a:r>
              <a:rPr lang="en-US" sz="3400"/>
              <a:t>Thinking about the public purposes of the BBC, what kind of content would you expect to find in a Radio 1 broadcast?  Make a list of any relevant content.</a:t>
            </a:r>
            <a:endParaRPr/>
          </a:p>
          <a:p>
            <a:pPr indent="-228600" lvl="0" marL="228600" rtl="0" algn="l">
              <a:lnSpc>
                <a:spcPct val="90000"/>
              </a:lnSpc>
              <a:spcBef>
                <a:spcPts val="1000"/>
              </a:spcBef>
              <a:spcAft>
                <a:spcPts val="0"/>
              </a:spcAft>
              <a:buClr>
                <a:schemeClr val="dk1"/>
              </a:buClr>
              <a:buSzPts val="3400"/>
              <a:buChar char="•"/>
            </a:pPr>
            <a:r>
              <a:rPr lang="en-US" sz="3400"/>
              <a:t>What do you think some of the main differences are between PSB broadcasting and commercial broadcasting? Make a list.  </a:t>
            </a:r>
            <a:endParaRPr/>
          </a:p>
          <a:p>
            <a:pPr indent="-228600" lvl="0" marL="228600" rtl="0" algn="l">
              <a:lnSpc>
                <a:spcPct val="90000"/>
              </a:lnSpc>
              <a:spcBef>
                <a:spcPts val="1000"/>
              </a:spcBef>
              <a:spcAft>
                <a:spcPts val="0"/>
              </a:spcAft>
              <a:buClr>
                <a:schemeClr val="dk1"/>
              </a:buClr>
              <a:buSzPts val="3400"/>
              <a:buChar char="•"/>
            </a:pPr>
            <a:r>
              <a:rPr lang="en-US" sz="3400"/>
              <a:t>What do you think are some of the biggest challenges for the BBC Radio 1 breakfast show today?</a:t>
            </a:r>
            <a:endParaRPr/>
          </a:p>
          <a:p>
            <a:pPr indent="-228600" lvl="0" marL="228600" rtl="0" algn="l">
              <a:lnSpc>
                <a:spcPct val="90000"/>
              </a:lnSpc>
              <a:spcBef>
                <a:spcPts val="1000"/>
              </a:spcBef>
              <a:spcAft>
                <a:spcPts val="0"/>
              </a:spcAft>
              <a:buClr>
                <a:schemeClr val="dk1"/>
              </a:buClr>
              <a:buSzPts val="3400"/>
              <a:buChar char="•"/>
            </a:pPr>
            <a:r>
              <a:rPr lang="en-US" sz="3400"/>
              <a:t>The BBC does not have the pressure of having to make money but it does have the pressure of needing to provide value for money. How do you think this affects radio programme content?  </a:t>
            </a:r>
            <a:endParaRPr sz="3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831850" y="1709738"/>
            <a:ext cx="10515600" cy="2852737"/>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BBC Radio 1</a:t>
            </a:r>
            <a:endParaRPr/>
          </a:p>
        </p:txBody>
      </p:sp>
      <p:sp>
        <p:nvSpPr>
          <p:cNvPr id="231" name="Google Shape;231;p37"/>
          <p:cNvSpPr txBox="1"/>
          <p:nvPr>
            <p:ph idx="1" type="body"/>
          </p:nvPr>
        </p:nvSpPr>
        <p:spPr>
          <a:xfrm>
            <a:off x="831850" y="4589463"/>
            <a:ext cx="10515600" cy="1500187"/>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US"/>
              <a:t>BBC Radio 1 Breakfast Show</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8"/>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Research Task – History of Radio 1</a:t>
            </a:r>
            <a:endParaRPr/>
          </a:p>
        </p:txBody>
      </p:sp>
      <p:sp>
        <p:nvSpPr>
          <p:cNvPr id="237" name="Google Shape;237;p38"/>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80000"/>
              </a:lnSpc>
              <a:spcBef>
                <a:spcPts val="0"/>
              </a:spcBef>
              <a:spcAft>
                <a:spcPts val="0"/>
              </a:spcAft>
              <a:buClr>
                <a:schemeClr val="dk1"/>
              </a:buClr>
              <a:buSzPts val="4400"/>
              <a:buChar char="•"/>
            </a:pPr>
            <a:r>
              <a:rPr lang="en-US"/>
              <a:t>Using this website:  </a:t>
            </a:r>
            <a:r>
              <a:rPr lang="en-US" u="sng">
                <a:solidFill>
                  <a:schemeClr val="hlink"/>
                </a:solidFill>
                <a:hlinkClick r:id="rId3"/>
              </a:rPr>
              <a:t>https://www.bbc.com/historyofthebbc/100-voices/radio-reinvented</a:t>
            </a:r>
            <a:r>
              <a:rPr lang="en-US"/>
              <a:t> ...</a:t>
            </a:r>
            <a:endParaRPr/>
          </a:p>
          <a:p>
            <a:pPr indent="-279400" lvl="0" marL="228600" rtl="0" algn="l">
              <a:lnSpc>
                <a:spcPct val="80000"/>
              </a:lnSpc>
              <a:spcBef>
                <a:spcPts val="1000"/>
              </a:spcBef>
              <a:spcAft>
                <a:spcPts val="0"/>
              </a:spcAft>
              <a:buClr>
                <a:schemeClr val="dk1"/>
              </a:buClr>
              <a:buSzPts val="4400"/>
              <a:buChar char="•"/>
            </a:pPr>
            <a:r>
              <a:rPr lang="en-US"/>
              <a:t>...complete the research table on the History of Radio 1.  </a:t>
            </a:r>
            <a:endParaRPr/>
          </a:p>
          <a:p>
            <a:pPr indent="-279400" lvl="0" marL="228600" rtl="0" algn="l">
              <a:lnSpc>
                <a:spcPct val="80000"/>
              </a:lnSpc>
              <a:spcBef>
                <a:spcPts val="1000"/>
              </a:spcBef>
              <a:spcAft>
                <a:spcPts val="0"/>
              </a:spcAft>
              <a:buClr>
                <a:schemeClr val="dk1"/>
              </a:buClr>
              <a:buSzPts val="4400"/>
              <a:buChar char="•"/>
            </a:pPr>
            <a:r>
              <a:rPr lang="en-US"/>
              <a:t>This should take you </a:t>
            </a:r>
            <a:r>
              <a:rPr i="1" lang="en-US"/>
              <a:t>up to </a:t>
            </a:r>
            <a:r>
              <a:rPr lang="en-US"/>
              <a:t>two hours.  There is a lot of information, and you need to select what you think is the most important.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9"/>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A documentary...</a:t>
            </a:r>
            <a:endParaRPr/>
          </a:p>
        </p:txBody>
      </p:sp>
      <p:sp>
        <p:nvSpPr>
          <p:cNvPr id="243" name="Google Shape;243;p39"/>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u="sng">
                <a:solidFill>
                  <a:schemeClr val="hlink"/>
                </a:solidFill>
                <a:hlinkClick r:id="rId3"/>
              </a:rPr>
              <a:t>https://www.youtube.com/watch?v=G0pYk83_i5o</a:t>
            </a:r>
            <a:endParaRPr/>
          </a:p>
          <a:p>
            <a:pPr indent="0" lvl="0" marL="228600" rtl="0" algn="l">
              <a:lnSpc>
                <a:spcPct val="90000"/>
              </a:lnSpc>
              <a:spcBef>
                <a:spcPts val="1000"/>
              </a:spcBef>
              <a:spcAft>
                <a:spcPts val="0"/>
              </a:spcAft>
              <a:buClr>
                <a:schemeClr val="dk1"/>
              </a:buClr>
              <a:buSzPts val="44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0"/>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Where did it all start?</a:t>
            </a:r>
            <a:endParaRPr/>
          </a:p>
        </p:txBody>
      </p:sp>
      <p:pic>
        <p:nvPicPr>
          <p:cNvPr id="249" name="Google Shape;249;p40">
            <a:hlinkClick r:id="rId3"/>
          </p:cNvPr>
          <p:cNvPicPr preferRelativeResize="0"/>
          <p:nvPr/>
        </p:nvPicPr>
        <p:blipFill rotWithShape="1">
          <a:blip r:embed="rId4">
            <a:alphaModFix/>
          </a:blip>
          <a:srcRect b="0" l="0" r="0" t="0"/>
          <a:stretch/>
        </p:blipFill>
        <p:spPr>
          <a:xfrm>
            <a:off x="4058668" y="1825625"/>
            <a:ext cx="4074663" cy="4351338"/>
          </a:xfrm>
          <a:prstGeom prst="rect">
            <a:avLst/>
          </a:prstGeom>
          <a:noFill/>
          <a:ln>
            <a:noFill/>
          </a:ln>
        </p:spPr>
      </p:pic>
      <p:sp>
        <p:nvSpPr>
          <p:cNvPr id="250" name="Google Shape;250;p40"/>
          <p:cNvSpPr txBox="1"/>
          <p:nvPr/>
        </p:nvSpPr>
        <p:spPr>
          <a:xfrm>
            <a:off x="1535501" y="2104845"/>
            <a:ext cx="2330570"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Click on the image to play the video</a:t>
            </a:r>
            <a:endParaRPr sz="1800">
              <a:solidFill>
                <a:schemeClr val="lt1"/>
              </a:solidFill>
              <a:latin typeface="Calibri"/>
              <a:ea typeface="Calibri"/>
              <a:cs typeface="Calibri"/>
              <a:sym typeface="Calibri"/>
            </a:endParaRPr>
          </a:p>
        </p:txBody>
      </p:sp>
      <p:sp>
        <p:nvSpPr>
          <p:cNvPr id="251" name="Google Shape;251;p40"/>
          <p:cNvSpPr txBox="1"/>
          <p:nvPr/>
        </p:nvSpPr>
        <p:spPr>
          <a:xfrm>
            <a:off x="8695426" y="2104845"/>
            <a:ext cx="2658374"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Calibri"/>
                <a:ea typeface="Calibri"/>
                <a:cs typeface="Calibri"/>
                <a:sym typeface="Calibri"/>
              </a:rPr>
              <a:t>How many of the faces do you recognise?</a:t>
            </a:r>
            <a:endParaRPr sz="2400">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Listening to the opening of The Radio 1 Breakfast show – first and most recent</a:t>
            </a:r>
            <a:endParaRPr sz="5400"/>
          </a:p>
        </p:txBody>
      </p:sp>
      <p:sp>
        <p:nvSpPr>
          <p:cNvPr id="257" name="Google Shape;257;p41"/>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600"/>
              <a:buChar char="•"/>
            </a:pPr>
            <a:r>
              <a:rPr lang="en-US" sz="3600"/>
              <a:t>We are going to listen to the first minute of the very first broadcast in 1967 and then the most recent from last Monday.</a:t>
            </a:r>
            <a:endParaRPr/>
          </a:p>
          <a:p>
            <a:pPr indent="-228600" lvl="0" marL="228600" rtl="0" algn="l">
              <a:lnSpc>
                <a:spcPct val="90000"/>
              </a:lnSpc>
              <a:spcBef>
                <a:spcPts val="1000"/>
              </a:spcBef>
              <a:spcAft>
                <a:spcPts val="0"/>
              </a:spcAft>
              <a:buClr>
                <a:schemeClr val="dk1"/>
              </a:buClr>
              <a:buSzPts val="3600"/>
              <a:buChar char="•"/>
            </a:pPr>
            <a:r>
              <a:rPr lang="en-US" sz="3600"/>
              <a:t>Compare their contents:</a:t>
            </a:r>
            <a:endParaRPr/>
          </a:p>
          <a:p>
            <a:pPr indent="-228600" lvl="4" marL="2057400" rtl="0" algn="l">
              <a:lnSpc>
                <a:spcPct val="90000"/>
              </a:lnSpc>
              <a:spcBef>
                <a:spcPts val="500"/>
              </a:spcBef>
              <a:spcAft>
                <a:spcPts val="0"/>
              </a:spcAft>
              <a:buClr>
                <a:schemeClr val="dk1"/>
              </a:buClr>
              <a:buSzPts val="3200"/>
              <a:buChar char="•"/>
            </a:pPr>
            <a:r>
              <a:rPr lang="en-US" sz="3200"/>
              <a:t>What similarities do they contain?</a:t>
            </a:r>
            <a:endParaRPr/>
          </a:p>
          <a:p>
            <a:pPr indent="-228600" lvl="4" marL="2057400" rtl="0" algn="l">
              <a:lnSpc>
                <a:spcPct val="90000"/>
              </a:lnSpc>
              <a:spcBef>
                <a:spcPts val="500"/>
              </a:spcBef>
              <a:spcAft>
                <a:spcPts val="0"/>
              </a:spcAft>
              <a:buClr>
                <a:schemeClr val="dk1"/>
              </a:buClr>
              <a:buSzPts val="3200"/>
              <a:buChar char="•"/>
            </a:pPr>
            <a:r>
              <a:rPr lang="en-US" sz="3200"/>
              <a:t>How do they differ?</a:t>
            </a:r>
            <a:endParaRPr sz="3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2"/>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BBC Radio 1 Breakfast Show- September ‘67</a:t>
            </a:r>
            <a:endParaRPr sz="5400"/>
          </a:p>
        </p:txBody>
      </p:sp>
      <p:sp>
        <p:nvSpPr>
          <p:cNvPr id="263" name="Google Shape;263;p42"/>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54000" lvl="1" marL="685800" rtl="0" algn="l">
              <a:lnSpc>
                <a:spcPct val="90000"/>
              </a:lnSpc>
              <a:spcBef>
                <a:spcPts val="0"/>
              </a:spcBef>
              <a:spcAft>
                <a:spcPts val="0"/>
              </a:spcAft>
              <a:buClr>
                <a:schemeClr val="dk1"/>
              </a:buClr>
              <a:buSzPts val="4000"/>
              <a:buChar char="•"/>
            </a:pPr>
            <a:r>
              <a:rPr lang="en-US"/>
              <a:t>The first ever broadcast on BBC Radio 1 was the Tony Blackburn Breakfast Show in September 1967.  Let’s listen to the opening minutes (click on image: play from 1:18):</a:t>
            </a:r>
            <a:endParaRPr/>
          </a:p>
          <a:p>
            <a:pPr indent="0" lvl="1" marL="685800" rtl="0" algn="l">
              <a:lnSpc>
                <a:spcPct val="90000"/>
              </a:lnSpc>
              <a:spcBef>
                <a:spcPts val="500"/>
              </a:spcBef>
              <a:spcAft>
                <a:spcPts val="0"/>
              </a:spcAft>
              <a:buClr>
                <a:schemeClr val="dk1"/>
              </a:buClr>
              <a:buSzPts val="4000"/>
              <a:buNone/>
            </a:pPr>
            <a:r>
              <a:t/>
            </a:r>
            <a:endParaRPr/>
          </a:p>
          <a:p>
            <a:pPr indent="0" lvl="1" marL="685800" rtl="0" algn="l">
              <a:lnSpc>
                <a:spcPct val="90000"/>
              </a:lnSpc>
              <a:spcBef>
                <a:spcPts val="500"/>
              </a:spcBef>
              <a:spcAft>
                <a:spcPts val="0"/>
              </a:spcAft>
              <a:buClr>
                <a:schemeClr val="dk1"/>
              </a:buClr>
              <a:buSzPts val="4000"/>
              <a:buNone/>
            </a:pPr>
            <a:r>
              <a:t/>
            </a:r>
            <a:endParaRPr/>
          </a:p>
        </p:txBody>
      </p:sp>
      <p:pic>
        <p:nvPicPr>
          <p:cNvPr id="264" name="Google Shape;264;p42">
            <a:hlinkClick r:id="rId3"/>
          </p:cNvPr>
          <p:cNvPicPr preferRelativeResize="0"/>
          <p:nvPr/>
        </p:nvPicPr>
        <p:blipFill rotWithShape="1">
          <a:blip r:embed="rId4">
            <a:alphaModFix/>
          </a:blip>
          <a:srcRect b="0" l="0" r="0" t="0"/>
          <a:stretch/>
        </p:blipFill>
        <p:spPr>
          <a:xfrm>
            <a:off x="1283179" y="4080432"/>
            <a:ext cx="2392633" cy="2555096"/>
          </a:xfrm>
          <a:prstGeom prst="rect">
            <a:avLst/>
          </a:prstGeom>
          <a:noFill/>
          <a:ln>
            <a:noFill/>
          </a:ln>
        </p:spPr>
      </p:pic>
      <p:sp>
        <p:nvSpPr>
          <p:cNvPr id="265" name="Google Shape;265;p42"/>
          <p:cNvSpPr txBox="1"/>
          <p:nvPr/>
        </p:nvSpPr>
        <p:spPr>
          <a:xfrm>
            <a:off x="5261549" y="3927110"/>
            <a:ext cx="5456418" cy="2554545"/>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rgbClr val="980099"/>
              </a:buClr>
              <a:buSzPts val="2000"/>
              <a:buFont typeface="Arial"/>
              <a:buChar char="•"/>
            </a:pPr>
            <a:r>
              <a:rPr b="1" lang="en-US" sz="2000">
                <a:solidFill>
                  <a:srgbClr val="980099"/>
                </a:solidFill>
                <a:latin typeface="Calibri"/>
                <a:ea typeface="Calibri"/>
                <a:cs typeface="Calibri"/>
                <a:sym typeface="Calibri"/>
              </a:rPr>
              <a:t>Tony Blackburn, along with several other DJs, had been poached from Radio Caroline.  Radio Caroline was a pirate radio station with huge listening figures that was broadcast from a ship off the coast of Essex.  </a:t>
            </a:r>
            <a:endParaRPr/>
          </a:p>
          <a:p>
            <a:pPr indent="-285750" lvl="0" marL="285750" marR="0" rtl="0" algn="l">
              <a:spcBef>
                <a:spcPts val="0"/>
              </a:spcBef>
              <a:spcAft>
                <a:spcPts val="0"/>
              </a:spcAft>
              <a:buClr>
                <a:srgbClr val="980099"/>
              </a:buClr>
              <a:buSzPts val="2000"/>
              <a:buFont typeface="Arial"/>
              <a:buChar char="•"/>
            </a:pPr>
            <a:r>
              <a:rPr b="1" lang="en-US" sz="2000">
                <a:solidFill>
                  <a:srgbClr val="980099"/>
                </a:solidFill>
                <a:latin typeface="Calibri"/>
                <a:ea typeface="Calibri"/>
                <a:cs typeface="Calibri"/>
                <a:sym typeface="Calibri"/>
              </a:rPr>
              <a:t>It was hoped that they would bring their audience with them to the BBC – and this proved to be true.  </a:t>
            </a:r>
            <a:endParaRPr b="1" sz="2000">
              <a:solidFill>
                <a:srgbClr val="980099"/>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3"/>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Radio 1 Breakfast Show: Greg James</a:t>
            </a:r>
            <a:endParaRPr/>
          </a:p>
        </p:txBody>
      </p:sp>
      <p:sp>
        <p:nvSpPr>
          <p:cNvPr id="271" name="Google Shape;271;p43"/>
          <p:cNvSpPr txBox="1"/>
          <p:nvPr/>
        </p:nvSpPr>
        <p:spPr>
          <a:xfrm>
            <a:off x="8030034" y="2306730"/>
            <a:ext cx="2606615"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Click on image: Play from start to around 1 minute 30.  </a:t>
            </a:r>
            <a:endParaRPr sz="1800">
              <a:solidFill>
                <a:schemeClr val="lt1"/>
              </a:solidFill>
              <a:latin typeface="Calibri"/>
              <a:ea typeface="Calibri"/>
              <a:cs typeface="Calibri"/>
              <a:sym typeface="Calibri"/>
            </a:endParaRPr>
          </a:p>
        </p:txBody>
      </p:sp>
      <p:pic>
        <p:nvPicPr>
          <p:cNvPr id="272" name="Google Shape;272;p43">
            <a:hlinkClick r:id="rId3"/>
          </p:cNvPr>
          <p:cNvPicPr preferRelativeResize="0"/>
          <p:nvPr>
            <p:ph idx="1" type="body"/>
          </p:nvPr>
        </p:nvPicPr>
        <p:blipFill rotWithShape="1">
          <a:blip r:embed="rId4">
            <a:alphaModFix/>
          </a:blip>
          <a:srcRect b="0" l="0" r="0" t="0"/>
          <a:stretch/>
        </p:blipFill>
        <p:spPr>
          <a:xfrm>
            <a:off x="838200" y="1825625"/>
            <a:ext cx="6765731" cy="4351338"/>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4"/>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t/>
            </a:r>
            <a:endParaRPr/>
          </a:p>
        </p:txBody>
      </p:sp>
      <p:sp>
        <p:nvSpPr>
          <p:cNvPr id="278" name="Google Shape;278;p44"/>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u="sng">
                <a:solidFill>
                  <a:schemeClr val="hlink"/>
                </a:solidFill>
                <a:hlinkClick r:id="rId3"/>
              </a:rPr>
              <a:t>https://www.youtube.com/watch?v=M5G8pfRowtU</a:t>
            </a:r>
            <a:r>
              <a:rPr lang="en-US"/>
              <a:t> </a:t>
            </a:r>
            <a:endParaRPr/>
          </a:p>
          <a:p>
            <a:pPr indent="-279400" lvl="0" marL="228600" rtl="0" algn="l">
              <a:lnSpc>
                <a:spcPct val="90000"/>
              </a:lnSpc>
              <a:spcBef>
                <a:spcPts val="1000"/>
              </a:spcBef>
              <a:spcAft>
                <a:spcPts val="0"/>
              </a:spcAft>
              <a:buClr>
                <a:schemeClr val="dk1"/>
              </a:buClr>
              <a:buSzPts val="4400"/>
              <a:buChar char="•"/>
            </a:pPr>
            <a:r>
              <a:rPr lang="en-US" u="sng">
                <a:solidFill>
                  <a:schemeClr val="hlink"/>
                </a:solidFill>
                <a:hlinkClick r:id="rId4"/>
              </a:rPr>
              <a:t>https://www.bbc.co.uk/programmes/m0009zsj</a:t>
            </a:r>
            <a:r>
              <a:rPr lang="en-US"/>
              <a:t> </a:t>
            </a:r>
            <a:endParaRPr/>
          </a:p>
          <a:p>
            <a:pPr indent="0" lvl="0" marL="228600" rtl="0" algn="l">
              <a:lnSpc>
                <a:spcPct val="90000"/>
              </a:lnSpc>
              <a:spcBef>
                <a:spcPts val="1000"/>
              </a:spcBef>
              <a:spcAft>
                <a:spcPts val="0"/>
              </a:spcAft>
              <a:buClr>
                <a:schemeClr val="dk1"/>
              </a:buClr>
              <a:buSzPts val="44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5"/>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Comparison</a:t>
            </a:r>
            <a:endParaRPr/>
          </a:p>
        </p:txBody>
      </p:sp>
      <p:sp>
        <p:nvSpPr>
          <p:cNvPr id="284" name="Google Shape;284;p45"/>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Char char="•"/>
            </a:pPr>
            <a:r>
              <a:rPr lang="en-US" sz="3200"/>
              <a:t>What do they have in common?</a:t>
            </a:r>
            <a:endParaRPr/>
          </a:p>
          <a:p>
            <a:pPr indent="-228600" lvl="1" marL="685800" rtl="0" algn="l">
              <a:lnSpc>
                <a:spcPct val="90000"/>
              </a:lnSpc>
              <a:spcBef>
                <a:spcPts val="500"/>
              </a:spcBef>
              <a:spcAft>
                <a:spcPts val="0"/>
              </a:spcAft>
              <a:buClr>
                <a:schemeClr val="dk1"/>
              </a:buClr>
              <a:buSzPts val="3600"/>
              <a:buChar char="•"/>
            </a:pPr>
            <a:r>
              <a:rPr lang="en-US" sz="3600"/>
              <a:t>‘Chat’ – building a relationship with the audience (feels like they are talking directly to us)</a:t>
            </a:r>
            <a:endParaRPr/>
          </a:p>
          <a:p>
            <a:pPr indent="-228600" lvl="1" marL="685800" rtl="0" algn="l">
              <a:lnSpc>
                <a:spcPct val="90000"/>
              </a:lnSpc>
              <a:spcBef>
                <a:spcPts val="500"/>
              </a:spcBef>
              <a:spcAft>
                <a:spcPts val="0"/>
              </a:spcAft>
              <a:buClr>
                <a:schemeClr val="dk1"/>
              </a:buClr>
              <a:buSzPts val="3600"/>
              <a:buChar char="•"/>
            </a:pPr>
            <a:r>
              <a:rPr lang="en-US" sz="3600"/>
              <a:t>Jingle </a:t>
            </a:r>
            <a:endParaRPr/>
          </a:p>
          <a:p>
            <a:pPr indent="-228600" lvl="1" marL="685800" rtl="0" algn="l">
              <a:lnSpc>
                <a:spcPct val="90000"/>
              </a:lnSpc>
              <a:spcBef>
                <a:spcPts val="500"/>
              </a:spcBef>
              <a:spcAft>
                <a:spcPts val="0"/>
              </a:spcAft>
              <a:buClr>
                <a:schemeClr val="dk1"/>
              </a:buClr>
              <a:buSzPts val="3600"/>
              <a:buChar char="•"/>
            </a:pPr>
            <a:r>
              <a:rPr lang="en-US" sz="3600"/>
              <a:t>Sting (short burst of a music track)</a:t>
            </a:r>
            <a:endParaRPr/>
          </a:p>
          <a:p>
            <a:pPr indent="-228600" lvl="1" marL="685800" rtl="0" algn="l">
              <a:lnSpc>
                <a:spcPct val="90000"/>
              </a:lnSpc>
              <a:spcBef>
                <a:spcPts val="500"/>
              </a:spcBef>
              <a:spcAft>
                <a:spcPts val="0"/>
              </a:spcAft>
              <a:buClr>
                <a:schemeClr val="dk1"/>
              </a:buClr>
              <a:buSzPts val="3600"/>
              <a:buChar char="•"/>
            </a:pPr>
            <a:r>
              <a:rPr lang="en-US" sz="3600"/>
              <a:t>Introducing music</a:t>
            </a:r>
            <a:endParaRPr/>
          </a:p>
          <a:p>
            <a:pPr indent="-228600" lvl="1" marL="685800" rtl="0" algn="l">
              <a:lnSpc>
                <a:spcPct val="90000"/>
              </a:lnSpc>
              <a:spcBef>
                <a:spcPts val="500"/>
              </a:spcBef>
              <a:spcAft>
                <a:spcPts val="0"/>
              </a:spcAft>
              <a:buClr>
                <a:schemeClr val="dk1"/>
              </a:buClr>
              <a:buSzPts val="3600"/>
              <a:buChar char="•"/>
            </a:pPr>
            <a:r>
              <a:rPr lang="en-US" sz="3600"/>
              <a:t>Discussing items on the programme coming up.  </a:t>
            </a:r>
            <a:endParaRPr/>
          </a:p>
          <a:p>
            <a:pPr indent="0" lvl="1" marL="457200" rtl="0" algn="l">
              <a:lnSpc>
                <a:spcPct val="90000"/>
              </a:lnSpc>
              <a:spcBef>
                <a:spcPts val="500"/>
              </a:spcBef>
              <a:spcAft>
                <a:spcPts val="0"/>
              </a:spcAft>
              <a:buClr>
                <a:schemeClr val="dk1"/>
              </a:buClr>
              <a:buSzPts val="4000"/>
              <a:buNone/>
            </a:pPr>
            <a:r>
              <a:t/>
            </a:r>
            <a:endParaRPr/>
          </a:p>
          <a:p>
            <a:pPr indent="0" lvl="0" marL="0" rtl="0" algn="l">
              <a:lnSpc>
                <a:spcPct val="90000"/>
              </a:lnSpc>
              <a:spcBef>
                <a:spcPts val="1000"/>
              </a:spcBef>
              <a:spcAft>
                <a:spcPts val="0"/>
              </a:spcAft>
              <a:buClr>
                <a:schemeClr val="dk1"/>
              </a:buClr>
              <a:buSzPts val="4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6"/>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Radio 1 Breakfast Show: Greg James</a:t>
            </a:r>
            <a:endParaRPr/>
          </a:p>
        </p:txBody>
      </p:sp>
      <p:sp>
        <p:nvSpPr>
          <p:cNvPr id="290" name="Google Shape;290;p46"/>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70000"/>
              </a:lnSpc>
              <a:spcBef>
                <a:spcPts val="0"/>
              </a:spcBef>
              <a:spcAft>
                <a:spcPts val="0"/>
              </a:spcAft>
              <a:buClr>
                <a:schemeClr val="dk1"/>
              </a:buClr>
              <a:buSzPts val="3080"/>
              <a:buChar char="•"/>
            </a:pPr>
            <a:r>
              <a:rPr lang="en-US" sz="3080"/>
              <a:t>Greg James began his tenure as host of the breakfast show on 20 August 2018.. Features include Yesterday’s Quiz and the Ten Minute Takeover, alongside Game of Phones and Unpopular Opinions.</a:t>
            </a:r>
            <a:endParaRPr sz="3080"/>
          </a:p>
          <a:p>
            <a:pPr indent="-228600" lvl="0" marL="228600" rtl="0" algn="l">
              <a:lnSpc>
                <a:spcPct val="70000"/>
              </a:lnSpc>
              <a:spcBef>
                <a:spcPts val="1000"/>
              </a:spcBef>
              <a:spcAft>
                <a:spcPts val="0"/>
              </a:spcAft>
              <a:buClr>
                <a:schemeClr val="dk1"/>
              </a:buClr>
              <a:buSzPts val="3080"/>
              <a:buChar char="•"/>
            </a:pPr>
            <a:r>
              <a:rPr lang="en-US" sz="3080"/>
              <a:t>He took over from Nick Grimshaw who had been brought in in 2012 to help lower the age of the audience. (After Chris Moyles,who was in his late 30s by then). Nick Grimshaw struggles to bring down average age of audience from 31.</a:t>
            </a:r>
            <a:endParaRPr/>
          </a:p>
          <a:p>
            <a:pPr indent="-228600" lvl="0" marL="228600" rtl="0" algn="l">
              <a:lnSpc>
                <a:spcPct val="70000"/>
              </a:lnSpc>
              <a:spcBef>
                <a:spcPts val="1000"/>
              </a:spcBef>
              <a:spcAft>
                <a:spcPts val="0"/>
              </a:spcAft>
              <a:buClr>
                <a:schemeClr val="dk1"/>
              </a:buClr>
              <a:buSzPts val="3080"/>
              <a:buChar char="•"/>
            </a:pPr>
            <a:r>
              <a:rPr lang="en-US" sz="3080"/>
              <a:t>Is the most listened-to show on Radio 1, but in October 2017 his listening figures dropped to the lowest for a Radio 1 breakfast show since records began (dropped to 4.9m weekly listeners – to compare, Chris Evans on Radio 2 has 9.3m listeners)</a:t>
            </a:r>
            <a:endParaRPr/>
          </a:p>
          <a:p>
            <a:pPr indent="-228600" lvl="1" marL="685800" rtl="0" algn="l">
              <a:lnSpc>
                <a:spcPct val="70000"/>
              </a:lnSpc>
              <a:spcBef>
                <a:spcPts val="500"/>
              </a:spcBef>
              <a:spcAft>
                <a:spcPts val="0"/>
              </a:spcAft>
              <a:buClr>
                <a:schemeClr val="dk1"/>
              </a:buClr>
              <a:buSzPts val="2800"/>
              <a:buChar char="•"/>
            </a:pPr>
            <a:r>
              <a:rPr lang="en-US" sz="2800"/>
              <a:t>Radio 1 defended this by stating that it’s listeners don’t tend to tune into the radio (which is the only figure that RAJAR looks at) and instead listen via Youtube or social Media.    </a:t>
            </a:r>
            <a:endParaRPr/>
          </a:p>
          <a:p>
            <a:pPr indent="-33020" lvl="0" marL="228600" rtl="0" algn="l">
              <a:lnSpc>
                <a:spcPct val="70000"/>
              </a:lnSpc>
              <a:spcBef>
                <a:spcPts val="1000"/>
              </a:spcBef>
              <a:spcAft>
                <a:spcPts val="0"/>
              </a:spcAft>
              <a:buClr>
                <a:schemeClr val="dk1"/>
              </a:buClr>
              <a:buSzPts val="3080"/>
              <a:buNone/>
            </a:pPr>
            <a:r>
              <a:t/>
            </a:r>
            <a:endParaRPr sz="308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7"/>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Radio 1’s ‘remit’:</a:t>
            </a:r>
            <a:endParaRPr/>
          </a:p>
        </p:txBody>
      </p:sp>
      <p:sp>
        <p:nvSpPr>
          <p:cNvPr id="296" name="Google Shape;296;p47"/>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80000"/>
              </a:lnSpc>
              <a:spcBef>
                <a:spcPts val="0"/>
              </a:spcBef>
              <a:spcAft>
                <a:spcPts val="0"/>
              </a:spcAft>
              <a:buClr>
                <a:schemeClr val="dk1"/>
              </a:buClr>
              <a:buSzPts val="4400"/>
              <a:buChar char="•"/>
            </a:pPr>
            <a:r>
              <a:rPr lang="en-US"/>
              <a:t>To entertain and engage a broad range of young listeners with a </a:t>
            </a:r>
            <a:r>
              <a:rPr b="1" lang="en-US">
                <a:solidFill>
                  <a:srgbClr val="00843B"/>
                </a:solidFill>
              </a:rPr>
              <a:t>distinctive</a:t>
            </a:r>
            <a:r>
              <a:rPr lang="en-US"/>
              <a:t> </a:t>
            </a:r>
            <a:r>
              <a:rPr b="1" lang="en-US">
                <a:solidFill>
                  <a:srgbClr val="00843B"/>
                </a:solidFill>
              </a:rPr>
              <a:t>mix</a:t>
            </a:r>
            <a:r>
              <a:rPr lang="en-US"/>
              <a:t> of </a:t>
            </a:r>
            <a:r>
              <a:rPr b="1" lang="en-US">
                <a:solidFill>
                  <a:srgbClr val="00843B"/>
                </a:solidFill>
              </a:rPr>
              <a:t>contemporary</a:t>
            </a:r>
            <a:r>
              <a:rPr lang="en-US"/>
              <a:t> </a:t>
            </a:r>
            <a:r>
              <a:rPr b="1" lang="en-US">
                <a:solidFill>
                  <a:srgbClr val="00843B"/>
                </a:solidFill>
              </a:rPr>
              <a:t>music</a:t>
            </a:r>
            <a:r>
              <a:rPr lang="en-US"/>
              <a:t> and </a:t>
            </a:r>
            <a:r>
              <a:rPr b="1" lang="en-US">
                <a:solidFill>
                  <a:srgbClr val="00843B"/>
                </a:solidFill>
              </a:rPr>
              <a:t>speech</a:t>
            </a:r>
            <a:r>
              <a:rPr lang="en-US"/>
              <a:t>.</a:t>
            </a:r>
            <a:endParaRPr/>
          </a:p>
          <a:p>
            <a:pPr indent="-279400" lvl="0" marL="228600" rtl="0" algn="l">
              <a:lnSpc>
                <a:spcPct val="80000"/>
              </a:lnSpc>
              <a:spcBef>
                <a:spcPts val="1000"/>
              </a:spcBef>
              <a:spcAft>
                <a:spcPts val="0"/>
              </a:spcAft>
              <a:buClr>
                <a:schemeClr val="dk1"/>
              </a:buClr>
              <a:buSzPts val="4400"/>
              <a:buChar char="•"/>
            </a:pPr>
            <a:r>
              <a:rPr lang="en-US"/>
              <a:t>It should offer a </a:t>
            </a:r>
            <a:r>
              <a:rPr b="1" lang="en-US">
                <a:solidFill>
                  <a:srgbClr val="00843B"/>
                </a:solidFill>
              </a:rPr>
              <a:t>range</a:t>
            </a:r>
            <a:r>
              <a:rPr lang="en-US"/>
              <a:t> of </a:t>
            </a:r>
            <a:r>
              <a:rPr b="1" lang="en-US">
                <a:solidFill>
                  <a:srgbClr val="00843B"/>
                </a:solidFill>
              </a:rPr>
              <a:t>new</a:t>
            </a:r>
            <a:r>
              <a:rPr lang="en-US"/>
              <a:t> </a:t>
            </a:r>
            <a:r>
              <a:rPr b="1" lang="en-US">
                <a:solidFill>
                  <a:srgbClr val="00843B"/>
                </a:solidFill>
              </a:rPr>
              <a:t>music</a:t>
            </a:r>
            <a:r>
              <a:rPr lang="en-US"/>
              <a:t>, support emerging artists (especially those from the UK) and provide a platform for live music.</a:t>
            </a:r>
            <a:endParaRPr/>
          </a:p>
          <a:p>
            <a:pPr indent="-279400" lvl="0" marL="228600" rtl="0" algn="l">
              <a:lnSpc>
                <a:spcPct val="80000"/>
              </a:lnSpc>
              <a:spcBef>
                <a:spcPts val="1000"/>
              </a:spcBef>
              <a:spcAft>
                <a:spcPts val="0"/>
              </a:spcAft>
              <a:buClr>
                <a:srgbClr val="00843B"/>
              </a:buClr>
              <a:buSzPts val="4400"/>
              <a:buChar char="•"/>
            </a:pPr>
            <a:r>
              <a:rPr b="1" lang="en-US">
                <a:solidFill>
                  <a:srgbClr val="00843B"/>
                </a:solidFill>
              </a:rPr>
              <a:t>News</a:t>
            </a:r>
            <a:r>
              <a:rPr lang="en-US"/>
              <a:t>, </a:t>
            </a:r>
            <a:r>
              <a:rPr b="1" lang="en-US">
                <a:solidFill>
                  <a:srgbClr val="00843B"/>
                </a:solidFill>
              </a:rPr>
              <a:t>documentaries</a:t>
            </a:r>
            <a:r>
              <a:rPr lang="en-US"/>
              <a:t> and advice campaigns should </a:t>
            </a:r>
            <a:r>
              <a:rPr b="1" lang="en-US">
                <a:solidFill>
                  <a:srgbClr val="00843B"/>
                </a:solidFill>
              </a:rPr>
              <a:t>cover</a:t>
            </a:r>
            <a:r>
              <a:rPr lang="en-US"/>
              <a:t> areas of </a:t>
            </a:r>
            <a:r>
              <a:rPr b="1" lang="en-US">
                <a:solidFill>
                  <a:srgbClr val="00843B"/>
                </a:solidFill>
              </a:rPr>
              <a:t>relevance</a:t>
            </a:r>
            <a:r>
              <a:rPr lang="en-US"/>
              <a:t> to </a:t>
            </a:r>
            <a:r>
              <a:rPr b="1" lang="en-US">
                <a:solidFill>
                  <a:srgbClr val="00843B"/>
                </a:solidFill>
              </a:rPr>
              <a:t>young</a:t>
            </a:r>
            <a:r>
              <a:rPr lang="en-US"/>
              <a:t> </a:t>
            </a:r>
            <a:r>
              <a:rPr b="1" lang="en-US">
                <a:solidFill>
                  <a:srgbClr val="00843B"/>
                </a:solidFill>
              </a:rPr>
              <a:t>adults</a:t>
            </a:r>
            <a:r>
              <a:rPr lang="en-US"/>
              <a:t>.</a:t>
            </a:r>
            <a:endParaRPr/>
          </a:p>
          <a:p>
            <a:pPr indent="0" lvl="0" marL="228600" rtl="0" algn="l">
              <a:lnSpc>
                <a:spcPct val="80000"/>
              </a:lnSpc>
              <a:spcBef>
                <a:spcPts val="1000"/>
              </a:spcBef>
              <a:spcAft>
                <a:spcPts val="0"/>
              </a:spcAft>
              <a:buClr>
                <a:schemeClr val="dk1"/>
              </a:buClr>
              <a:buSzPts val="4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8"/>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5400"/>
              <a:buFont typeface="Corbel"/>
              <a:buNone/>
            </a:pPr>
            <a:r>
              <a:rPr lang="en-US" sz="5400"/>
              <a:t>Reading:  </a:t>
            </a:r>
            <a:br>
              <a:rPr lang="en-US" sz="5400"/>
            </a:br>
            <a:r>
              <a:rPr lang="en-US" sz="5400"/>
              <a:t>Understanding the purpose of Radio 1</a:t>
            </a:r>
            <a:endParaRPr sz="5400"/>
          </a:p>
        </p:txBody>
      </p:sp>
      <p:sp>
        <p:nvSpPr>
          <p:cNvPr id="302" name="Google Shape;302;p48"/>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37490" lvl="0" marL="228600" rtl="0" algn="l">
              <a:lnSpc>
                <a:spcPct val="80000"/>
              </a:lnSpc>
              <a:spcBef>
                <a:spcPts val="0"/>
              </a:spcBef>
              <a:spcAft>
                <a:spcPts val="0"/>
              </a:spcAft>
              <a:buClr>
                <a:schemeClr val="dk1"/>
              </a:buClr>
              <a:buSzPts val="3740"/>
              <a:buChar char="•"/>
            </a:pPr>
            <a:r>
              <a:rPr lang="en-US" sz="3740"/>
              <a:t>You will read through the Radio 1 Service Licence (2016)</a:t>
            </a:r>
            <a:endParaRPr/>
          </a:p>
          <a:p>
            <a:pPr indent="-237490" lvl="0" marL="228600" rtl="0" algn="l">
              <a:lnSpc>
                <a:spcPct val="80000"/>
              </a:lnSpc>
              <a:spcBef>
                <a:spcPts val="1000"/>
              </a:spcBef>
              <a:spcAft>
                <a:spcPts val="0"/>
              </a:spcAft>
              <a:buClr>
                <a:schemeClr val="dk1"/>
              </a:buClr>
              <a:buSzPts val="3740"/>
              <a:buChar char="•"/>
            </a:pPr>
            <a:r>
              <a:rPr lang="en-US" sz="3740"/>
              <a:t>You will annotate the article, identifying the key information under the following headings:</a:t>
            </a:r>
            <a:endParaRPr/>
          </a:p>
          <a:p>
            <a:pPr indent="-228600" lvl="1" marL="685800" rtl="0" algn="l">
              <a:lnSpc>
                <a:spcPct val="80000"/>
              </a:lnSpc>
              <a:spcBef>
                <a:spcPts val="500"/>
              </a:spcBef>
              <a:spcAft>
                <a:spcPts val="0"/>
              </a:spcAft>
              <a:buClr>
                <a:schemeClr val="dk1"/>
              </a:buClr>
              <a:buSzPts val="3400"/>
              <a:buChar char="•"/>
            </a:pPr>
            <a:r>
              <a:rPr lang="en-US" sz="3400"/>
              <a:t>Annual budget</a:t>
            </a:r>
            <a:endParaRPr/>
          </a:p>
          <a:p>
            <a:pPr indent="-228600" lvl="1" marL="685800" rtl="0" algn="l">
              <a:lnSpc>
                <a:spcPct val="80000"/>
              </a:lnSpc>
              <a:spcBef>
                <a:spcPts val="500"/>
              </a:spcBef>
              <a:spcAft>
                <a:spcPts val="0"/>
              </a:spcAft>
              <a:buClr>
                <a:schemeClr val="dk1"/>
              </a:buClr>
              <a:buSzPts val="3400"/>
              <a:buChar char="•"/>
            </a:pPr>
            <a:r>
              <a:rPr lang="en-US" sz="3400"/>
              <a:t>The objective of Radio 1</a:t>
            </a:r>
            <a:endParaRPr/>
          </a:p>
          <a:p>
            <a:pPr indent="-228600" lvl="1" marL="685800" rtl="0" algn="l">
              <a:lnSpc>
                <a:spcPct val="80000"/>
              </a:lnSpc>
              <a:spcBef>
                <a:spcPts val="500"/>
              </a:spcBef>
              <a:spcAft>
                <a:spcPts val="0"/>
              </a:spcAft>
              <a:buClr>
                <a:schemeClr val="dk1"/>
              </a:buClr>
              <a:buSzPts val="3400"/>
              <a:buChar char="•"/>
            </a:pPr>
            <a:r>
              <a:rPr lang="en-US" sz="3400"/>
              <a:t>Radio 1’s contribution to public life</a:t>
            </a:r>
            <a:endParaRPr/>
          </a:p>
          <a:p>
            <a:pPr indent="-228600" lvl="1" marL="685800" rtl="0" algn="l">
              <a:lnSpc>
                <a:spcPct val="80000"/>
              </a:lnSpc>
              <a:spcBef>
                <a:spcPts val="500"/>
              </a:spcBef>
              <a:spcAft>
                <a:spcPts val="0"/>
              </a:spcAft>
              <a:buClr>
                <a:schemeClr val="dk1"/>
              </a:buClr>
              <a:buSzPts val="3400"/>
              <a:buChar char="•"/>
            </a:pPr>
            <a:r>
              <a:rPr lang="en-US" sz="3400"/>
              <a:t>Radio 1’s contribution to promoting education and learning</a:t>
            </a:r>
            <a:endParaRPr/>
          </a:p>
          <a:p>
            <a:pPr indent="-228600" lvl="1" marL="685800" rtl="0" algn="l">
              <a:lnSpc>
                <a:spcPct val="80000"/>
              </a:lnSpc>
              <a:spcBef>
                <a:spcPts val="500"/>
              </a:spcBef>
              <a:spcAft>
                <a:spcPts val="0"/>
              </a:spcAft>
              <a:buClr>
                <a:schemeClr val="dk1"/>
              </a:buClr>
              <a:buSzPts val="3400"/>
              <a:buChar char="•"/>
            </a:pPr>
            <a:r>
              <a:rPr lang="en-US" sz="3400"/>
              <a:t>Radio 1’s contribution to the UK.  </a:t>
            </a:r>
            <a:endParaRPr/>
          </a:p>
          <a:p>
            <a:pPr indent="-12700" lvl="1" marL="685800" rtl="0" algn="l">
              <a:lnSpc>
                <a:spcPct val="80000"/>
              </a:lnSpc>
              <a:spcBef>
                <a:spcPts val="500"/>
              </a:spcBef>
              <a:spcAft>
                <a:spcPts val="0"/>
              </a:spcAft>
              <a:buClr>
                <a:schemeClr val="dk1"/>
              </a:buClr>
              <a:buSzPts val="3400"/>
              <a:buNone/>
            </a:pPr>
            <a:r>
              <a:t/>
            </a:r>
            <a:endParaRPr sz="3400"/>
          </a:p>
          <a:p>
            <a:pPr indent="-237490" lvl="0" marL="228600" rtl="0" algn="l">
              <a:lnSpc>
                <a:spcPct val="80000"/>
              </a:lnSpc>
              <a:spcBef>
                <a:spcPts val="1000"/>
              </a:spcBef>
              <a:spcAft>
                <a:spcPts val="0"/>
              </a:spcAft>
              <a:buClr>
                <a:schemeClr val="dk1"/>
              </a:buClr>
              <a:buSzPts val="3740"/>
              <a:buChar char="•"/>
            </a:pPr>
            <a:r>
              <a:rPr lang="en-US" sz="3740"/>
              <a:t>You will write notes under these key headings.  </a:t>
            </a:r>
            <a:endParaRPr sz="37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9"/>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Board Game task</a:t>
            </a:r>
            <a:endParaRPr/>
          </a:p>
        </p:txBody>
      </p:sp>
      <p:sp>
        <p:nvSpPr>
          <p:cNvPr id="308" name="Google Shape;308;p49"/>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a:t>Create a board game to help you revise the Radio industry.  </a:t>
            </a:r>
            <a:endParaRPr/>
          </a:p>
          <a:p>
            <a:pPr indent="-279400" lvl="0" marL="228600" rtl="0" algn="l">
              <a:lnSpc>
                <a:spcPct val="90000"/>
              </a:lnSpc>
              <a:spcBef>
                <a:spcPts val="1000"/>
              </a:spcBef>
              <a:spcAft>
                <a:spcPts val="0"/>
              </a:spcAft>
              <a:buClr>
                <a:schemeClr val="dk1"/>
              </a:buClr>
              <a:buSzPts val="4400"/>
              <a:buChar char="•"/>
            </a:pPr>
            <a:r>
              <a:rPr lang="en-US"/>
              <a:t>You should include all your knowledge on the radio industry, the BBC, BBC Radio 1 and the Radio 1 Breakfast Show.</a:t>
            </a:r>
            <a:endParaRPr/>
          </a:p>
          <a:p>
            <a:pPr indent="-279400" lvl="0" marL="228600" rtl="0" algn="l">
              <a:lnSpc>
                <a:spcPct val="90000"/>
              </a:lnSpc>
              <a:spcBef>
                <a:spcPts val="1000"/>
              </a:spcBef>
              <a:spcAft>
                <a:spcPts val="0"/>
              </a:spcAft>
              <a:buClr>
                <a:schemeClr val="dk1"/>
              </a:buClr>
              <a:buSzPts val="4400"/>
              <a:buChar char="•"/>
            </a:pPr>
            <a:r>
              <a:rPr lang="en-US"/>
              <a:t>You could base it on Monopoly, snakes and ladders, The Game of Life...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0"/>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Prep Instagram Task</a:t>
            </a:r>
            <a:endParaRPr/>
          </a:p>
        </p:txBody>
      </p:sp>
      <p:sp>
        <p:nvSpPr>
          <p:cNvPr id="314" name="Google Shape;314;p50"/>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a:t>Your challenge (which you must accept), is to find a way to display all your knowledge about the Radio industry (general industry, BBC, BBC Radio 1, Radio 1 Breakfast Show), in a square that could be suitable to be put on Instagram. </a:t>
            </a:r>
            <a:endParaRPr/>
          </a:p>
        </p:txBody>
      </p:sp>
      <p:sp>
        <p:nvSpPr>
          <p:cNvPr id="315" name="Google Shape;315;p50"/>
          <p:cNvSpPr/>
          <p:nvPr/>
        </p:nvSpPr>
        <p:spPr>
          <a:xfrm>
            <a:off x="8077200" y="4286250"/>
            <a:ext cx="2705100" cy="2381250"/>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6" name="Google Shape;316;p50"/>
          <p:cNvCxnSpPr/>
          <p:nvPr/>
        </p:nvCxnSpPr>
        <p:spPr>
          <a:xfrm>
            <a:off x="4991100" y="5448300"/>
            <a:ext cx="2876550" cy="0"/>
          </a:xfrm>
          <a:prstGeom prst="straightConnector1">
            <a:avLst/>
          </a:prstGeom>
          <a:noFill/>
          <a:ln cap="flat" cmpd="sng" w="63500">
            <a:solidFill>
              <a:schemeClr val="accent2"/>
            </a:solidFill>
            <a:prstDash val="solid"/>
            <a:miter lim="800000"/>
            <a:headEnd len="sm" w="sm" type="none"/>
            <a:tailEnd len="med" w="med" type="stealth"/>
          </a:ln>
        </p:spPr>
      </p:cxnSp>
      <p:sp>
        <p:nvSpPr>
          <p:cNvPr id="317" name="Google Shape;317;p50"/>
          <p:cNvSpPr txBox="1"/>
          <p:nvPr/>
        </p:nvSpPr>
        <p:spPr>
          <a:xfrm>
            <a:off x="2209800" y="5122932"/>
            <a:ext cx="2571750"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000">
                <a:solidFill>
                  <a:srgbClr val="00E768"/>
                </a:solidFill>
                <a:latin typeface="Calibri"/>
                <a:ea typeface="Calibri"/>
                <a:cs typeface="Calibri"/>
                <a:sym typeface="Calibri"/>
              </a:rPr>
              <a:t>This shape!</a:t>
            </a:r>
            <a:endParaRPr sz="4000">
              <a:solidFill>
                <a:srgbClr val="00E768"/>
              </a:solidFill>
              <a:latin typeface="Calibri"/>
              <a:ea typeface="Calibri"/>
              <a:cs typeface="Calibri"/>
              <a:sym typeface="Calibri"/>
            </a:endParaRPr>
          </a:p>
        </p:txBody>
      </p:sp>
      <p:sp>
        <p:nvSpPr>
          <p:cNvPr id="318" name="Google Shape;318;p50"/>
          <p:cNvSpPr txBox="1"/>
          <p:nvPr/>
        </p:nvSpPr>
        <p:spPr>
          <a:xfrm>
            <a:off x="123825" y="5830818"/>
            <a:ext cx="2800350" cy="769441"/>
          </a:xfrm>
          <a:prstGeom prst="rect">
            <a:avLst/>
          </a:prstGeom>
          <a:solidFill>
            <a:schemeClr val="lt1"/>
          </a:solidFill>
          <a:ln cap="flat" cmpd="sng" w="47625">
            <a:solidFill>
              <a:schemeClr val="accen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chemeClr val="dk1"/>
                </a:solidFill>
                <a:latin typeface="Calibri"/>
                <a:ea typeface="Calibri"/>
                <a:cs typeface="Calibri"/>
                <a:sym typeface="Calibri"/>
              </a:rPr>
              <a:t>Due Friday!</a:t>
            </a:r>
            <a:endParaRPr sz="44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1"/>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Writing task:</a:t>
            </a:r>
            <a:endParaRPr/>
          </a:p>
        </p:txBody>
      </p:sp>
      <p:sp>
        <p:nvSpPr>
          <p:cNvPr id="324" name="Google Shape;324;p51"/>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600"/>
              <a:buChar char="•"/>
            </a:pPr>
            <a:r>
              <a:rPr lang="en-US" sz="3600"/>
              <a:t>Produce a side of A4 covering the following:</a:t>
            </a:r>
            <a:endParaRPr/>
          </a:p>
          <a:p>
            <a:pPr indent="-228600" lvl="1" marL="685800" rtl="0" algn="l">
              <a:lnSpc>
                <a:spcPct val="90000"/>
              </a:lnSpc>
              <a:spcBef>
                <a:spcPts val="500"/>
              </a:spcBef>
              <a:spcAft>
                <a:spcPts val="0"/>
              </a:spcAft>
              <a:buClr>
                <a:schemeClr val="dk1"/>
              </a:buClr>
              <a:buSzPts val="2800"/>
              <a:buChar char="•"/>
            </a:pPr>
            <a:r>
              <a:rPr lang="en-US" sz="2800"/>
              <a:t>Reasons why you think young people don’t actively listen to the radio</a:t>
            </a:r>
            <a:endParaRPr/>
          </a:p>
          <a:p>
            <a:pPr indent="-228600" lvl="1" marL="685800" rtl="0" algn="l">
              <a:lnSpc>
                <a:spcPct val="90000"/>
              </a:lnSpc>
              <a:spcBef>
                <a:spcPts val="500"/>
              </a:spcBef>
              <a:spcAft>
                <a:spcPts val="0"/>
              </a:spcAft>
              <a:buClr>
                <a:schemeClr val="dk1"/>
              </a:buClr>
              <a:buSzPts val="2800"/>
              <a:buChar char="•"/>
            </a:pPr>
            <a:r>
              <a:rPr lang="en-US" sz="2800"/>
              <a:t>What you think Radio 1 needs to do in order to increase its share of listeners and gain its audience.  </a:t>
            </a:r>
            <a:endParaRPr/>
          </a:p>
          <a:p>
            <a:pPr indent="0" lvl="1" marL="685800" rtl="0" algn="l">
              <a:lnSpc>
                <a:spcPct val="90000"/>
              </a:lnSpc>
              <a:spcBef>
                <a:spcPts val="500"/>
              </a:spcBef>
              <a:spcAft>
                <a:spcPts val="0"/>
              </a:spcAft>
              <a:buClr>
                <a:schemeClr val="dk1"/>
              </a:buClr>
              <a:buSzPts val="40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2"/>
          <p:cNvSpPr txBox="1"/>
          <p:nvPr>
            <p:ph type="title"/>
          </p:nvPr>
        </p:nvSpPr>
        <p:spPr>
          <a:xfrm>
            <a:off x="0" y="365125"/>
            <a:ext cx="12192000" cy="1325563"/>
          </a:xfrm>
          <a:prstGeom prst="rect">
            <a:avLst/>
          </a:prstGeom>
          <a:solidFill>
            <a:schemeClr val="lt1"/>
          </a:solidFill>
          <a:ln cap="flat" cmpd="sng" w="57150">
            <a:solidFill>
              <a:srgbClr val="98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030A0"/>
              </a:buClr>
              <a:buSzPts val="6000"/>
              <a:buFont typeface="Corbel"/>
              <a:buNone/>
            </a:pPr>
            <a:r>
              <a:rPr lang="en-US"/>
              <a:t>Prep</a:t>
            </a:r>
            <a:endParaRPr b="1"/>
          </a:p>
        </p:txBody>
      </p:sp>
      <p:sp>
        <p:nvSpPr>
          <p:cNvPr id="330" name="Google Shape;330;p52"/>
          <p:cNvSpPr txBox="1"/>
          <p:nvPr>
            <p:ph idx="1" type="body"/>
          </p:nvPr>
        </p:nvSpPr>
        <p:spPr>
          <a:xfrm>
            <a:off x="0" y="1825624"/>
            <a:ext cx="12192000" cy="5032375"/>
          </a:xfrm>
          <a:prstGeom prst="rect">
            <a:avLst/>
          </a:prstGeom>
          <a:solidFill>
            <a:schemeClr val="lt1">
              <a:alpha val="84705"/>
            </a:schemeClr>
          </a:solidFill>
          <a:ln cap="flat" cmpd="sng" w="57150">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279400" lvl="0" marL="228600" rtl="0" algn="l">
              <a:lnSpc>
                <a:spcPct val="90000"/>
              </a:lnSpc>
              <a:spcBef>
                <a:spcPts val="0"/>
              </a:spcBef>
              <a:spcAft>
                <a:spcPts val="0"/>
              </a:spcAft>
              <a:buClr>
                <a:schemeClr val="dk1"/>
              </a:buClr>
              <a:buSzPts val="4400"/>
              <a:buChar char="•"/>
            </a:pPr>
            <a:r>
              <a:rPr lang="en-US"/>
              <a:t>To listen to the Radio 1 Breakfast Show from Friday 1</a:t>
            </a:r>
            <a:r>
              <a:rPr baseline="30000" lang="en-US"/>
              <a:t>st</a:t>
            </a:r>
            <a:r>
              <a:rPr lang="en-US"/>
              <a:t> February.  You will find this on the BBC Sounds section of the website (look in the schedule).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16">
      <a:dk1>
        <a:srgbClr val="000000"/>
      </a:dk1>
      <a:lt1>
        <a:srgbClr val="FFFFFF"/>
      </a:lt1>
      <a:dk2>
        <a:srgbClr val="44546A"/>
      </a:dk2>
      <a:lt2>
        <a:srgbClr val="E7E6E6"/>
      </a:lt2>
      <a:accent1>
        <a:srgbClr val="4472C4"/>
      </a:accent1>
      <a:accent2>
        <a:srgbClr val="CC00CC"/>
      </a:accent2>
      <a:accent3>
        <a:srgbClr val="0000FF"/>
      </a:accent3>
      <a:accent4>
        <a:srgbClr val="92D050"/>
      </a:accent4>
      <a:accent5>
        <a:srgbClr val="00B050"/>
      </a:accent5>
      <a:accent6>
        <a:srgbClr val="36FF91"/>
      </a:accent6>
      <a:hlink>
        <a:srgbClr val="7030A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