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4.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5.xml" ContentType="application/vnd.openxmlformats-officedocument.drawingml.chart+xml"/>
  <Override PartName="/ppt/drawings/drawing2.xml" ContentType="application/vnd.openxmlformats-officedocument.drawingml.chartshapes+xml"/>
  <Override PartName="/ppt/notesSlides/notesSlide21.xml" ContentType="application/vnd.openxmlformats-officedocument.presentationml.notesSlide+xml"/>
  <Override PartName="/ppt/charts/chart6.xml" ContentType="application/vnd.openxmlformats-officedocument.drawingml.chart+xml"/>
  <Override PartName="/ppt/drawings/drawing3.xml" ContentType="application/vnd.openxmlformats-officedocument.drawingml.chartshape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5" r:id="rId2"/>
    <p:sldMasterId id="2147483709" r:id="rId3"/>
    <p:sldMasterId id="2147483723" r:id="rId4"/>
    <p:sldMasterId id="2147483729" r:id="rId5"/>
    <p:sldMasterId id="2147483741" r:id="rId6"/>
    <p:sldMasterId id="2147483753" r:id="rId7"/>
    <p:sldMasterId id="2147483759" r:id="rId8"/>
  </p:sldMasterIdLst>
  <p:notesMasterIdLst>
    <p:notesMasterId r:id="rId50"/>
  </p:notesMasterIdLst>
  <p:handoutMasterIdLst>
    <p:handoutMasterId r:id="rId51"/>
  </p:handoutMasterIdLst>
  <p:sldIdLst>
    <p:sldId id="257" r:id="rId9"/>
    <p:sldId id="306" r:id="rId10"/>
    <p:sldId id="259" r:id="rId11"/>
    <p:sldId id="260" r:id="rId12"/>
    <p:sldId id="262" r:id="rId13"/>
    <p:sldId id="295" r:id="rId14"/>
    <p:sldId id="296" r:id="rId15"/>
    <p:sldId id="264" r:id="rId16"/>
    <p:sldId id="265" r:id="rId17"/>
    <p:sldId id="266" r:id="rId18"/>
    <p:sldId id="267" r:id="rId19"/>
    <p:sldId id="324" r:id="rId20"/>
    <p:sldId id="325" r:id="rId21"/>
    <p:sldId id="326" r:id="rId22"/>
    <p:sldId id="327" r:id="rId23"/>
    <p:sldId id="328" r:id="rId24"/>
    <p:sldId id="329" r:id="rId25"/>
    <p:sldId id="330" r:id="rId26"/>
    <p:sldId id="271" r:id="rId27"/>
    <p:sldId id="273" r:id="rId28"/>
    <p:sldId id="274" r:id="rId29"/>
    <p:sldId id="304" r:id="rId30"/>
    <p:sldId id="305" r:id="rId31"/>
    <p:sldId id="277" r:id="rId32"/>
    <p:sldId id="317" r:id="rId33"/>
    <p:sldId id="318" r:id="rId34"/>
    <p:sldId id="278" r:id="rId35"/>
    <p:sldId id="319" r:id="rId36"/>
    <p:sldId id="320" r:id="rId37"/>
    <p:sldId id="321" r:id="rId38"/>
    <p:sldId id="322" r:id="rId39"/>
    <p:sldId id="323" r:id="rId40"/>
    <p:sldId id="303" r:id="rId41"/>
    <p:sldId id="286" r:id="rId42"/>
    <p:sldId id="287" r:id="rId43"/>
    <p:sldId id="288" r:id="rId44"/>
    <p:sldId id="289" r:id="rId45"/>
    <p:sldId id="290" r:id="rId46"/>
    <p:sldId id="291" r:id="rId47"/>
    <p:sldId id="292" r:id="rId48"/>
    <p:sldId id="294" r:id="rId4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91" userDrawn="1">
          <p15:clr>
            <a:srgbClr val="A4A3A4"/>
          </p15:clr>
        </p15:guide>
        <p15:guide id="2" pos="3840" userDrawn="1">
          <p15:clr>
            <a:srgbClr val="A4A3A4"/>
          </p15:clr>
        </p15:guide>
        <p15:guide id="3" orient="horz" pos="595" userDrawn="1">
          <p15:clr>
            <a:srgbClr val="A4A3A4"/>
          </p15:clr>
        </p15:guide>
        <p15:guide id="7" orient="horz" pos="4269" userDrawn="1">
          <p15:clr>
            <a:srgbClr val="A4A3A4"/>
          </p15:clr>
        </p15:guide>
        <p15:guide id="8" orient="horz" pos="1094" userDrawn="1">
          <p15:clr>
            <a:srgbClr val="A4A3A4"/>
          </p15:clr>
        </p15:guide>
        <p15:guide id="11" pos="6562" userDrawn="1">
          <p15:clr>
            <a:srgbClr val="A4A3A4"/>
          </p15:clr>
        </p15:guide>
        <p15:guide id="12" pos="2479" userDrawn="1">
          <p15:clr>
            <a:srgbClr val="A4A3A4"/>
          </p15:clr>
        </p15:guide>
        <p15:guide id="14" pos="5518" userDrawn="1">
          <p15:clr>
            <a:srgbClr val="A4A3A4"/>
          </p15:clr>
        </p15:guide>
        <p15:guide id="15" pos="1118" userDrawn="1">
          <p15:clr>
            <a:srgbClr val="A4A3A4"/>
          </p15:clr>
        </p15:guide>
        <p15:guide id="16" orient="horz" pos="845" userDrawn="1">
          <p15:clr>
            <a:srgbClr val="A4A3A4"/>
          </p15:clr>
        </p15:guide>
        <p15:guide id="17" orient="horz" pos="26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6A6A6A"/>
    <a:srgbClr val="D600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47" autoAdjust="0"/>
    <p:restoredTop sz="95501" autoAdjust="0"/>
  </p:normalViewPr>
  <p:slideViewPr>
    <p:cSldViewPr snapToGrid="0">
      <p:cViewPr varScale="1">
        <p:scale>
          <a:sx n="62" d="100"/>
          <a:sy n="62" d="100"/>
        </p:scale>
        <p:origin x="-60" y="-288"/>
      </p:cViewPr>
      <p:guideLst>
        <p:guide orient="horz" pos="391"/>
        <p:guide orient="horz" pos="595"/>
        <p:guide orient="horz" pos="4269"/>
        <p:guide orient="horz" pos="1094"/>
        <p:guide orient="horz" pos="845"/>
        <p:guide orient="horz" pos="2636"/>
        <p:guide pos="3840"/>
        <p:guide pos="6562"/>
        <p:guide pos="2479"/>
        <p:guide pos="5518"/>
        <p:guide pos="1118"/>
      </p:guideLst>
    </p:cSldViewPr>
  </p:slideViewPr>
  <p:notesTextViewPr>
    <p:cViewPr>
      <p:scale>
        <a:sx n="1" d="1"/>
        <a:sy n="1" d="1"/>
      </p:scale>
      <p:origin x="0" y="0"/>
    </p:cViewPr>
  </p:notesTextViewPr>
  <p:sorterViewPr>
    <p:cViewPr>
      <p:scale>
        <a:sx n="100" d="100"/>
        <a:sy n="100" d="100"/>
      </p:scale>
      <p:origin x="0" y="-60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8" Type="http://schemas.openxmlformats.org/officeDocument/2006/relationships/slideMaster" Target="slideMasters/slideMaster8.xml"/><Relationship Id="rId51" Type="http://schemas.openxmlformats.org/officeDocument/2006/relationships/handoutMaster" Target="handoutMasters/handoutMaster1.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753912164097498E-2"/>
          <c:y val="3.4154633732008E-2"/>
          <c:w val="0.83471081317537998"/>
          <c:h val="0.701306673400519"/>
        </c:manualLayout>
      </c:layout>
      <c:barChart>
        <c:barDir val="col"/>
        <c:grouping val="stacked"/>
        <c:varyColors val="0"/>
        <c:ser>
          <c:idx val="1"/>
          <c:order val="0"/>
          <c:tx>
            <c:strRef>
              <c:f>Sheet1!$B$1</c:f>
              <c:strCache>
                <c:ptCount val="1"/>
                <c:pt idx="0">
                  <c:v>Adults</c:v>
                </c:pt>
              </c:strCache>
            </c:strRef>
          </c:tx>
          <c:spPr>
            <a:solidFill>
              <a:schemeClr val="accent2"/>
            </a:solidFill>
            <a:ln>
              <a:noFill/>
            </a:ln>
            <a:effectLst/>
          </c:spPr>
          <c:invertIfNegative val="0"/>
          <c:dPt>
            <c:idx val="0"/>
            <c:invertIfNegative val="0"/>
            <c:bubble3D val="0"/>
            <c:spPr>
              <a:solidFill>
                <a:srgbClr val="E00034"/>
              </a:solidFill>
              <a:ln>
                <a:noFill/>
              </a:ln>
              <a:effectLst/>
            </c:spPr>
          </c:dPt>
          <c:dPt>
            <c:idx val="1"/>
            <c:invertIfNegative val="0"/>
            <c:bubble3D val="0"/>
            <c:spPr>
              <a:solidFill>
                <a:schemeClr val="accent1"/>
              </a:solidFill>
              <a:ln>
                <a:noFill/>
              </a:ln>
              <a:effectLst/>
            </c:spPr>
          </c:dPt>
          <c:dPt>
            <c:idx val="2"/>
            <c:invertIfNegative val="0"/>
            <c:bubble3D val="0"/>
            <c:spPr>
              <a:solidFill>
                <a:schemeClr val="accent3"/>
              </a:solidFill>
              <a:ln>
                <a:noFill/>
              </a:ln>
              <a:effectLst/>
            </c:spPr>
          </c:dPt>
          <c:dLbls>
            <c:dLbl>
              <c:idx val="0"/>
              <c:layout/>
              <c:dLblPos val="inBase"/>
              <c:showLegendKey val="0"/>
              <c:showVal val="1"/>
              <c:showCatName val="0"/>
              <c:showSerName val="0"/>
              <c:showPercent val="0"/>
              <c:showBubbleSize val="0"/>
              <c:extLst>
                <c:ext xmlns:c15="http://schemas.microsoft.com/office/drawing/2012/chart" uri="{CE6537A1-D6FC-4f65-9D91-7224C49458BB}"/>
              </c:extLst>
            </c:dLbl>
            <c:dLbl>
              <c:idx val="1"/>
              <c:layout/>
              <c:dLblPos val="inBase"/>
              <c:showLegendKey val="0"/>
              <c:showVal val="1"/>
              <c:showCatName val="0"/>
              <c:showSerName val="0"/>
              <c:showPercent val="0"/>
              <c:showBubbleSize val="0"/>
              <c:extLst>
                <c:ext xmlns:c15="http://schemas.microsoft.com/office/drawing/2012/chart" uri="{CE6537A1-D6FC-4f65-9D91-7224C49458BB}"/>
              </c:extLst>
            </c:dLbl>
            <c:dLbl>
              <c:idx val="2"/>
              <c:layout/>
              <c:dLblPos val="inBase"/>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2400" b="1">
                    <a:solidFill>
                      <a:schemeClr val="bg1"/>
                    </a:solidFill>
                  </a:defRPr>
                </a:pPr>
                <a:endParaRPr lang="en-US"/>
              </a:p>
            </c:txPr>
            <c:dLblPos val="inBase"/>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Sheet1!$A$2:$A$4</c:f>
              <c:strCache>
                <c:ptCount val="3"/>
                <c:pt idx="0">
                  <c:v>Daily</c:v>
                </c:pt>
                <c:pt idx="1">
                  <c:v>Weekly</c:v>
                </c:pt>
                <c:pt idx="2">
                  <c:v>Monthly </c:v>
                </c:pt>
              </c:strCache>
            </c:strRef>
          </c:cat>
          <c:val>
            <c:numRef>
              <c:f>Sheet1!$B$2:$B$4</c:f>
              <c:numCache>
                <c:formatCode>0%</c:formatCode>
                <c:ptCount val="3"/>
                <c:pt idx="0">
                  <c:v>0.42</c:v>
                </c:pt>
                <c:pt idx="1">
                  <c:v>0.63</c:v>
                </c:pt>
                <c:pt idx="2">
                  <c:v>0.91</c:v>
                </c:pt>
              </c:numCache>
            </c:numRef>
          </c:val>
        </c:ser>
        <c:dLbls>
          <c:showLegendKey val="0"/>
          <c:showVal val="0"/>
          <c:showCatName val="0"/>
          <c:showSerName val="0"/>
          <c:showPercent val="0"/>
          <c:showBubbleSize val="0"/>
        </c:dLbls>
        <c:gapWidth val="75"/>
        <c:overlap val="100"/>
        <c:axId val="92893952"/>
        <c:axId val="92895488"/>
      </c:barChart>
      <c:catAx>
        <c:axId val="92893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200" b="1" i="0" u="none" strike="noStrike" kern="1200" baseline="0">
                <a:solidFill>
                  <a:schemeClr val="tx1">
                    <a:lumMod val="65000"/>
                    <a:lumOff val="35000"/>
                  </a:schemeClr>
                </a:solidFill>
                <a:latin typeface="Arial"/>
                <a:ea typeface="+mn-ea"/>
                <a:cs typeface="+mn-cs"/>
              </a:defRPr>
            </a:pPr>
            <a:endParaRPr lang="en-US"/>
          </a:p>
        </c:txPr>
        <c:crossAx val="92895488"/>
        <c:crosses val="autoZero"/>
        <c:auto val="0"/>
        <c:lblAlgn val="ctr"/>
        <c:lblOffset val="100"/>
        <c:noMultiLvlLbl val="0"/>
      </c:catAx>
      <c:valAx>
        <c:axId val="92895488"/>
        <c:scaling>
          <c:orientation val="minMax"/>
        </c:scaling>
        <c:delete val="1"/>
        <c:axPos val="l"/>
        <c:numFmt formatCode="0%" sourceLinked="1"/>
        <c:majorTickMark val="none"/>
        <c:minorTickMark val="none"/>
        <c:tickLblPos val="nextTo"/>
        <c:crossAx val="928939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332615787776599E-2"/>
          <c:y val="0.16529542813547499"/>
          <c:w val="0.96733481811432798"/>
          <c:h val="0.66880516581098404"/>
        </c:manualLayout>
      </c:layout>
      <c:barChart>
        <c:barDir val="col"/>
        <c:grouping val="clustered"/>
        <c:varyColors val="0"/>
        <c:ser>
          <c:idx val="1"/>
          <c:order val="0"/>
          <c:tx>
            <c:strRef>
              <c:f>Sheet1!$B$1</c:f>
              <c:strCache>
                <c:ptCount val="1"/>
                <c:pt idx="0">
                  <c:v>Daily </c:v>
                </c:pt>
              </c:strCache>
            </c:strRef>
          </c:tx>
          <c:spPr>
            <a:solidFill>
              <a:srgbClr val="D60028"/>
            </a:solidFill>
            <a:ln>
              <a:noFill/>
            </a:ln>
            <a:effectLst/>
          </c:spPr>
          <c:invertIfNegative val="0"/>
          <c:dLbls>
            <c:spPr>
              <a:noFill/>
              <a:ln>
                <a:noFill/>
              </a:ln>
              <a:effectLst/>
            </c:spPr>
            <c:txPr>
              <a:bodyPr wrap="square" lIns="38100" tIns="19050" rIns="38100" bIns="19050" anchor="ctr">
                <a:spAutoFit/>
              </a:bodyPr>
              <a:lstStyle/>
              <a:p>
                <a:pPr>
                  <a:defRPr sz="2400" b="1">
                    <a:solidFill>
                      <a:schemeClr val="bg1"/>
                    </a:solidFill>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Men</c:v>
                </c:pt>
                <c:pt idx="1">
                  <c:v>Women</c:v>
                </c:pt>
              </c:strCache>
            </c:strRef>
          </c:cat>
          <c:val>
            <c:numRef>
              <c:f>Sheet1!$B$2:$B$3</c:f>
              <c:numCache>
                <c:formatCode>#,##0.0</c:formatCode>
                <c:ptCount val="2"/>
                <c:pt idx="0">
                  <c:v>11.5</c:v>
                </c:pt>
                <c:pt idx="1">
                  <c:v>10.1</c:v>
                </c:pt>
              </c:numCache>
            </c:numRef>
          </c:val>
        </c:ser>
        <c:ser>
          <c:idx val="0"/>
          <c:order val="1"/>
          <c:tx>
            <c:strRef>
              <c:f>Sheet1!$C$1</c:f>
              <c:strCache>
                <c:ptCount val="1"/>
                <c:pt idx="0">
                  <c:v>Weekly </c:v>
                </c:pt>
              </c:strCache>
            </c:strRef>
          </c:tx>
          <c:spPr>
            <a:solidFill>
              <a:schemeClr val="tx1"/>
            </a:solidFill>
            <a:ln>
              <a:noFill/>
            </a:ln>
            <a:effectLst/>
          </c:spPr>
          <c:invertIfNegative val="0"/>
          <c:dLbls>
            <c:spPr>
              <a:noFill/>
              <a:ln>
                <a:noFill/>
              </a:ln>
              <a:effectLst/>
            </c:spPr>
            <c:txPr>
              <a:bodyPr wrap="square" lIns="38100" tIns="19050" rIns="38100" bIns="19050" anchor="ctr" anchorCtr="0">
                <a:spAutoFit/>
              </a:bodyPr>
              <a:lstStyle/>
              <a:p>
                <a:pPr algn="ctr">
                  <a:defRPr lang="en-GB" sz="2400" b="1"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Men</c:v>
                </c:pt>
                <c:pt idx="1">
                  <c:v>Women</c:v>
                </c:pt>
              </c:strCache>
            </c:strRef>
          </c:cat>
          <c:val>
            <c:numRef>
              <c:f>Sheet1!$C$2:$C$3</c:f>
              <c:numCache>
                <c:formatCode>#,##0.0</c:formatCode>
                <c:ptCount val="2"/>
                <c:pt idx="0">
                  <c:v>17.2</c:v>
                </c:pt>
                <c:pt idx="1">
                  <c:v>16</c:v>
                </c:pt>
              </c:numCache>
            </c:numRef>
          </c:val>
        </c:ser>
        <c:ser>
          <c:idx val="2"/>
          <c:order val="2"/>
          <c:tx>
            <c:strRef>
              <c:f>Sheet1!$D$1</c:f>
              <c:strCache>
                <c:ptCount val="1"/>
                <c:pt idx="0">
                  <c:v>Monthly</c:v>
                </c:pt>
              </c:strCache>
            </c:strRef>
          </c:tx>
          <c:spPr>
            <a:solidFill>
              <a:srgbClr val="CCD4DA"/>
            </a:solidFill>
            <a:ln>
              <a:noFill/>
            </a:ln>
            <a:effectLst/>
          </c:spPr>
          <c:invertIfNegative val="0"/>
          <c:dLbls>
            <c:spPr>
              <a:noFill/>
              <a:ln>
                <a:noFill/>
              </a:ln>
              <a:effectLst/>
            </c:spPr>
            <c:txPr>
              <a:bodyPr wrap="square" lIns="38100" tIns="19050" rIns="38100" bIns="19050" anchor="ctr" anchorCtr="0">
                <a:spAutoFit/>
              </a:bodyPr>
              <a:lstStyle/>
              <a:p>
                <a:pPr algn="ctr">
                  <a:defRPr lang="en-GB" sz="2400" b="1"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Men</c:v>
                </c:pt>
                <c:pt idx="1">
                  <c:v>Women</c:v>
                </c:pt>
              </c:strCache>
            </c:strRef>
          </c:cat>
          <c:val>
            <c:numRef>
              <c:f>Sheet1!$D$2:$D$3</c:f>
              <c:numCache>
                <c:formatCode>#,##0.0</c:formatCode>
                <c:ptCount val="2"/>
                <c:pt idx="0">
                  <c:v>23.6</c:v>
                </c:pt>
                <c:pt idx="1">
                  <c:v>23.9</c:v>
                </c:pt>
              </c:numCache>
            </c:numRef>
          </c:val>
        </c:ser>
        <c:dLbls>
          <c:showLegendKey val="0"/>
          <c:showVal val="0"/>
          <c:showCatName val="0"/>
          <c:showSerName val="0"/>
          <c:showPercent val="0"/>
          <c:showBubbleSize val="0"/>
        </c:dLbls>
        <c:gapWidth val="150"/>
        <c:overlap val="-25"/>
        <c:axId val="92190208"/>
        <c:axId val="92191744"/>
      </c:barChart>
      <c:catAx>
        <c:axId val="92190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2191744"/>
        <c:crosses val="autoZero"/>
        <c:auto val="0"/>
        <c:lblAlgn val="ctr"/>
        <c:lblOffset val="100"/>
        <c:noMultiLvlLbl val="0"/>
      </c:catAx>
      <c:valAx>
        <c:axId val="92191744"/>
        <c:scaling>
          <c:orientation val="minMax"/>
        </c:scaling>
        <c:delete val="1"/>
        <c:axPos val="l"/>
        <c:numFmt formatCode="#,##0.0" sourceLinked="1"/>
        <c:majorTickMark val="none"/>
        <c:minorTickMark val="none"/>
        <c:tickLblPos val="nextTo"/>
        <c:crossAx val="92190208"/>
        <c:crosses val="autoZero"/>
        <c:crossBetween val="between"/>
      </c:valAx>
      <c:spPr>
        <a:noFill/>
        <a:ln>
          <a:noFill/>
        </a:ln>
        <a:effectLst/>
      </c:spPr>
    </c:plotArea>
    <c:legend>
      <c:legendPos val="t"/>
      <c:layout>
        <c:manualLayout>
          <c:xMode val="edge"/>
          <c:yMode val="edge"/>
          <c:x val="0.132909644646312"/>
          <c:y val="5.83090379008746E-3"/>
          <c:w val="0.73418059379548595"/>
          <c:h val="5.96616239296619E-2"/>
        </c:manualLayout>
      </c:layout>
      <c:overlay val="0"/>
      <c:spPr>
        <a:noFill/>
        <a:ln>
          <a:noFill/>
        </a:ln>
        <a:effectLst/>
      </c:spPr>
      <c:txPr>
        <a:bodyPr rot="0" spcFirstLastPara="1" vertOverflow="ellipsis" vert="horz" wrap="square" anchor="ctr" anchorCtr="1"/>
        <a:lstStyle/>
        <a:p>
          <a:pPr algn="just">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332590942835901E-2"/>
          <c:y val="0.109224306145405"/>
          <c:w val="0.96733481811432798"/>
          <c:h val="0.62800211198089995"/>
        </c:manualLayout>
      </c:layout>
      <c:barChart>
        <c:barDir val="col"/>
        <c:grouping val="clustered"/>
        <c:varyColors val="0"/>
        <c:ser>
          <c:idx val="1"/>
          <c:order val="0"/>
          <c:tx>
            <c:strRef>
              <c:f>Sheet1!$B$1</c:f>
              <c:strCache>
                <c:ptCount val="1"/>
                <c:pt idx="0">
                  <c:v>Daily </c:v>
                </c:pt>
              </c:strCache>
            </c:strRef>
          </c:tx>
          <c:spPr>
            <a:solidFill>
              <a:srgbClr val="D6002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Calibri" panose="020F050202020403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15-24</c:v>
                </c:pt>
                <c:pt idx="1">
                  <c:v>25-34</c:v>
                </c:pt>
                <c:pt idx="2">
                  <c:v>35-44</c:v>
                </c:pt>
                <c:pt idx="3">
                  <c:v>45-54</c:v>
                </c:pt>
                <c:pt idx="4">
                  <c:v>55-64</c:v>
                </c:pt>
                <c:pt idx="5">
                  <c:v>65+</c:v>
                </c:pt>
              </c:strCache>
            </c:strRef>
          </c:cat>
          <c:val>
            <c:numRef>
              <c:f>Sheet1!$B$2:$B$7</c:f>
              <c:numCache>
                <c:formatCode>#,##0.0</c:formatCode>
                <c:ptCount val="6"/>
                <c:pt idx="0">
                  <c:v>2.59713159179688</c:v>
                </c:pt>
                <c:pt idx="1">
                  <c:v>3.0265976562499999</c:v>
                </c:pt>
                <c:pt idx="2">
                  <c:v>3.1950014648437501</c:v>
                </c:pt>
                <c:pt idx="3">
                  <c:v>3.4737866210937498</c:v>
                </c:pt>
                <c:pt idx="4">
                  <c:v>3.4289025878906298</c:v>
                </c:pt>
                <c:pt idx="5">
                  <c:v>5.8725590820312501</c:v>
                </c:pt>
              </c:numCache>
            </c:numRef>
          </c:val>
        </c:ser>
        <c:ser>
          <c:idx val="0"/>
          <c:order val="1"/>
          <c:tx>
            <c:strRef>
              <c:f>Sheet1!$C$1</c:f>
              <c:strCache>
                <c:ptCount val="1"/>
                <c:pt idx="0">
                  <c:v>Weekly</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Calibri" panose="020F050202020403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15-24</c:v>
                </c:pt>
                <c:pt idx="1">
                  <c:v>25-34</c:v>
                </c:pt>
                <c:pt idx="2">
                  <c:v>35-44</c:v>
                </c:pt>
                <c:pt idx="3">
                  <c:v>45-54</c:v>
                </c:pt>
                <c:pt idx="4">
                  <c:v>55-64</c:v>
                </c:pt>
                <c:pt idx="5">
                  <c:v>65+</c:v>
                </c:pt>
              </c:strCache>
            </c:strRef>
          </c:cat>
          <c:val>
            <c:numRef>
              <c:f>Sheet1!$C$2:$C$7</c:f>
              <c:numCache>
                <c:formatCode>#,##0.0</c:formatCode>
                <c:ptCount val="6"/>
                <c:pt idx="0">
                  <c:v>4.3100825195312504</c:v>
                </c:pt>
                <c:pt idx="1">
                  <c:v>5.02218212890625</c:v>
                </c:pt>
                <c:pt idx="2">
                  <c:v>5.0985043945312496</c:v>
                </c:pt>
                <c:pt idx="3">
                  <c:v>5.5313720703125</c:v>
                </c:pt>
                <c:pt idx="4">
                  <c:v>5.0161635742187496</c:v>
                </c:pt>
                <c:pt idx="5">
                  <c:v>8.1444418945312496</c:v>
                </c:pt>
              </c:numCache>
            </c:numRef>
          </c:val>
        </c:ser>
        <c:ser>
          <c:idx val="2"/>
          <c:order val="2"/>
          <c:tx>
            <c:strRef>
              <c:f>Sheet1!$D$1</c:f>
              <c:strCache>
                <c:ptCount val="1"/>
                <c:pt idx="0">
                  <c:v>Monthly </c:v>
                </c:pt>
              </c:strCache>
            </c:strRef>
          </c:tx>
          <c:spPr>
            <a:solidFill>
              <a:srgbClr val="CCD4D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alibri" panose="020F050202020403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15-24</c:v>
                </c:pt>
                <c:pt idx="1">
                  <c:v>25-34</c:v>
                </c:pt>
                <c:pt idx="2">
                  <c:v>35-44</c:v>
                </c:pt>
                <c:pt idx="3">
                  <c:v>45-54</c:v>
                </c:pt>
                <c:pt idx="4">
                  <c:v>55-64</c:v>
                </c:pt>
                <c:pt idx="5">
                  <c:v>65+</c:v>
                </c:pt>
              </c:strCache>
            </c:strRef>
          </c:cat>
          <c:val>
            <c:numRef>
              <c:f>Sheet1!$D$2:$D$7</c:f>
              <c:numCache>
                <c:formatCode>#,##0.0</c:formatCode>
                <c:ptCount val="6"/>
                <c:pt idx="0">
                  <c:v>7.5534365234375</c:v>
                </c:pt>
                <c:pt idx="1">
                  <c:v>8.3250576171875004</c:v>
                </c:pt>
                <c:pt idx="2">
                  <c:v>7.7005742187499999</c:v>
                </c:pt>
                <c:pt idx="3">
                  <c:v>8.1817753906250008</c:v>
                </c:pt>
                <c:pt idx="4">
                  <c:v>6.4384291992187501</c:v>
                </c:pt>
                <c:pt idx="5">
                  <c:v>9.2923144531249999</c:v>
                </c:pt>
              </c:numCache>
            </c:numRef>
          </c:val>
        </c:ser>
        <c:dLbls>
          <c:showLegendKey val="0"/>
          <c:showVal val="1"/>
          <c:showCatName val="0"/>
          <c:showSerName val="0"/>
          <c:showPercent val="0"/>
          <c:showBubbleSize val="0"/>
        </c:dLbls>
        <c:gapWidth val="150"/>
        <c:overlap val="-25"/>
        <c:axId val="92383488"/>
        <c:axId val="92401664"/>
      </c:barChart>
      <c:catAx>
        <c:axId val="92383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2401664"/>
        <c:crosses val="autoZero"/>
        <c:auto val="0"/>
        <c:lblAlgn val="ctr"/>
        <c:lblOffset val="100"/>
        <c:noMultiLvlLbl val="0"/>
      </c:catAx>
      <c:valAx>
        <c:axId val="92401664"/>
        <c:scaling>
          <c:orientation val="minMax"/>
        </c:scaling>
        <c:delete val="1"/>
        <c:axPos val="l"/>
        <c:numFmt formatCode="#,##0.0" sourceLinked="1"/>
        <c:majorTickMark val="none"/>
        <c:minorTickMark val="none"/>
        <c:tickLblPos val="nextTo"/>
        <c:crossAx val="92383488"/>
        <c:crosses val="autoZero"/>
        <c:crossBetween val="between"/>
      </c:valAx>
      <c:spPr>
        <a:noFill/>
        <a:ln>
          <a:noFill/>
        </a:ln>
        <a:effectLst/>
      </c:spPr>
    </c:plotArea>
    <c:legend>
      <c:legendPos val="t"/>
      <c:layout>
        <c:manualLayout>
          <c:xMode val="edge"/>
          <c:yMode val="edge"/>
          <c:x val="0.132909644646312"/>
          <c:y val="5.83090379008746E-3"/>
          <c:w val="0.74401604031121904"/>
          <c:h val="5.96616239296619E-2"/>
        </c:manualLayout>
      </c:layout>
      <c:overlay val="0"/>
      <c:spPr>
        <a:noFill/>
        <a:ln>
          <a:noFill/>
        </a:ln>
        <a:effectLst/>
      </c:spPr>
      <c:txPr>
        <a:bodyPr rot="0" spcFirstLastPara="1" vertOverflow="ellipsis" vert="horz" wrap="square" anchor="ctr" anchorCtr="1"/>
        <a:lstStyle/>
        <a:p>
          <a:pPr algn="just">
            <a:defRPr sz="1197"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332590942835901E-2"/>
          <c:y val="4.1384819630104402E-2"/>
          <c:w val="0.96733481811432798"/>
          <c:h val="0.70182246841237905"/>
        </c:manualLayout>
      </c:layout>
      <c:lineChart>
        <c:grouping val="standard"/>
        <c:varyColors val="0"/>
        <c:ser>
          <c:idx val="0"/>
          <c:order val="0"/>
          <c:tx>
            <c:strRef>
              <c:f>Sheet1!$B$1</c:f>
              <c:strCache>
                <c:ptCount val="1"/>
                <c:pt idx="0">
                  <c:v>Newspaper </c:v>
                </c:pt>
              </c:strCache>
            </c:strRef>
          </c:tx>
          <c:spPr>
            <a:ln w="28575" cap="rnd">
              <a:solidFill>
                <a:schemeClr val="accent1"/>
              </a:solidFill>
              <a:round/>
            </a:ln>
            <a:effectLst/>
          </c:spPr>
          <c:marker>
            <c:symbol val="none"/>
          </c:marker>
          <c:cat>
            <c:strRef>
              <c:f>Sheet1!$A$2:$A$49</c:f>
              <c:strCache>
                <c:ptCount val="48"/>
                <c:pt idx="0">
                  <c:v>00:00 - 00:30</c:v>
                </c:pt>
                <c:pt idx="1">
                  <c:v>0:30-1:00</c:v>
                </c:pt>
                <c:pt idx="2">
                  <c:v>1:00-1:30</c:v>
                </c:pt>
                <c:pt idx="3">
                  <c:v>1:30-2:00</c:v>
                </c:pt>
                <c:pt idx="4">
                  <c:v>2:00-2:30</c:v>
                </c:pt>
                <c:pt idx="5">
                  <c:v>2:30-3:00</c:v>
                </c:pt>
                <c:pt idx="6">
                  <c:v>3:00-3:30</c:v>
                </c:pt>
                <c:pt idx="7">
                  <c:v>3:30-4:00</c:v>
                </c:pt>
                <c:pt idx="8">
                  <c:v>4:00-4:30</c:v>
                </c:pt>
                <c:pt idx="9">
                  <c:v>4:30-5:00</c:v>
                </c:pt>
                <c:pt idx="10">
                  <c:v>5:00-5:30</c:v>
                </c:pt>
                <c:pt idx="11">
                  <c:v>5:30-6:00</c:v>
                </c:pt>
                <c:pt idx="12">
                  <c:v>6:00-6:30</c:v>
                </c:pt>
                <c:pt idx="13">
                  <c:v>6:30-7:00</c:v>
                </c:pt>
                <c:pt idx="14">
                  <c:v>7:00-7:30</c:v>
                </c:pt>
                <c:pt idx="15">
                  <c:v>7:30-8:00</c:v>
                </c:pt>
                <c:pt idx="16">
                  <c:v>8:00-8:30</c:v>
                </c:pt>
                <c:pt idx="17">
                  <c:v>8:30-9:00</c:v>
                </c:pt>
                <c:pt idx="18">
                  <c:v>9:00-9:30</c:v>
                </c:pt>
                <c:pt idx="19">
                  <c:v>9:30-10:00</c:v>
                </c:pt>
                <c:pt idx="20">
                  <c:v>10:00-10:30</c:v>
                </c:pt>
                <c:pt idx="21">
                  <c:v>10:30-11:00</c:v>
                </c:pt>
                <c:pt idx="22">
                  <c:v>11:00-11:30</c:v>
                </c:pt>
                <c:pt idx="23">
                  <c:v>11:30-12:00</c:v>
                </c:pt>
                <c:pt idx="24">
                  <c:v>12:00-12:30</c:v>
                </c:pt>
                <c:pt idx="25">
                  <c:v>12:30-13:00</c:v>
                </c:pt>
                <c:pt idx="26">
                  <c:v>13:00-13:30</c:v>
                </c:pt>
                <c:pt idx="27">
                  <c:v>13:30-14:00</c:v>
                </c:pt>
                <c:pt idx="28">
                  <c:v>14:00-14:30</c:v>
                </c:pt>
                <c:pt idx="29">
                  <c:v>14:30-15:00</c:v>
                </c:pt>
                <c:pt idx="30">
                  <c:v>15:00-15:30</c:v>
                </c:pt>
                <c:pt idx="31">
                  <c:v>15:30-16:00</c:v>
                </c:pt>
                <c:pt idx="32">
                  <c:v>16:00-16:30</c:v>
                </c:pt>
                <c:pt idx="33">
                  <c:v>16:30-17:00</c:v>
                </c:pt>
                <c:pt idx="34">
                  <c:v>17:00-17:30</c:v>
                </c:pt>
                <c:pt idx="35">
                  <c:v>17:30-18:00</c:v>
                </c:pt>
                <c:pt idx="36">
                  <c:v>18:00-18:30</c:v>
                </c:pt>
                <c:pt idx="37">
                  <c:v>18:30-19:00</c:v>
                </c:pt>
                <c:pt idx="38">
                  <c:v>19:00-19:30</c:v>
                </c:pt>
                <c:pt idx="39">
                  <c:v>19:30-20:00</c:v>
                </c:pt>
                <c:pt idx="40">
                  <c:v>20:00-20:30</c:v>
                </c:pt>
                <c:pt idx="41">
                  <c:v>20:30-21:00</c:v>
                </c:pt>
                <c:pt idx="42">
                  <c:v>21:00-21:30</c:v>
                </c:pt>
                <c:pt idx="43">
                  <c:v>21:30-22:00</c:v>
                </c:pt>
                <c:pt idx="44">
                  <c:v>22:00-22:30</c:v>
                </c:pt>
                <c:pt idx="45">
                  <c:v>22:30-23:00</c:v>
                </c:pt>
                <c:pt idx="46">
                  <c:v>23:00-23:30</c:v>
                </c:pt>
                <c:pt idx="47">
                  <c:v>23:30-0:00</c:v>
                </c:pt>
              </c:strCache>
            </c:strRef>
          </c:cat>
          <c:val>
            <c:numRef>
              <c:f>Sheet1!$B$2:$B$49</c:f>
              <c:numCache>
                <c:formatCode>0.0[$]</c:formatCode>
                <c:ptCount val="48"/>
                <c:pt idx="0">
                  <c:v>0.45573768019676197</c:v>
                </c:pt>
                <c:pt idx="1">
                  <c:v>0.20750607550144201</c:v>
                </c:pt>
                <c:pt idx="2">
                  <c:v>3.9369054138660403E-2</c:v>
                </c:pt>
                <c:pt idx="3">
                  <c:v>6.3321821391582503E-2</c:v>
                </c:pt>
                <c:pt idx="4">
                  <c:v>6.9310985505580902E-2</c:v>
                </c:pt>
                <c:pt idx="5">
                  <c:v>3.0177928507327999E-2</c:v>
                </c:pt>
                <c:pt idx="6">
                  <c:v>5.2774537354707697E-2</c:v>
                </c:pt>
                <c:pt idx="7">
                  <c:v>3.7469023372977998E-3</c:v>
                </c:pt>
                <c:pt idx="8">
                  <c:v>1.3722286559641399E-2</c:v>
                </c:pt>
                <c:pt idx="9">
                  <c:v>5.5981338024139397E-2</c:v>
                </c:pt>
                <c:pt idx="10">
                  <c:v>5.4874010384082801E-2</c:v>
                </c:pt>
                <c:pt idx="11">
                  <c:v>0.20635418593883501</c:v>
                </c:pt>
                <c:pt idx="12">
                  <c:v>0.25982540845870999</c:v>
                </c:pt>
                <c:pt idx="13">
                  <c:v>0.72632902860641502</c:v>
                </c:pt>
                <c:pt idx="14">
                  <c:v>1.81692111492157</c:v>
                </c:pt>
                <c:pt idx="15">
                  <c:v>3.3495326042175302</c:v>
                </c:pt>
                <c:pt idx="16">
                  <c:v>4.96939897537231</c:v>
                </c:pt>
                <c:pt idx="17">
                  <c:v>4.8485398292541504</c:v>
                </c:pt>
                <c:pt idx="18">
                  <c:v>5.0797195434570304</c:v>
                </c:pt>
                <c:pt idx="19">
                  <c:v>4.6737008094787598</c:v>
                </c:pt>
                <c:pt idx="20">
                  <c:v>4.1124086380004901</c:v>
                </c:pt>
                <c:pt idx="21">
                  <c:v>3.7940442562103298</c:v>
                </c:pt>
                <c:pt idx="22">
                  <c:v>3.55075907707214</c:v>
                </c:pt>
                <c:pt idx="23">
                  <c:v>3.1658949851989702</c:v>
                </c:pt>
                <c:pt idx="24">
                  <c:v>3.60539603233337</c:v>
                </c:pt>
                <c:pt idx="25">
                  <c:v>3.8883807659149201</c:v>
                </c:pt>
                <c:pt idx="26">
                  <c:v>3.9397244453430198</c:v>
                </c:pt>
                <c:pt idx="27">
                  <c:v>3.6748578548431401</c:v>
                </c:pt>
                <c:pt idx="28">
                  <c:v>2.6919605731964098</c:v>
                </c:pt>
                <c:pt idx="29">
                  <c:v>2.3874855041503902</c:v>
                </c:pt>
                <c:pt idx="30">
                  <c:v>2.7545790672302202</c:v>
                </c:pt>
                <c:pt idx="31">
                  <c:v>2.5940470695495601</c:v>
                </c:pt>
                <c:pt idx="32">
                  <c:v>2.88898897171021</c:v>
                </c:pt>
                <c:pt idx="33">
                  <c:v>2.76589751243591</c:v>
                </c:pt>
                <c:pt idx="34">
                  <c:v>2.9378721714019802</c:v>
                </c:pt>
                <c:pt idx="35">
                  <c:v>3.1103553771972701</c:v>
                </c:pt>
                <c:pt idx="36">
                  <c:v>2.74152612686157</c:v>
                </c:pt>
                <c:pt idx="37">
                  <c:v>2.6403934955596902</c:v>
                </c:pt>
                <c:pt idx="38">
                  <c:v>2.6327664852142298</c:v>
                </c:pt>
                <c:pt idx="39">
                  <c:v>2.3470141887664799</c:v>
                </c:pt>
                <c:pt idx="40">
                  <c:v>2.1943268775939901</c:v>
                </c:pt>
                <c:pt idx="41">
                  <c:v>1.9177834987640401</c:v>
                </c:pt>
                <c:pt idx="42">
                  <c:v>1.4733700752258301</c:v>
                </c:pt>
                <c:pt idx="43">
                  <c:v>1.1858478784561199</c:v>
                </c:pt>
                <c:pt idx="44">
                  <c:v>1.53686034679413</c:v>
                </c:pt>
                <c:pt idx="45">
                  <c:v>1.1652367115020801</c:v>
                </c:pt>
                <c:pt idx="46">
                  <c:v>0.78279966115951505</c:v>
                </c:pt>
                <c:pt idx="47">
                  <c:v>0.54257780313491799</c:v>
                </c:pt>
              </c:numCache>
            </c:numRef>
          </c:val>
          <c:smooth val="1"/>
        </c:ser>
        <c:ser>
          <c:idx val="1"/>
          <c:order val="1"/>
          <c:tx>
            <c:strRef>
              <c:f>Sheet1!$C$1</c:f>
              <c:strCache>
                <c:ptCount val="1"/>
                <c:pt idx="0">
                  <c:v>Desktop</c:v>
                </c:pt>
              </c:strCache>
            </c:strRef>
          </c:tx>
          <c:spPr>
            <a:ln w="28575" cap="rnd">
              <a:solidFill>
                <a:srgbClr val="D60028"/>
              </a:solidFill>
              <a:round/>
            </a:ln>
            <a:effectLst/>
          </c:spPr>
          <c:marker>
            <c:symbol val="none"/>
          </c:marker>
          <c:cat>
            <c:strRef>
              <c:f>Sheet1!$A$2:$A$49</c:f>
              <c:strCache>
                <c:ptCount val="48"/>
                <c:pt idx="0">
                  <c:v>00:00 - 00:30</c:v>
                </c:pt>
                <c:pt idx="1">
                  <c:v>0:30-1:00</c:v>
                </c:pt>
                <c:pt idx="2">
                  <c:v>1:00-1:30</c:v>
                </c:pt>
                <c:pt idx="3">
                  <c:v>1:30-2:00</c:v>
                </c:pt>
                <c:pt idx="4">
                  <c:v>2:00-2:30</c:v>
                </c:pt>
                <c:pt idx="5">
                  <c:v>2:30-3:00</c:v>
                </c:pt>
                <c:pt idx="6">
                  <c:v>3:00-3:30</c:v>
                </c:pt>
                <c:pt idx="7">
                  <c:v>3:30-4:00</c:v>
                </c:pt>
                <c:pt idx="8">
                  <c:v>4:00-4:30</c:v>
                </c:pt>
                <c:pt idx="9">
                  <c:v>4:30-5:00</c:v>
                </c:pt>
                <c:pt idx="10">
                  <c:v>5:00-5:30</c:v>
                </c:pt>
                <c:pt idx="11">
                  <c:v>5:30-6:00</c:v>
                </c:pt>
                <c:pt idx="12">
                  <c:v>6:00-6:30</c:v>
                </c:pt>
                <c:pt idx="13">
                  <c:v>6:30-7:00</c:v>
                </c:pt>
                <c:pt idx="14">
                  <c:v>7:00-7:30</c:v>
                </c:pt>
                <c:pt idx="15">
                  <c:v>7:30-8:00</c:v>
                </c:pt>
                <c:pt idx="16">
                  <c:v>8:00-8:30</c:v>
                </c:pt>
                <c:pt idx="17">
                  <c:v>8:30-9:00</c:v>
                </c:pt>
                <c:pt idx="18">
                  <c:v>9:00-9:30</c:v>
                </c:pt>
                <c:pt idx="19">
                  <c:v>9:30-10:00</c:v>
                </c:pt>
                <c:pt idx="20">
                  <c:v>10:00-10:30</c:v>
                </c:pt>
                <c:pt idx="21">
                  <c:v>10:30-11:00</c:v>
                </c:pt>
                <c:pt idx="22">
                  <c:v>11:00-11:30</c:v>
                </c:pt>
                <c:pt idx="23">
                  <c:v>11:30-12:00</c:v>
                </c:pt>
                <c:pt idx="24">
                  <c:v>12:00-12:30</c:v>
                </c:pt>
                <c:pt idx="25">
                  <c:v>12:30-13:00</c:v>
                </c:pt>
                <c:pt idx="26">
                  <c:v>13:00-13:30</c:v>
                </c:pt>
                <c:pt idx="27">
                  <c:v>13:30-14:00</c:v>
                </c:pt>
                <c:pt idx="28">
                  <c:v>14:00-14:30</c:v>
                </c:pt>
                <c:pt idx="29">
                  <c:v>14:30-15:00</c:v>
                </c:pt>
                <c:pt idx="30">
                  <c:v>15:00-15:30</c:v>
                </c:pt>
                <c:pt idx="31">
                  <c:v>15:30-16:00</c:v>
                </c:pt>
                <c:pt idx="32">
                  <c:v>16:00-16:30</c:v>
                </c:pt>
                <c:pt idx="33">
                  <c:v>16:30-17:00</c:v>
                </c:pt>
                <c:pt idx="34">
                  <c:v>17:00-17:30</c:v>
                </c:pt>
                <c:pt idx="35">
                  <c:v>17:30-18:00</c:v>
                </c:pt>
                <c:pt idx="36">
                  <c:v>18:00-18:30</c:v>
                </c:pt>
                <c:pt idx="37">
                  <c:v>18:30-19:00</c:v>
                </c:pt>
                <c:pt idx="38">
                  <c:v>19:00-19:30</c:v>
                </c:pt>
                <c:pt idx="39">
                  <c:v>19:30-20:00</c:v>
                </c:pt>
                <c:pt idx="40">
                  <c:v>20:00-20:30</c:v>
                </c:pt>
                <c:pt idx="41">
                  <c:v>20:30-21:00</c:v>
                </c:pt>
                <c:pt idx="42">
                  <c:v>21:00-21:30</c:v>
                </c:pt>
                <c:pt idx="43">
                  <c:v>21:30-22:00</c:v>
                </c:pt>
                <c:pt idx="44">
                  <c:v>22:00-22:30</c:v>
                </c:pt>
                <c:pt idx="45">
                  <c:v>22:30-23:00</c:v>
                </c:pt>
                <c:pt idx="46">
                  <c:v>23:00-23:30</c:v>
                </c:pt>
                <c:pt idx="47">
                  <c:v>23:30-0:00</c:v>
                </c:pt>
              </c:strCache>
            </c:strRef>
          </c:cat>
          <c:val>
            <c:numRef>
              <c:f>Sheet1!$C$2:$C$49</c:f>
              <c:numCache>
                <c:formatCode>0.0[$]</c:formatCode>
                <c:ptCount val="48"/>
                <c:pt idx="0">
                  <c:v>0.27823594212531999</c:v>
                </c:pt>
                <c:pt idx="1">
                  <c:v>0.224470555782318</c:v>
                </c:pt>
                <c:pt idx="2">
                  <c:v>0</c:v>
                </c:pt>
                <c:pt idx="3">
                  <c:v>5.7814646512270002E-2</c:v>
                </c:pt>
                <c:pt idx="4">
                  <c:v>0</c:v>
                </c:pt>
                <c:pt idx="5">
                  <c:v>0</c:v>
                </c:pt>
                <c:pt idx="6">
                  <c:v>0</c:v>
                </c:pt>
                <c:pt idx="7">
                  <c:v>0</c:v>
                </c:pt>
                <c:pt idx="8">
                  <c:v>0</c:v>
                </c:pt>
                <c:pt idx="9">
                  <c:v>0</c:v>
                </c:pt>
                <c:pt idx="10">
                  <c:v>0</c:v>
                </c:pt>
                <c:pt idx="11">
                  <c:v>0.13499888777732799</c:v>
                </c:pt>
                <c:pt idx="12">
                  <c:v>0.39710152149200401</c:v>
                </c:pt>
                <c:pt idx="13">
                  <c:v>0.71312224864959695</c:v>
                </c:pt>
                <c:pt idx="14">
                  <c:v>2.3872699737548801</c:v>
                </c:pt>
                <c:pt idx="15">
                  <c:v>2.7399787902832</c:v>
                </c:pt>
                <c:pt idx="16">
                  <c:v>2.2720501422882098</c:v>
                </c:pt>
                <c:pt idx="17">
                  <c:v>3.21980929374695</c:v>
                </c:pt>
                <c:pt idx="18">
                  <c:v>4.4850988388061497</c:v>
                </c:pt>
                <c:pt idx="19">
                  <c:v>4.0310826301574698</c:v>
                </c:pt>
                <c:pt idx="20">
                  <c:v>5.1789407730102504</c:v>
                </c:pt>
                <c:pt idx="21">
                  <c:v>3.6842792034149201</c:v>
                </c:pt>
                <c:pt idx="22">
                  <c:v>3.4274990558624299</c:v>
                </c:pt>
                <c:pt idx="23">
                  <c:v>3.6413345336914098</c:v>
                </c:pt>
                <c:pt idx="24">
                  <c:v>5.7533984184265101</c:v>
                </c:pt>
                <c:pt idx="25">
                  <c:v>6.0041632652282697</c:v>
                </c:pt>
                <c:pt idx="26">
                  <c:v>4.9506545066833496</c:v>
                </c:pt>
                <c:pt idx="27">
                  <c:v>4.1512765884399396</c:v>
                </c:pt>
                <c:pt idx="28">
                  <c:v>2.1882066726684601</c:v>
                </c:pt>
                <c:pt idx="29">
                  <c:v>3.1411914825439502</c:v>
                </c:pt>
                <c:pt idx="30">
                  <c:v>3.26005935668945</c:v>
                </c:pt>
                <c:pt idx="31">
                  <c:v>3.5604405403137198</c:v>
                </c:pt>
                <c:pt idx="32">
                  <c:v>2.9012968540191699</c:v>
                </c:pt>
                <c:pt idx="33">
                  <c:v>2.33234310150146</c:v>
                </c:pt>
                <c:pt idx="34">
                  <c:v>2.5908761024475102</c:v>
                </c:pt>
                <c:pt idx="35">
                  <c:v>2.7142646312713601</c:v>
                </c:pt>
                <c:pt idx="36">
                  <c:v>2.0360550880432098</c:v>
                </c:pt>
                <c:pt idx="37">
                  <c:v>1.5367865562439</c:v>
                </c:pt>
                <c:pt idx="38">
                  <c:v>2.1899621486663801</c:v>
                </c:pt>
                <c:pt idx="39">
                  <c:v>2.8247015476226802</c:v>
                </c:pt>
                <c:pt idx="40">
                  <c:v>1.80460929870605</c:v>
                </c:pt>
                <c:pt idx="41">
                  <c:v>1.6733826398849501</c:v>
                </c:pt>
                <c:pt idx="42">
                  <c:v>1.6584883928298999</c:v>
                </c:pt>
                <c:pt idx="43">
                  <c:v>1.95847380161285</c:v>
                </c:pt>
                <c:pt idx="44">
                  <c:v>1.47249412536621</c:v>
                </c:pt>
                <c:pt idx="45">
                  <c:v>1.1020264625549301</c:v>
                </c:pt>
                <c:pt idx="46">
                  <c:v>0.70681083202362105</c:v>
                </c:pt>
                <c:pt idx="47">
                  <c:v>0.61494976282119795</c:v>
                </c:pt>
              </c:numCache>
            </c:numRef>
          </c:val>
          <c:smooth val="1"/>
        </c:ser>
        <c:ser>
          <c:idx val="2"/>
          <c:order val="2"/>
          <c:tx>
            <c:strRef>
              <c:f>Sheet1!$D$1</c:f>
              <c:strCache>
                <c:ptCount val="1"/>
                <c:pt idx="0">
                  <c:v>Smartphone</c:v>
                </c:pt>
              </c:strCache>
            </c:strRef>
          </c:tx>
          <c:spPr>
            <a:ln w="28575" cap="rnd">
              <a:solidFill>
                <a:schemeClr val="accent3"/>
              </a:solidFill>
              <a:round/>
            </a:ln>
            <a:effectLst/>
          </c:spPr>
          <c:marker>
            <c:symbol val="none"/>
          </c:marker>
          <c:cat>
            <c:strRef>
              <c:f>Sheet1!$A$2:$A$49</c:f>
              <c:strCache>
                <c:ptCount val="48"/>
                <c:pt idx="0">
                  <c:v>00:00 - 00:30</c:v>
                </c:pt>
                <c:pt idx="1">
                  <c:v>0:30-1:00</c:v>
                </c:pt>
                <c:pt idx="2">
                  <c:v>1:00-1:30</c:v>
                </c:pt>
                <c:pt idx="3">
                  <c:v>1:30-2:00</c:v>
                </c:pt>
                <c:pt idx="4">
                  <c:v>2:00-2:30</c:v>
                </c:pt>
                <c:pt idx="5">
                  <c:v>2:30-3:00</c:v>
                </c:pt>
                <c:pt idx="6">
                  <c:v>3:00-3:30</c:v>
                </c:pt>
                <c:pt idx="7">
                  <c:v>3:30-4:00</c:v>
                </c:pt>
                <c:pt idx="8">
                  <c:v>4:00-4:30</c:v>
                </c:pt>
                <c:pt idx="9">
                  <c:v>4:30-5:00</c:v>
                </c:pt>
                <c:pt idx="10">
                  <c:v>5:00-5:30</c:v>
                </c:pt>
                <c:pt idx="11">
                  <c:v>5:30-6:00</c:v>
                </c:pt>
                <c:pt idx="12">
                  <c:v>6:00-6:30</c:v>
                </c:pt>
                <c:pt idx="13">
                  <c:v>6:30-7:00</c:v>
                </c:pt>
                <c:pt idx="14">
                  <c:v>7:00-7:30</c:v>
                </c:pt>
                <c:pt idx="15">
                  <c:v>7:30-8:00</c:v>
                </c:pt>
                <c:pt idx="16">
                  <c:v>8:00-8:30</c:v>
                </c:pt>
                <c:pt idx="17">
                  <c:v>8:30-9:00</c:v>
                </c:pt>
                <c:pt idx="18">
                  <c:v>9:00-9:30</c:v>
                </c:pt>
                <c:pt idx="19">
                  <c:v>9:30-10:00</c:v>
                </c:pt>
                <c:pt idx="20">
                  <c:v>10:00-10:30</c:v>
                </c:pt>
                <c:pt idx="21">
                  <c:v>10:30-11:00</c:v>
                </c:pt>
                <c:pt idx="22">
                  <c:v>11:00-11:30</c:v>
                </c:pt>
                <c:pt idx="23">
                  <c:v>11:30-12:00</c:v>
                </c:pt>
                <c:pt idx="24">
                  <c:v>12:00-12:30</c:v>
                </c:pt>
                <c:pt idx="25">
                  <c:v>12:30-13:00</c:v>
                </c:pt>
                <c:pt idx="26">
                  <c:v>13:00-13:30</c:v>
                </c:pt>
                <c:pt idx="27">
                  <c:v>13:30-14:00</c:v>
                </c:pt>
                <c:pt idx="28">
                  <c:v>14:00-14:30</c:v>
                </c:pt>
                <c:pt idx="29">
                  <c:v>14:30-15:00</c:v>
                </c:pt>
                <c:pt idx="30">
                  <c:v>15:00-15:30</c:v>
                </c:pt>
                <c:pt idx="31">
                  <c:v>15:30-16:00</c:v>
                </c:pt>
                <c:pt idx="32">
                  <c:v>16:00-16:30</c:v>
                </c:pt>
                <c:pt idx="33">
                  <c:v>16:30-17:00</c:v>
                </c:pt>
                <c:pt idx="34">
                  <c:v>17:00-17:30</c:v>
                </c:pt>
                <c:pt idx="35">
                  <c:v>17:30-18:00</c:v>
                </c:pt>
                <c:pt idx="36">
                  <c:v>18:00-18:30</c:v>
                </c:pt>
                <c:pt idx="37">
                  <c:v>18:30-19:00</c:v>
                </c:pt>
                <c:pt idx="38">
                  <c:v>19:00-19:30</c:v>
                </c:pt>
                <c:pt idx="39">
                  <c:v>19:30-20:00</c:v>
                </c:pt>
                <c:pt idx="40">
                  <c:v>20:00-20:30</c:v>
                </c:pt>
                <c:pt idx="41">
                  <c:v>20:30-21:00</c:v>
                </c:pt>
                <c:pt idx="42">
                  <c:v>21:00-21:30</c:v>
                </c:pt>
                <c:pt idx="43">
                  <c:v>21:30-22:00</c:v>
                </c:pt>
                <c:pt idx="44">
                  <c:v>22:00-22:30</c:v>
                </c:pt>
                <c:pt idx="45">
                  <c:v>22:30-23:00</c:v>
                </c:pt>
                <c:pt idx="46">
                  <c:v>23:00-23:30</c:v>
                </c:pt>
                <c:pt idx="47">
                  <c:v>23:30-0:00</c:v>
                </c:pt>
              </c:strCache>
            </c:strRef>
          </c:cat>
          <c:val>
            <c:numRef>
              <c:f>Sheet1!$D$2:$D$49</c:f>
              <c:numCache>
                <c:formatCode>0.0[$]</c:formatCode>
                <c:ptCount val="48"/>
                <c:pt idx="0">
                  <c:v>1.6833013296127299</c:v>
                </c:pt>
                <c:pt idx="1">
                  <c:v>0.34142449498176602</c:v>
                </c:pt>
                <c:pt idx="2">
                  <c:v>0.105896018445492</c:v>
                </c:pt>
                <c:pt idx="3">
                  <c:v>0.16506305336952201</c:v>
                </c:pt>
                <c:pt idx="4">
                  <c:v>0.12516821920871701</c:v>
                </c:pt>
                <c:pt idx="5">
                  <c:v>0.137206226587296</c:v>
                </c:pt>
                <c:pt idx="6">
                  <c:v>0</c:v>
                </c:pt>
                <c:pt idx="7">
                  <c:v>0.23045729100704199</c:v>
                </c:pt>
                <c:pt idx="8">
                  <c:v>0</c:v>
                </c:pt>
                <c:pt idx="9">
                  <c:v>0.45855233073234603</c:v>
                </c:pt>
                <c:pt idx="10">
                  <c:v>0.30389451980590798</c:v>
                </c:pt>
                <c:pt idx="11">
                  <c:v>1.14345371723175</c:v>
                </c:pt>
                <c:pt idx="12">
                  <c:v>1.7317715883255</c:v>
                </c:pt>
                <c:pt idx="13">
                  <c:v>3.0460498332977299</c:v>
                </c:pt>
                <c:pt idx="14">
                  <c:v>5.2322478294372603</c:v>
                </c:pt>
                <c:pt idx="15">
                  <c:v>5.7652559280395499</c:v>
                </c:pt>
                <c:pt idx="16">
                  <c:v>7.4322509765625</c:v>
                </c:pt>
                <c:pt idx="17">
                  <c:v>5.7263922691345197</c:v>
                </c:pt>
                <c:pt idx="18">
                  <c:v>3.25906205177307</c:v>
                </c:pt>
                <c:pt idx="19">
                  <c:v>2.9774367809295699</c:v>
                </c:pt>
                <c:pt idx="20">
                  <c:v>2.4127340316772501</c:v>
                </c:pt>
                <c:pt idx="21">
                  <c:v>2.3362054824829102</c:v>
                </c:pt>
                <c:pt idx="22">
                  <c:v>1.2224856615066499</c:v>
                </c:pt>
                <c:pt idx="23">
                  <c:v>0.90425866842269897</c:v>
                </c:pt>
                <c:pt idx="24">
                  <c:v>2.3042235374450701</c:v>
                </c:pt>
                <c:pt idx="25">
                  <c:v>3.17611885070801</c:v>
                </c:pt>
                <c:pt idx="26">
                  <c:v>2.8729581832885702</c:v>
                </c:pt>
                <c:pt idx="27">
                  <c:v>1.9358990192413299</c:v>
                </c:pt>
                <c:pt idx="28">
                  <c:v>1.6520968675613401</c:v>
                </c:pt>
                <c:pt idx="29">
                  <c:v>1.3544117212295499</c:v>
                </c:pt>
                <c:pt idx="30">
                  <c:v>1.19335341453552</c:v>
                </c:pt>
                <c:pt idx="31">
                  <c:v>1.4286081790924099</c:v>
                </c:pt>
                <c:pt idx="32">
                  <c:v>1.3860435485839799</c:v>
                </c:pt>
                <c:pt idx="33">
                  <c:v>1.6040997505187999</c:v>
                </c:pt>
                <c:pt idx="34">
                  <c:v>2.8945164680481001</c:v>
                </c:pt>
                <c:pt idx="35">
                  <c:v>2.2976160049438499</c:v>
                </c:pt>
                <c:pt idx="36">
                  <c:v>2.9922666549682599</c:v>
                </c:pt>
                <c:pt idx="37">
                  <c:v>2.84522485733032</c:v>
                </c:pt>
                <c:pt idx="38">
                  <c:v>3.23064017295837</c:v>
                </c:pt>
                <c:pt idx="39">
                  <c:v>2.4790852069854701</c:v>
                </c:pt>
                <c:pt idx="40">
                  <c:v>2.16354584693909</c:v>
                </c:pt>
                <c:pt idx="41">
                  <c:v>2.0435888767242401</c:v>
                </c:pt>
                <c:pt idx="42">
                  <c:v>2.3332617282867401</c:v>
                </c:pt>
                <c:pt idx="43">
                  <c:v>2.9477894306182901</c:v>
                </c:pt>
                <c:pt idx="44">
                  <c:v>3.3613233566284202</c:v>
                </c:pt>
                <c:pt idx="45">
                  <c:v>2.2576339244842498</c:v>
                </c:pt>
                <c:pt idx="46">
                  <c:v>1.6565870046615601</c:v>
                </c:pt>
                <c:pt idx="47">
                  <c:v>0.84853923320770297</c:v>
                </c:pt>
              </c:numCache>
            </c:numRef>
          </c:val>
          <c:smooth val="1"/>
        </c:ser>
        <c:ser>
          <c:idx val="3"/>
          <c:order val="3"/>
          <c:tx>
            <c:strRef>
              <c:f>Sheet1!$E$1</c:f>
              <c:strCache>
                <c:ptCount val="1"/>
                <c:pt idx="0">
                  <c:v>Tablet </c:v>
                </c:pt>
              </c:strCache>
            </c:strRef>
          </c:tx>
          <c:spPr>
            <a:ln w="28575" cap="rnd">
              <a:solidFill>
                <a:srgbClr val="EC7A00"/>
              </a:solidFill>
              <a:round/>
            </a:ln>
            <a:effectLst/>
          </c:spPr>
          <c:marker>
            <c:symbol val="none"/>
          </c:marker>
          <c:cat>
            <c:strRef>
              <c:f>Sheet1!$A$2:$A$49</c:f>
              <c:strCache>
                <c:ptCount val="48"/>
                <c:pt idx="0">
                  <c:v>00:00 - 00:30</c:v>
                </c:pt>
                <c:pt idx="1">
                  <c:v>0:30-1:00</c:v>
                </c:pt>
                <c:pt idx="2">
                  <c:v>1:00-1:30</c:v>
                </c:pt>
                <c:pt idx="3">
                  <c:v>1:30-2:00</c:v>
                </c:pt>
                <c:pt idx="4">
                  <c:v>2:00-2:30</c:v>
                </c:pt>
                <c:pt idx="5">
                  <c:v>2:30-3:00</c:v>
                </c:pt>
                <c:pt idx="6">
                  <c:v>3:00-3:30</c:v>
                </c:pt>
                <c:pt idx="7">
                  <c:v>3:30-4:00</c:v>
                </c:pt>
                <c:pt idx="8">
                  <c:v>4:00-4:30</c:v>
                </c:pt>
                <c:pt idx="9">
                  <c:v>4:30-5:00</c:v>
                </c:pt>
                <c:pt idx="10">
                  <c:v>5:00-5:30</c:v>
                </c:pt>
                <c:pt idx="11">
                  <c:v>5:30-6:00</c:v>
                </c:pt>
                <c:pt idx="12">
                  <c:v>6:00-6:30</c:v>
                </c:pt>
                <c:pt idx="13">
                  <c:v>6:30-7:00</c:v>
                </c:pt>
                <c:pt idx="14">
                  <c:v>7:00-7:30</c:v>
                </c:pt>
                <c:pt idx="15">
                  <c:v>7:30-8:00</c:v>
                </c:pt>
                <c:pt idx="16">
                  <c:v>8:00-8:30</c:v>
                </c:pt>
                <c:pt idx="17">
                  <c:v>8:30-9:00</c:v>
                </c:pt>
                <c:pt idx="18">
                  <c:v>9:00-9:30</c:v>
                </c:pt>
                <c:pt idx="19">
                  <c:v>9:30-10:00</c:v>
                </c:pt>
                <c:pt idx="20">
                  <c:v>10:00-10:30</c:v>
                </c:pt>
                <c:pt idx="21">
                  <c:v>10:30-11:00</c:v>
                </c:pt>
                <c:pt idx="22">
                  <c:v>11:00-11:30</c:v>
                </c:pt>
                <c:pt idx="23">
                  <c:v>11:30-12:00</c:v>
                </c:pt>
                <c:pt idx="24">
                  <c:v>12:00-12:30</c:v>
                </c:pt>
                <c:pt idx="25">
                  <c:v>12:30-13:00</c:v>
                </c:pt>
                <c:pt idx="26">
                  <c:v>13:00-13:30</c:v>
                </c:pt>
                <c:pt idx="27">
                  <c:v>13:30-14:00</c:v>
                </c:pt>
                <c:pt idx="28">
                  <c:v>14:00-14:30</c:v>
                </c:pt>
                <c:pt idx="29">
                  <c:v>14:30-15:00</c:v>
                </c:pt>
                <c:pt idx="30">
                  <c:v>15:00-15:30</c:v>
                </c:pt>
                <c:pt idx="31">
                  <c:v>15:30-16:00</c:v>
                </c:pt>
                <c:pt idx="32">
                  <c:v>16:00-16:30</c:v>
                </c:pt>
                <c:pt idx="33">
                  <c:v>16:30-17:00</c:v>
                </c:pt>
                <c:pt idx="34">
                  <c:v>17:00-17:30</c:v>
                </c:pt>
                <c:pt idx="35">
                  <c:v>17:30-18:00</c:v>
                </c:pt>
                <c:pt idx="36">
                  <c:v>18:00-18:30</c:v>
                </c:pt>
                <c:pt idx="37">
                  <c:v>18:30-19:00</c:v>
                </c:pt>
                <c:pt idx="38">
                  <c:v>19:00-19:30</c:v>
                </c:pt>
                <c:pt idx="39">
                  <c:v>19:30-20:00</c:v>
                </c:pt>
                <c:pt idx="40">
                  <c:v>20:00-20:30</c:v>
                </c:pt>
                <c:pt idx="41">
                  <c:v>20:30-21:00</c:v>
                </c:pt>
                <c:pt idx="42">
                  <c:v>21:00-21:30</c:v>
                </c:pt>
                <c:pt idx="43">
                  <c:v>21:30-22:00</c:v>
                </c:pt>
                <c:pt idx="44">
                  <c:v>22:00-22:30</c:v>
                </c:pt>
                <c:pt idx="45">
                  <c:v>22:30-23:00</c:v>
                </c:pt>
                <c:pt idx="46">
                  <c:v>23:00-23:30</c:v>
                </c:pt>
                <c:pt idx="47">
                  <c:v>23:30-0:00</c:v>
                </c:pt>
              </c:strCache>
            </c:strRef>
          </c:cat>
          <c:val>
            <c:numRef>
              <c:f>Sheet1!$E$2:$E$49</c:f>
              <c:numCache>
                <c:formatCode>0.0[$]</c:formatCode>
                <c:ptCount val="48"/>
                <c:pt idx="0">
                  <c:v>0.85582160949706998</c:v>
                </c:pt>
                <c:pt idx="1">
                  <c:v>0.37195000052452099</c:v>
                </c:pt>
                <c:pt idx="2">
                  <c:v>0.20322374999523199</c:v>
                </c:pt>
                <c:pt idx="3">
                  <c:v>3.6924280226230601E-2</c:v>
                </c:pt>
                <c:pt idx="4">
                  <c:v>0</c:v>
                </c:pt>
                <c:pt idx="5">
                  <c:v>0.28419423103332497</c:v>
                </c:pt>
                <c:pt idx="6">
                  <c:v>0.33665406703949002</c:v>
                </c:pt>
                <c:pt idx="7">
                  <c:v>0.11848817020654701</c:v>
                </c:pt>
                <c:pt idx="8">
                  <c:v>0.31068080663681003</c:v>
                </c:pt>
                <c:pt idx="9">
                  <c:v>0.39513540267944303</c:v>
                </c:pt>
                <c:pt idx="10">
                  <c:v>0.67470264434814498</c:v>
                </c:pt>
                <c:pt idx="11">
                  <c:v>0.448869109153748</c:v>
                </c:pt>
                <c:pt idx="12">
                  <c:v>0.62410140037536599</c:v>
                </c:pt>
                <c:pt idx="13">
                  <c:v>3.4965112209320099</c:v>
                </c:pt>
                <c:pt idx="14">
                  <c:v>5.09991550445557</c:v>
                </c:pt>
                <c:pt idx="15">
                  <c:v>4.7604498863220197</c:v>
                </c:pt>
                <c:pt idx="16">
                  <c:v>6.2095799446106001</c:v>
                </c:pt>
                <c:pt idx="17">
                  <c:v>4.6135301589965803</c:v>
                </c:pt>
                <c:pt idx="18">
                  <c:v>4.1109924316406303</c:v>
                </c:pt>
                <c:pt idx="19">
                  <c:v>2.83217525482178</c:v>
                </c:pt>
                <c:pt idx="20">
                  <c:v>2.7044370174407999</c:v>
                </c:pt>
                <c:pt idx="21">
                  <c:v>2.46229219436646</c:v>
                </c:pt>
                <c:pt idx="22">
                  <c:v>2.6994390487670898</c:v>
                </c:pt>
                <c:pt idx="23">
                  <c:v>1.68447136878967</c:v>
                </c:pt>
                <c:pt idx="24">
                  <c:v>2.2204396724700901</c:v>
                </c:pt>
                <c:pt idx="25">
                  <c:v>2.0358462333679199</c:v>
                </c:pt>
                <c:pt idx="26">
                  <c:v>2.4633727073669398</c:v>
                </c:pt>
                <c:pt idx="27">
                  <c:v>3.2392549514770499</c:v>
                </c:pt>
                <c:pt idx="28">
                  <c:v>2.3726434707641602</c:v>
                </c:pt>
                <c:pt idx="29">
                  <c:v>1.6029479503631601</c:v>
                </c:pt>
                <c:pt idx="30">
                  <c:v>1.56586313247681</c:v>
                </c:pt>
                <c:pt idx="31">
                  <c:v>2.7388999462127699</c:v>
                </c:pt>
                <c:pt idx="32">
                  <c:v>2.9892625808715798</c:v>
                </c:pt>
                <c:pt idx="33">
                  <c:v>2.3721048831939702</c:v>
                </c:pt>
                <c:pt idx="34">
                  <c:v>1.7174919843673699</c:v>
                </c:pt>
                <c:pt idx="35">
                  <c:v>2.81972455978394</c:v>
                </c:pt>
                <c:pt idx="36">
                  <c:v>2.0855331420898402</c:v>
                </c:pt>
                <c:pt idx="37">
                  <c:v>3.1947820186614999</c:v>
                </c:pt>
                <c:pt idx="38">
                  <c:v>2.0215160846710201</c:v>
                </c:pt>
                <c:pt idx="39">
                  <c:v>2.3097846508026101</c:v>
                </c:pt>
                <c:pt idx="40">
                  <c:v>2.3183259963989298</c:v>
                </c:pt>
                <c:pt idx="41">
                  <c:v>2.3058521747589098</c:v>
                </c:pt>
                <c:pt idx="42">
                  <c:v>2.5944762229919398</c:v>
                </c:pt>
                <c:pt idx="43">
                  <c:v>1.73246538639069</c:v>
                </c:pt>
                <c:pt idx="44">
                  <c:v>3.41734766960144</c:v>
                </c:pt>
                <c:pt idx="45">
                  <c:v>1.9493942260742201</c:v>
                </c:pt>
                <c:pt idx="46">
                  <c:v>1.33833575248718</c:v>
                </c:pt>
                <c:pt idx="47">
                  <c:v>1.2597950696945199</c:v>
                </c:pt>
              </c:numCache>
            </c:numRef>
          </c:val>
          <c:smooth val="1"/>
        </c:ser>
        <c:dLbls>
          <c:showLegendKey val="0"/>
          <c:showVal val="0"/>
          <c:showCatName val="0"/>
          <c:showSerName val="0"/>
          <c:showPercent val="0"/>
          <c:showBubbleSize val="0"/>
        </c:dLbls>
        <c:marker val="1"/>
        <c:smooth val="0"/>
        <c:axId val="98826880"/>
        <c:axId val="98967936"/>
      </c:lineChart>
      <c:catAx>
        <c:axId val="98826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crossAx val="98967936"/>
        <c:crosses val="autoZero"/>
        <c:auto val="1"/>
        <c:lblAlgn val="ctr"/>
        <c:lblOffset val="100"/>
        <c:noMultiLvlLbl val="0"/>
      </c:catAx>
      <c:valAx>
        <c:axId val="98967936"/>
        <c:scaling>
          <c:orientation val="minMax"/>
        </c:scaling>
        <c:delete val="1"/>
        <c:axPos val="l"/>
        <c:numFmt formatCode="0.0[$]" sourceLinked="1"/>
        <c:majorTickMark val="none"/>
        <c:minorTickMark val="none"/>
        <c:tickLblPos val="nextTo"/>
        <c:crossAx val="98826880"/>
        <c:crosses val="autoZero"/>
        <c:crossBetween val="between"/>
      </c:valAx>
      <c:spPr>
        <a:noFill/>
        <a:ln w="25400">
          <a:noFill/>
        </a:ln>
        <a:effectLst>
          <a:softEdge rad="0"/>
        </a:effectLst>
      </c:spPr>
    </c:plotArea>
    <c:legend>
      <c:legendPos val="t"/>
      <c:layout>
        <c:manualLayout>
          <c:xMode val="edge"/>
          <c:yMode val="edge"/>
          <c:x val="0"/>
          <c:y val="0.918604651162791"/>
          <c:w val="0.99877265120760494"/>
          <c:h val="5.0836093955486002E-2"/>
        </c:manualLayout>
      </c:layout>
      <c:overlay val="0"/>
      <c:spPr>
        <a:noFill/>
        <a:ln>
          <a:noFill/>
        </a:ln>
        <a:effectLst/>
      </c:spPr>
      <c:txPr>
        <a:bodyPr rot="0" spcFirstLastPara="1" vertOverflow="ellipsis" vert="horz" wrap="square" anchor="ctr" anchorCtr="1"/>
        <a:lstStyle/>
        <a:p>
          <a:pPr>
            <a:defRPr sz="1197" b="1" i="0" u="none" strike="noStrike" kern="1200" baseline="0">
              <a:solidFill>
                <a:srgbClr val="595959"/>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09983777697017"/>
          <c:y val="0.147412479237197"/>
          <c:w val="0.86995453894953301"/>
          <c:h val="0.65708445864556797"/>
        </c:manualLayout>
      </c:layout>
      <c:barChart>
        <c:barDir val="col"/>
        <c:grouping val="clustered"/>
        <c:varyColors val="0"/>
        <c:ser>
          <c:idx val="0"/>
          <c:order val="0"/>
          <c:tx>
            <c:strRef>
              <c:f>Sheet1!$B$1</c:f>
              <c:strCache>
                <c:ptCount val="1"/>
                <c:pt idx="0">
                  <c:v> users vs non-users</c:v>
                </c:pt>
              </c:strCache>
            </c:strRef>
          </c:tx>
          <c:spPr>
            <a:solidFill>
              <a:srgbClr val="01A8B4"/>
            </a:solidFill>
            <a:effectLst/>
          </c:spPr>
          <c:invertIfNegative val="0"/>
          <c:dLbls>
            <c:dLbl>
              <c:idx val="5"/>
              <c:layout>
                <c:manualLayout>
                  <c:x val="0"/>
                  <c:y val="-2.8985507246376701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3215-4EED-82AB-4C87A29A5E24}"/>
                </c:ext>
                <c:ext xmlns:c15="http://schemas.microsoft.com/office/drawing/2012/chart" uri="{CE6537A1-D6FC-4f65-9D91-7224C49458BB}"/>
              </c:extLst>
            </c:dLbl>
            <c:dLbl>
              <c:idx val="6"/>
              <c:layout>
                <c:manualLayout>
                  <c:x val="2.9893100389975502E-3"/>
                  <c:y val="-4.8309178743961199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215-4EED-82AB-4C87A29A5E24}"/>
                </c:ext>
                <c:ext xmlns:c15="http://schemas.microsoft.com/office/drawing/2012/chart" uri="{CE6537A1-D6FC-4f65-9D91-7224C49458BB}"/>
              </c:extLst>
            </c:dLbl>
            <c:spPr>
              <a:noFill/>
              <a:ln>
                <a:noFill/>
              </a:ln>
              <a:effectLst/>
            </c:spPr>
            <c:txPr>
              <a:bodyPr/>
              <a:lstStyle/>
              <a:p>
                <a:pPr>
                  <a:defRPr sz="1600" b="1">
                    <a:solidFill>
                      <a:schemeClr val="bg1">
                        <a:lumMod val="50000"/>
                      </a:schemeClr>
                    </a:solidFill>
                    <a:effectLst/>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One newsbrand platform</c:v>
                </c:pt>
                <c:pt idx="1">
                  <c:v>Two newsbrand platforms</c:v>
                </c:pt>
              </c:strCache>
            </c:strRef>
          </c:cat>
          <c:val>
            <c:numRef>
              <c:f>Sheet1!$B$2:$B$3</c:f>
              <c:numCache>
                <c:formatCode>0%</c:formatCode>
                <c:ptCount val="2"/>
                <c:pt idx="0">
                  <c:v>0.14000000000000001</c:v>
                </c:pt>
                <c:pt idx="1">
                  <c:v>0.49</c:v>
                </c:pt>
              </c:numCache>
            </c:numRef>
          </c:val>
          <c:extLst xmlns:c16r2="http://schemas.microsoft.com/office/drawing/2015/06/chart">
            <c:ext xmlns:c16="http://schemas.microsoft.com/office/drawing/2014/chart" uri="{C3380CC4-5D6E-409C-BE32-E72D297353CC}">
              <c16:uniqueId val="{00000002-3215-4EED-82AB-4C87A29A5E24}"/>
            </c:ext>
          </c:extLst>
        </c:ser>
        <c:dLbls>
          <c:dLblPos val="outEnd"/>
          <c:showLegendKey val="0"/>
          <c:showVal val="1"/>
          <c:showCatName val="0"/>
          <c:showSerName val="0"/>
          <c:showPercent val="0"/>
          <c:showBubbleSize val="0"/>
        </c:dLbls>
        <c:gapWidth val="150"/>
        <c:axId val="99618816"/>
        <c:axId val="99621504"/>
      </c:barChart>
      <c:catAx>
        <c:axId val="99618816"/>
        <c:scaling>
          <c:orientation val="minMax"/>
        </c:scaling>
        <c:delete val="0"/>
        <c:axPos val="b"/>
        <c:numFmt formatCode="General" sourceLinked="0"/>
        <c:majorTickMark val="none"/>
        <c:minorTickMark val="none"/>
        <c:tickLblPos val="nextTo"/>
        <c:spPr>
          <a:ln>
            <a:solidFill>
              <a:schemeClr val="bg1">
                <a:lumMod val="50000"/>
              </a:schemeClr>
            </a:solidFill>
          </a:ln>
        </c:spPr>
        <c:txPr>
          <a:bodyPr/>
          <a:lstStyle/>
          <a:p>
            <a:pPr>
              <a:defRPr sz="1400">
                <a:solidFill>
                  <a:schemeClr val="bg1">
                    <a:lumMod val="50000"/>
                  </a:schemeClr>
                </a:solidFill>
              </a:defRPr>
            </a:pPr>
            <a:endParaRPr lang="en-US"/>
          </a:p>
        </c:txPr>
        <c:crossAx val="99621504"/>
        <c:crosses val="autoZero"/>
        <c:auto val="1"/>
        <c:lblAlgn val="ctr"/>
        <c:lblOffset val="100"/>
        <c:noMultiLvlLbl val="0"/>
      </c:catAx>
      <c:valAx>
        <c:axId val="99621504"/>
        <c:scaling>
          <c:orientation val="minMax"/>
          <c:max val="0.6"/>
          <c:min val="0"/>
        </c:scaling>
        <c:delete val="0"/>
        <c:axPos val="l"/>
        <c:majorGridlines>
          <c:spPr>
            <a:ln>
              <a:noFill/>
            </a:ln>
          </c:spPr>
        </c:majorGridlines>
        <c:title>
          <c:tx>
            <c:rich>
              <a:bodyPr rot="-5400000" vert="horz"/>
              <a:lstStyle/>
              <a:p>
                <a:pPr>
                  <a:defRPr sz="1600">
                    <a:solidFill>
                      <a:schemeClr val="bg1">
                        <a:lumMod val="50000"/>
                      </a:schemeClr>
                    </a:solidFill>
                  </a:defRPr>
                </a:pPr>
                <a:r>
                  <a:rPr lang="en-US" sz="1600" dirty="0">
                    <a:solidFill>
                      <a:schemeClr val="bg1">
                        <a:lumMod val="50000"/>
                      </a:schemeClr>
                    </a:solidFill>
                  </a:rPr>
                  <a:t>Uplift to number of business effects %</a:t>
                </a:r>
              </a:p>
            </c:rich>
          </c:tx>
          <c:layout>
            <c:manualLayout>
              <c:xMode val="edge"/>
              <c:yMode val="edge"/>
              <c:x val="2.149619847158583E-2"/>
              <c:y val="0.12451671801894329"/>
            </c:manualLayout>
          </c:layout>
          <c:overlay val="0"/>
          <c:spPr>
            <a:noFill/>
          </c:spPr>
        </c:title>
        <c:numFmt formatCode="0%" sourceLinked="1"/>
        <c:majorTickMark val="out"/>
        <c:minorTickMark val="none"/>
        <c:tickLblPos val="nextTo"/>
        <c:spPr>
          <a:ln>
            <a:solidFill>
              <a:schemeClr val="bg1">
                <a:lumMod val="50000"/>
              </a:schemeClr>
            </a:solidFill>
          </a:ln>
        </c:spPr>
        <c:txPr>
          <a:bodyPr/>
          <a:lstStyle/>
          <a:p>
            <a:pPr>
              <a:defRPr sz="1400">
                <a:solidFill>
                  <a:schemeClr val="bg1">
                    <a:lumMod val="50000"/>
                  </a:schemeClr>
                </a:solidFill>
              </a:defRPr>
            </a:pPr>
            <a:endParaRPr lang="en-US"/>
          </a:p>
        </c:txPr>
        <c:crossAx val="99618816"/>
        <c:crosses val="autoZero"/>
        <c:crossBetween val="between"/>
        <c:majorUnit val="0.2"/>
      </c:valAx>
      <c:spPr>
        <a:ln>
          <a:noFill/>
        </a:ln>
      </c:spPr>
    </c:plotArea>
    <c:plotVisOnly val="1"/>
    <c:dispBlanksAs val="gap"/>
    <c:showDLblsOverMax val="0"/>
  </c:chart>
  <c:txPr>
    <a:bodyPr/>
    <a:lstStyle/>
    <a:p>
      <a:pPr>
        <a:defRPr sz="1800"/>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09983777697017"/>
          <c:y val="0.147412479237197"/>
          <c:w val="0.86995453894953301"/>
          <c:h val="0.65708445864556797"/>
        </c:manualLayout>
      </c:layout>
      <c:barChart>
        <c:barDir val="col"/>
        <c:grouping val="clustered"/>
        <c:varyColors val="0"/>
        <c:ser>
          <c:idx val="0"/>
          <c:order val="0"/>
          <c:tx>
            <c:strRef>
              <c:f>Sheet1!$B$1</c:f>
              <c:strCache>
                <c:ptCount val="1"/>
                <c:pt idx="0">
                  <c:v> users vs non-users</c:v>
                </c:pt>
              </c:strCache>
            </c:strRef>
          </c:tx>
          <c:spPr>
            <a:solidFill>
              <a:schemeClr val="bg1"/>
            </a:solidFill>
            <a:effectLst/>
          </c:spPr>
          <c:invertIfNegative val="0"/>
          <c:dPt>
            <c:idx val="0"/>
            <c:invertIfNegative val="0"/>
            <c:bubble3D val="0"/>
            <c:spPr>
              <a:solidFill>
                <a:srgbClr val="01A8B4"/>
              </a:solidFill>
              <a:effectLst/>
            </c:spPr>
            <c:extLst xmlns:c16r2="http://schemas.microsoft.com/office/drawing/2015/06/chart">
              <c:ext xmlns:c16="http://schemas.microsoft.com/office/drawing/2014/chart" uri="{C3380CC4-5D6E-409C-BE32-E72D297353CC}">
                <c16:uniqueId val="{00000001-38AA-4D95-B797-CF6CD721C939}"/>
              </c:ext>
            </c:extLst>
          </c:dPt>
          <c:dPt>
            <c:idx val="1"/>
            <c:invertIfNegative val="0"/>
            <c:bubble3D val="0"/>
            <c:spPr>
              <a:solidFill>
                <a:srgbClr val="01A8B4"/>
              </a:solidFill>
              <a:effectLst/>
            </c:spPr>
            <c:extLst xmlns:c16r2="http://schemas.microsoft.com/office/drawing/2015/06/chart">
              <c:ext xmlns:c16="http://schemas.microsoft.com/office/drawing/2014/chart" uri="{C3380CC4-5D6E-409C-BE32-E72D297353CC}">
                <c16:uniqueId val="{00000003-38AA-4D95-B797-CF6CD721C939}"/>
              </c:ext>
            </c:extLst>
          </c:dPt>
          <c:dLbls>
            <c:dLbl>
              <c:idx val="5"/>
              <c:layout>
                <c:manualLayout>
                  <c:x val="0"/>
                  <c:y val="-2.8985507246376701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38AA-4D95-B797-CF6CD721C939}"/>
                </c:ext>
                <c:ext xmlns:c15="http://schemas.microsoft.com/office/drawing/2012/chart" uri="{CE6537A1-D6FC-4f65-9D91-7224C49458BB}"/>
              </c:extLst>
            </c:dLbl>
            <c:dLbl>
              <c:idx val="6"/>
              <c:layout>
                <c:manualLayout>
                  <c:x val="2.9893100389975502E-3"/>
                  <c:y val="-4.8309178743961199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38AA-4D95-B797-CF6CD721C939}"/>
                </c:ex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1600" b="1">
                    <a:solidFill>
                      <a:schemeClr val="bg1">
                        <a:lumMod val="50000"/>
                      </a:schemeClr>
                    </a:solidFill>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2012-2016</c:v>
                </c:pt>
                <c:pt idx="1">
                  <c:v>2014-2016</c:v>
                </c:pt>
              </c:strCache>
            </c:strRef>
          </c:cat>
          <c:val>
            <c:numRef>
              <c:f>Sheet1!$B$2:$B$3</c:f>
              <c:numCache>
                <c:formatCode>0%</c:formatCode>
                <c:ptCount val="2"/>
                <c:pt idx="0">
                  <c:v>0.49</c:v>
                </c:pt>
                <c:pt idx="1">
                  <c:v>0.56000000000000005</c:v>
                </c:pt>
              </c:numCache>
            </c:numRef>
          </c:val>
          <c:extLst xmlns:c16r2="http://schemas.microsoft.com/office/drawing/2015/06/chart">
            <c:ext xmlns:c16="http://schemas.microsoft.com/office/drawing/2014/chart" uri="{C3380CC4-5D6E-409C-BE32-E72D297353CC}">
              <c16:uniqueId val="{00000006-38AA-4D95-B797-CF6CD721C939}"/>
            </c:ext>
          </c:extLst>
        </c:ser>
        <c:dLbls>
          <c:dLblPos val="outEnd"/>
          <c:showLegendKey val="0"/>
          <c:showVal val="1"/>
          <c:showCatName val="0"/>
          <c:showSerName val="0"/>
          <c:showPercent val="0"/>
          <c:showBubbleSize val="0"/>
        </c:dLbls>
        <c:gapWidth val="150"/>
        <c:axId val="99654272"/>
        <c:axId val="99694848"/>
      </c:barChart>
      <c:catAx>
        <c:axId val="99654272"/>
        <c:scaling>
          <c:orientation val="minMax"/>
        </c:scaling>
        <c:delete val="0"/>
        <c:axPos val="b"/>
        <c:numFmt formatCode="General" sourceLinked="0"/>
        <c:majorTickMark val="none"/>
        <c:minorTickMark val="none"/>
        <c:tickLblPos val="nextTo"/>
        <c:spPr>
          <a:ln>
            <a:solidFill>
              <a:schemeClr val="bg1">
                <a:lumMod val="50000"/>
              </a:schemeClr>
            </a:solidFill>
          </a:ln>
        </c:spPr>
        <c:txPr>
          <a:bodyPr/>
          <a:lstStyle/>
          <a:p>
            <a:pPr>
              <a:defRPr sz="1600">
                <a:solidFill>
                  <a:schemeClr val="bg1">
                    <a:lumMod val="50000"/>
                  </a:schemeClr>
                </a:solidFill>
              </a:defRPr>
            </a:pPr>
            <a:endParaRPr lang="en-US"/>
          </a:p>
        </c:txPr>
        <c:crossAx val="99694848"/>
        <c:crosses val="autoZero"/>
        <c:auto val="1"/>
        <c:lblAlgn val="ctr"/>
        <c:lblOffset val="100"/>
        <c:noMultiLvlLbl val="0"/>
      </c:catAx>
      <c:valAx>
        <c:axId val="99694848"/>
        <c:scaling>
          <c:orientation val="minMax"/>
          <c:max val="0.6"/>
          <c:min val="0.4"/>
        </c:scaling>
        <c:delete val="0"/>
        <c:axPos val="l"/>
        <c:majorGridlines>
          <c:spPr>
            <a:ln>
              <a:noFill/>
            </a:ln>
          </c:spPr>
        </c:majorGridlines>
        <c:title>
          <c:tx>
            <c:rich>
              <a:bodyPr rot="-5400000" vert="horz"/>
              <a:lstStyle/>
              <a:p>
                <a:pPr>
                  <a:defRPr sz="1600">
                    <a:solidFill>
                      <a:schemeClr val="bg1">
                        <a:lumMod val="50000"/>
                      </a:schemeClr>
                    </a:solidFill>
                  </a:defRPr>
                </a:pPr>
                <a:r>
                  <a:rPr lang="en-US" sz="1600" b="0" dirty="0">
                    <a:solidFill>
                      <a:schemeClr val="bg1">
                        <a:lumMod val="50000"/>
                      </a:schemeClr>
                    </a:solidFill>
                  </a:rPr>
                  <a:t>Uplift to number of business effects %</a:t>
                </a:r>
              </a:p>
            </c:rich>
          </c:tx>
          <c:layout>
            <c:manualLayout>
              <c:xMode val="edge"/>
              <c:yMode val="edge"/>
              <c:x val="1.0286286155166902E-2"/>
              <c:y val="0.14867130739092396"/>
            </c:manualLayout>
          </c:layout>
          <c:overlay val="0"/>
        </c:title>
        <c:numFmt formatCode="0%" sourceLinked="1"/>
        <c:majorTickMark val="out"/>
        <c:minorTickMark val="none"/>
        <c:tickLblPos val="nextTo"/>
        <c:spPr>
          <a:ln>
            <a:solidFill>
              <a:schemeClr val="bg1">
                <a:lumMod val="50000"/>
              </a:schemeClr>
            </a:solidFill>
          </a:ln>
        </c:spPr>
        <c:txPr>
          <a:bodyPr/>
          <a:lstStyle/>
          <a:p>
            <a:pPr>
              <a:defRPr sz="1400" baseline="0">
                <a:solidFill>
                  <a:schemeClr val="bg1">
                    <a:lumMod val="50000"/>
                  </a:schemeClr>
                </a:solidFill>
              </a:defRPr>
            </a:pPr>
            <a:endParaRPr lang="en-US"/>
          </a:p>
        </c:txPr>
        <c:crossAx val="99654272"/>
        <c:crosses val="autoZero"/>
        <c:crossBetween val="between"/>
        <c:minorUnit val="5.000000000000001E-2"/>
      </c:valAx>
    </c:plotArea>
    <c:plotVisOnly val="1"/>
    <c:dispBlanksAs val="gap"/>
    <c:showDLblsOverMax val="0"/>
  </c:chart>
  <c:spPr>
    <a:effectLst/>
  </c:spPr>
  <c:txPr>
    <a:bodyPr/>
    <a:lstStyle/>
    <a:p>
      <a:pPr>
        <a:defRPr sz="1800">
          <a:solidFill>
            <a:schemeClr val="bg1"/>
          </a:solidFill>
          <a:effectLst/>
        </a:defRPr>
      </a:pPr>
      <a:endParaRPr lang="en-US"/>
    </a:p>
  </c:txPr>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80.wmf"/></Relationships>
</file>

<file path=ppt/drawings/drawing1.xml><?xml version="1.0" encoding="utf-8"?>
<c:userShapes xmlns:c="http://schemas.openxmlformats.org/drawingml/2006/chart">
  <cdr:relSizeAnchor xmlns:cdr="http://schemas.openxmlformats.org/drawingml/2006/chartDrawing">
    <cdr:from>
      <cdr:x>0.63889</cdr:x>
      <cdr:y>0</cdr:y>
    </cdr:from>
    <cdr:to>
      <cdr:x>0.63889</cdr:x>
      <cdr:y>1</cdr:y>
    </cdr:to>
    <cdr:cxnSp macro="">
      <cdr:nvCxnSpPr>
        <cdr:cNvPr id="3" name="Straight Connector 2"/>
        <cdr:cNvCxnSpPr/>
      </cdr:nvCxnSpPr>
      <cdr:spPr>
        <a:xfrm xmlns:a="http://schemas.openxmlformats.org/drawingml/2006/main" flipV="1">
          <a:off x="5464755" y="0"/>
          <a:ext cx="0" cy="4356100"/>
        </a:xfrm>
        <a:prstGeom xmlns:a="http://schemas.openxmlformats.org/drawingml/2006/main" prst="line">
          <a:avLst/>
        </a:prstGeom>
        <a:ln xmlns:a="http://schemas.openxmlformats.org/drawingml/2006/main">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0.02113</cdr:x>
      <cdr:y>0.75124</cdr:y>
    </cdr:from>
    <cdr:to>
      <cdr:x>0.30079</cdr:x>
      <cdr:y>1</cdr:y>
    </cdr:to>
    <cdr:sp macro="" textlink="">
      <cdr:nvSpPr>
        <cdr:cNvPr id="2" name="TextBox 1"/>
        <cdr:cNvSpPr txBox="1"/>
      </cdr:nvSpPr>
      <cdr:spPr>
        <a:xfrm xmlns:a="http://schemas.openxmlformats.org/drawingml/2006/main">
          <a:off x="179512" y="2962402"/>
          <a:ext cx="2376255" cy="9809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0.02113</cdr:x>
      <cdr:y>0.75124</cdr:y>
    </cdr:from>
    <cdr:to>
      <cdr:x>0.30079</cdr:x>
      <cdr:y>1</cdr:y>
    </cdr:to>
    <cdr:sp macro="" textlink="">
      <cdr:nvSpPr>
        <cdr:cNvPr id="2" name="TextBox 1"/>
        <cdr:cNvSpPr txBox="1"/>
      </cdr:nvSpPr>
      <cdr:spPr>
        <a:xfrm xmlns:a="http://schemas.openxmlformats.org/drawingml/2006/main">
          <a:off x="179512" y="2962402"/>
          <a:ext cx="2376255" cy="9809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72FD57A0-731B-47C8-89CC-3AA13E6185D6}" type="datetimeFigureOut">
              <a:rPr lang="en-GB" smtClean="0"/>
              <a:t>01/11/2017</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EB9ECA2F-6090-4818-AC5F-81C898D46DD5}" type="slidenum">
              <a:rPr lang="en-GB" smtClean="0"/>
              <a:t>‹#›</a:t>
            </a:fld>
            <a:endParaRPr lang="en-GB"/>
          </a:p>
        </p:txBody>
      </p:sp>
    </p:spTree>
    <p:extLst>
      <p:ext uri="{BB962C8B-B14F-4D97-AF65-F5344CB8AC3E}">
        <p14:creationId xmlns:p14="http://schemas.microsoft.com/office/powerpoint/2010/main" val="29510818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C2AE62B-FEB2-4BBF-8111-11CA5FC24B03}" type="datetimeFigureOut">
              <a:rPr lang="en-GB" smtClean="0"/>
              <a:t>01/11/2017</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1616030-3C0B-4962-8F89-A7F84EEFEFC5}" type="slidenum">
              <a:rPr lang="en-GB" smtClean="0"/>
              <a:t>‹#›</a:t>
            </a:fld>
            <a:endParaRPr lang="en-GB"/>
          </a:p>
        </p:txBody>
      </p:sp>
    </p:spTree>
    <p:extLst>
      <p:ext uri="{BB962C8B-B14F-4D97-AF65-F5344CB8AC3E}">
        <p14:creationId xmlns:p14="http://schemas.microsoft.com/office/powerpoint/2010/main" val="507948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FEA03E5-39D3-4E61-8F7E-892B2266ED35}"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3896174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FA640A1-5240-364A-95F7-0F5B2E1033E0}"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680804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Newsbrands</a:t>
            </a:r>
            <a:r>
              <a:rPr lang="en-GB" dirty="0" smtClean="0"/>
              <a:t> reach 47,492,000</a:t>
            </a:r>
            <a:r>
              <a:rPr lang="en-GB" baseline="0" dirty="0" smtClean="0"/>
              <a:t> people a month across all platforms</a:t>
            </a:r>
          </a:p>
          <a:p>
            <a:r>
              <a:rPr lang="en-GB" baseline="0" dirty="0" smtClean="0"/>
              <a:t>Google.co.uk has a total monthly reach of 42,806,0000 people a month across all platforms </a:t>
            </a:r>
            <a:endParaRPr lang="en-GB" dirty="0"/>
          </a:p>
        </p:txBody>
      </p:sp>
      <p:sp>
        <p:nvSpPr>
          <p:cNvPr id="4" name="Slide Number Placeholder 3"/>
          <p:cNvSpPr>
            <a:spLocks noGrp="1"/>
          </p:cNvSpPr>
          <p:nvPr>
            <p:ph type="sldNum" sz="quarter" idx="10"/>
          </p:nvPr>
        </p:nvSpPr>
        <p:spPr/>
        <p:txBody>
          <a:bodyPr/>
          <a:lstStyle/>
          <a:p>
            <a:fld id="{5FA640A1-5240-364A-95F7-0F5B2E1033E0}"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508089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b="0" i="0" u="none" strike="noStrike" kern="1200" dirty="0" smtClean="0">
                <a:solidFill>
                  <a:schemeClr val="tx1"/>
                </a:solidFill>
                <a:latin typeface="+mn-lt"/>
                <a:ea typeface="+mn-ea"/>
                <a:cs typeface="+mn-cs"/>
              </a:rPr>
              <a:t>5.1m, 36% of all 18-34  daily (</a:t>
            </a:r>
            <a:r>
              <a:rPr lang="en-GB" sz="1200" b="0" i="0" u="none" strike="noStrike" kern="1200" dirty="0" err="1" smtClean="0">
                <a:solidFill>
                  <a:schemeClr val="tx1"/>
                </a:solidFill>
                <a:latin typeface="+mn-lt"/>
                <a:ea typeface="+mn-ea"/>
                <a:cs typeface="+mn-cs"/>
              </a:rPr>
              <a:t>print+pc</a:t>
            </a:r>
            <a:r>
              <a:rPr lang="en-GB" sz="1200" b="0" i="0" u="none" strike="noStrike" kern="1200" dirty="0" smtClean="0">
                <a:solidFill>
                  <a:schemeClr val="tx1"/>
                </a:solidFill>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b="0" i="0" u="none" strike="noStrike" kern="1200" dirty="0" smtClean="0">
                <a:solidFill>
                  <a:schemeClr val="tx1"/>
                </a:solidFill>
                <a:latin typeface="+mn-lt"/>
                <a:ea typeface="+mn-ea"/>
                <a:cs typeface="+mn-cs"/>
              </a:rPr>
              <a:t>8.4m, 56%  of all 18-34 weekly (</a:t>
            </a:r>
            <a:r>
              <a:rPr lang="en-GB" sz="1200" b="0" i="0" u="none" strike="noStrike" kern="1200" dirty="0" err="1" smtClean="0">
                <a:solidFill>
                  <a:schemeClr val="tx1"/>
                </a:solidFill>
                <a:latin typeface="+mn-lt"/>
                <a:ea typeface="+mn-ea"/>
                <a:cs typeface="+mn-cs"/>
              </a:rPr>
              <a:t>print+pc</a:t>
            </a:r>
            <a:r>
              <a:rPr lang="en-GB" sz="1200" b="0" i="0" u="none" strike="noStrike" kern="1200" dirty="0" smtClean="0">
                <a:solidFill>
                  <a:schemeClr val="tx1"/>
                </a:solidFill>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b="0" i="0" u="none" strike="noStrike" kern="1200" dirty="0" smtClean="0">
                <a:solidFill>
                  <a:schemeClr val="tx1"/>
                </a:solidFill>
                <a:latin typeface="+mn-lt"/>
                <a:ea typeface="+mn-ea"/>
                <a:cs typeface="+mn-cs"/>
              </a:rPr>
              <a:t>13.8m, 97% of all 18-34 monthly (</a:t>
            </a:r>
            <a:r>
              <a:rPr lang="en-GB" sz="1200" b="0" i="0" u="none" strike="noStrike" kern="1200" dirty="0" err="1" smtClean="0">
                <a:solidFill>
                  <a:schemeClr val="tx1"/>
                </a:solidFill>
                <a:latin typeface="+mn-lt"/>
                <a:ea typeface="+mn-ea"/>
                <a:cs typeface="+mn-cs"/>
              </a:rPr>
              <a:t>print+pc</a:t>
            </a:r>
            <a:r>
              <a:rPr lang="en-GB" sz="1200" b="0" i="0" u="none" strike="noStrike" kern="1200" baseline="0" dirty="0" err="1" smtClean="0">
                <a:solidFill>
                  <a:schemeClr val="tx1"/>
                </a:solidFill>
                <a:latin typeface="+mn-lt"/>
                <a:ea typeface="+mn-ea"/>
                <a:cs typeface="+mn-cs"/>
              </a:rPr>
              <a:t>+mobile</a:t>
            </a:r>
            <a:r>
              <a:rPr lang="en-GB" sz="1200" b="0" i="0" u="none" strike="noStrike" kern="1200" baseline="0" dirty="0" smtClean="0">
                <a:solidFill>
                  <a:schemeClr val="tx1"/>
                </a:solidFill>
                <a:latin typeface="+mn-lt"/>
                <a:ea typeface="+mn-ea"/>
                <a:cs typeface="+mn-cs"/>
              </a:rPr>
              <a:t>)</a:t>
            </a:r>
          </a:p>
          <a:p>
            <a:endParaRPr lang="en-GB" dirty="0"/>
          </a:p>
        </p:txBody>
      </p:sp>
      <p:sp>
        <p:nvSpPr>
          <p:cNvPr id="4" name="Slide Number Placeholder 3"/>
          <p:cNvSpPr>
            <a:spLocks noGrp="1"/>
          </p:cNvSpPr>
          <p:nvPr>
            <p:ph type="sldNum" sz="quarter" idx="10"/>
          </p:nvPr>
        </p:nvSpPr>
        <p:spPr/>
        <p:txBody>
          <a:bodyPr/>
          <a:lstStyle/>
          <a:p>
            <a:fld id="{91616030-3C0B-4962-8F89-A7F84EEFEFC5}" type="slidenum">
              <a:rPr lang="en-GB" smtClean="0"/>
              <a:t>13</a:t>
            </a:fld>
            <a:endParaRPr lang="en-GB"/>
          </a:p>
        </p:txBody>
      </p:sp>
    </p:spTree>
    <p:extLst>
      <p:ext uri="{BB962C8B-B14F-4D97-AF65-F5344CB8AC3E}">
        <p14:creationId xmlns:p14="http://schemas.microsoft.com/office/powerpoint/2010/main" val="837484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Packets</a:t>
            </a:r>
            <a:r>
              <a:rPr lang="en-GB" baseline="0" dirty="0" smtClean="0"/>
              <a:t> of crisps eaten annually: 6 billion</a:t>
            </a:r>
          </a:p>
          <a:p>
            <a:r>
              <a:rPr lang="en-GB" baseline="0" dirty="0" smtClean="0"/>
              <a:t>Packets of crisps eaten daily: 16,438,356</a:t>
            </a:r>
          </a:p>
          <a:p>
            <a:endParaRPr lang="en-GB"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GB" sz="1200" b="0" i="0" u="none" strike="noStrike" kern="1200" dirty="0" smtClean="0">
                <a:solidFill>
                  <a:schemeClr val="tx1"/>
                </a:solidFill>
                <a:latin typeface="+mn-lt"/>
                <a:ea typeface="+mn-ea"/>
                <a:cs typeface="+mn-cs"/>
              </a:rPr>
              <a:t>daily (</a:t>
            </a:r>
            <a:r>
              <a:rPr lang="en-GB" sz="1200" b="0" i="0" u="none" strike="noStrike" kern="1200" dirty="0" err="1" smtClean="0">
                <a:solidFill>
                  <a:schemeClr val="tx1"/>
                </a:solidFill>
                <a:latin typeface="+mn-lt"/>
                <a:ea typeface="+mn-ea"/>
                <a:cs typeface="+mn-cs"/>
              </a:rPr>
              <a:t>print+pc</a:t>
            </a:r>
            <a:r>
              <a:rPr lang="en-GB" sz="1200" b="0" i="0" u="none" strike="noStrike" kern="1200" dirty="0" smtClean="0">
                <a:solidFill>
                  <a:schemeClr val="tx1"/>
                </a:solidFill>
                <a:latin typeface="+mn-lt"/>
                <a:ea typeface="+mn-ea"/>
                <a:cs typeface="+mn-cs"/>
              </a:rPr>
              <a:t>): 21,594,000</a:t>
            </a:r>
          </a:p>
          <a:p>
            <a:endParaRPr lang="en-GB" dirty="0"/>
          </a:p>
        </p:txBody>
      </p:sp>
      <p:sp>
        <p:nvSpPr>
          <p:cNvPr id="4" name="Slide Number Placeholder 3"/>
          <p:cNvSpPr>
            <a:spLocks noGrp="1"/>
          </p:cNvSpPr>
          <p:nvPr>
            <p:ph type="sldNum" sz="quarter" idx="10"/>
          </p:nvPr>
        </p:nvSpPr>
        <p:spPr/>
        <p:txBody>
          <a:bodyPr/>
          <a:lstStyle/>
          <a:p>
            <a:fld id="{5FA640A1-5240-364A-95F7-0F5B2E1033E0}"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575605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1616030-3C0B-4962-8F89-A7F84EEFEFC5}" type="slidenum">
              <a:rPr lang="en-GB" smtClean="0"/>
              <a:t>15</a:t>
            </a:fld>
            <a:endParaRPr lang="en-GB"/>
          </a:p>
        </p:txBody>
      </p:sp>
    </p:spTree>
    <p:extLst>
      <p:ext uri="{BB962C8B-B14F-4D97-AF65-F5344CB8AC3E}">
        <p14:creationId xmlns:p14="http://schemas.microsoft.com/office/powerpoint/2010/main" val="52498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FA640A1-5240-364A-95F7-0F5B2E1033E0}"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002908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t>Doesn’t</a:t>
            </a:r>
            <a:r>
              <a:rPr lang="en-GB" baseline="0" dirty="0" smtClean="0"/>
              <a:t> include Sunday titles </a:t>
            </a:r>
          </a:p>
          <a:p>
            <a:endParaRPr lang="en-GB" dirty="0"/>
          </a:p>
        </p:txBody>
      </p:sp>
      <p:sp>
        <p:nvSpPr>
          <p:cNvPr id="4" name="Slide Number Placeholder 3"/>
          <p:cNvSpPr>
            <a:spLocks noGrp="1"/>
          </p:cNvSpPr>
          <p:nvPr>
            <p:ph type="sldNum" sz="quarter" idx="10"/>
          </p:nvPr>
        </p:nvSpPr>
        <p:spPr/>
        <p:txBody>
          <a:bodyPr/>
          <a:lstStyle/>
          <a:p>
            <a:fld id="{5FA640A1-5240-364A-95F7-0F5B2E1033E0}"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32148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FA640A1-5240-364A-95F7-0F5B2E1033E0}"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25142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FA640A1-5240-364A-95F7-0F5B2E1033E0}"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450721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1616030-3C0B-4962-8F89-A7F84EEFEFC5}" type="slidenum">
              <a:rPr lang="en-GB" smtClean="0"/>
              <a:t>20</a:t>
            </a:fld>
            <a:endParaRPr lang="en-GB"/>
          </a:p>
        </p:txBody>
      </p:sp>
    </p:spTree>
    <p:extLst>
      <p:ext uri="{BB962C8B-B14F-4D97-AF65-F5344CB8AC3E}">
        <p14:creationId xmlns:p14="http://schemas.microsoft.com/office/powerpoint/2010/main" val="1933967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err="1" smtClean="0"/>
              <a:t>Newsbrand</a:t>
            </a:r>
            <a:r>
              <a:rPr lang="en-GB" baseline="0" dirty="0" smtClean="0"/>
              <a:t> readers have very high levels of emotional engagement with their chosen </a:t>
            </a:r>
            <a:r>
              <a:rPr lang="en-GB" baseline="0" dirty="0" err="1" smtClean="0"/>
              <a:t>newsbrand</a:t>
            </a:r>
            <a:r>
              <a:rPr lang="en-GB" baseline="0" dirty="0" smtClean="0"/>
              <a:t> and attention levels are high – and that relationship is constantly being reinforced due to the frequency of reading. In the attention deficit age, could we measure the impact of highly focussed attention?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There are high levels of trust in the </a:t>
            </a:r>
            <a:r>
              <a:rPr lang="en-GB" baseline="0" dirty="0" err="1" smtClean="0"/>
              <a:t>newsbrand</a:t>
            </a:r>
            <a:r>
              <a:rPr lang="en-GB" baseline="0" dirty="0" smtClean="0"/>
              <a:t> they favour. The context in which the ads are seen is one that readers personally identify with, and that makes them feel part of a like-minded community – they see themselves as Mirror readers, or Guardian readers or Telegraph readers, for example.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Readers seem very aware that placement of ads in </a:t>
            </a:r>
            <a:r>
              <a:rPr lang="en-GB" baseline="0" dirty="0" err="1" smtClean="0"/>
              <a:t>newsbrands</a:t>
            </a:r>
            <a:r>
              <a:rPr lang="en-GB" baseline="0" dirty="0" smtClean="0"/>
              <a:t> imbues those ads with certain values. </a:t>
            </a:r>
            <a:endParaRPr lang="en-GB" dirty="0"/>
          </a:p>
        </p:txBody>
      </p:sp>
      <p:sp>
        <p:nvSpPr>
          <p:cNvPr id="4" name="Slide Number Placeholder 3"/>
          <p:cNvSpPr>
            <a:spLocks noGrp="1"/>
          </p:cNvSpPr>
          <p:nvPr>
            <p:ph type="sldNum" sz="quarter" idx="10"/>
          </p:nvPr>
        </p:nvSpPr>
        <p:spPr/>
        <p:txBody>
          <a:bodyPr/>
          <a:lstStyle/>
          <a:p>
            <a:fld id="{D6978D30-FAB4-0E4E-85A9-F8C35EE96DB7}"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1335068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Results averaged to</a:t>
            </a:r>
            <a:r>
              <a:rPr lang="en-GB" baseline="0" dirty="0" smtClean="0"/>
              <a:t> create 3 key metrics:</a:t>
            </a:r>
            <a:r>
              <a:rPr lang="en-GB" dirty="0" smtClean="0"/>
              <a:t> </a:t>
            </a:r>
          </a:p>
          <a:p>
            <a:r>
              <a:rPr lang="en-GB" dirty="0" smtClean="0"/>
              <a:t>Brand love is a composite of 3  engagement metrics – how</a:t>
            </a:r>
            <a:r>
              <a:rPr lang="en-GB" baseline="0" dirty="0" smtClean="0"/>
              <a:t> close people feel towards the brand, the warmth of their feelings, and the brands empathy with them. </a:t>
            </a:r>
          </a:p>
          <a:p>
            <a:r>
              <a:rPr lang="en-GB" baseline="0" dirty="0" smtClean="0"/>
              <a:t>Buzz shows how much people think </a:t>
            </a:r>
            <a:r>
              <a:rPr lang="en-US" sz="1200" kern="1200" baseline="0" dirty="0" smtClean="0">
                <a:solidFill>
                  <a:schemeClr val="tx1"/>
                </a:solidFill>
                <a:effectLst/>
                <a:latin typeface="+mn-lt"/>
                <a:ea typeface="+mn-ea"/>
                <a:cs typeface="+mn-cs"/>
              </a:rPr>
              <a:t>the brands </a:t>
            </a:r>
            <a:r>
              <a:rPr lang="en-US" sz="1200" kern="1200" dirty="0" smtClean="0">
                <a:solidFill>
                  <a:schemeClr val="tx1"/>
                </a:solidFill>
                <a:effectLst/>
                <a:latin typeface="+mn-lt"/>
                <a:ea typeface="+mn-ea"/>
                <a:cs typeface="+mn-cs"/>
              </a:rPr>
              <a:t>are talked about.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Consideration measures intent to </a:t>
            </a:r>
            <a:r>
              <a:rPr lang="en-GB" sz="1200" b="0" kern="1200" dirty="0" smtClean="0">
                <a:solidFill>
                  <a:schemeClr val="tx1"/>
                </a:solidFill>
                <a:effectLst/>
                <a:latin typeface="+mn-lt"/>
                <a:ea typeface="+mn-ea"/>
                <a:cs typeface="+mn-cs"/>
              </a:rPr>
              <a:t>purchase </a:t>
            </a:r>
            <a:r>
              <a:rPr lang="x-none" sz="1200" b="0" kern="1200" dirty="0" smtClean="0">
                <a:solidFill>
                  <a:schemeClr val="tx1"/>
                </a:solidFill>
                <a:effectLst/>
                <a:latin typeface="+mn-lt"/>
                <a:ea typeface="+mn-ea"/>
                <a:cs typeface="+mn-cs"/>
              </a:rPr>
              <a:t>the next time </a:t>
            </a:r>
            <a:r>
              <a:rPr lang="en-GB" sz="1200" b="0" kern="1200" dirty="0" smtClean="0">
                <a:solidFill>
                  <a:schemeClr val="tx1"/>
                </a:solidFill>
                <a:effectLst/>
                <a:latin typeface="+mn-lt"/>
                <a:ea typeface="+mn-ea"/>
                <a:cs typeface="+mn-cs"/>
              </a:rPr>
              <a:t>people are in the market.</a:t>
            </a:r>
          </a:p>
          <a:p>
            <a:endParaRPr lang="en-GB" dirty="0" smtClean="0"/>
          </a:p>
        </p:txBody>
      </p:sp>
      <p:sp>
        <p:nvSpPr>
          <p:cNvPr id="4" name="Slide Number Placeholder 3"/>
          <p:cNvSpPr>
            <a:spLocks noGrp="1"/>
          </p:cNvSpPr>
          <p:nvPr>
            <p:ph type="sldNum" sz="quarter" idx="10"/>
          </p:nvPr>
        </p:nvSpPr>
        <p:spPr/>
        <p:txBody>
          <a:bodyPr/>
          <a:lstStyle/>
          <a:p>
            <a:fld id="{9DAB1940-697E-4E66-88C6-C62A6C32CBC2}" type="slidenum">
              <a:rPr lang="en-GB" smtClean="0">
                <a:solidFill>
                  <a:prstClr val="black"/>
                </a:solidFill>
              </a:rPr>
              <a:pPr/>
              <a:t>23</a:t>
            </a:fld>
            <a:endParaRPr lang="en-GB">
              <a:solidFill>
                <a:prstClr val="black"/>
              </a:solidFill>
            </a:endParaRPr>
          </a:p>
        </p:txBody>
      </p:sp>
    </p:spTree>
    <p:extLst>
      <p:ext uri="{BB962C8B-B14F-4D97-AF65-F5344CB8AC3E}">
        <p14:creationId xmlns:p14="http://schemas.microsoft.com/office/powerpoint/2010/main" val="1214904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FA640A1-5240-364A-95F7-0F5B2E1033E0}"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849614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9DAB1940-697E-4E66-88C6-C62A6C32CBC2}" type="slidenum">
              <a:rPr lang="en-GB" smtClean="0">
                <a:solidFill>
                  <a:prstClr val="black"/>
                </a:solidFill>
              </a:rPr>
              <a:pPr/>
              <a:t>25</a:t>
            </a:fld>
            <a:endParaRPr lang="en-GB">
              <a:solidFill>
                <a:prstClr val="black"/>
              </a:solidFill>
            </a:endParaRPr>
          </a:p>
        </p:txBody>
      </p:sp>
    </p:spTree>
    <p:extLst>
      <p:ext uri="{BB962C8B-B14F-4D97-AF65-F5344CB8AC3E}">
        <p14:creationId xmlns:p14="http://schemas.microsoft.com/office/powerpoint/2010/main" val="8921740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9DAB1940-697E-4E66-88C6-C62A6C32CBC2}" type="slidenum">
              <a:rPr lang="en-GB" smtClean="0">
                <a:solidFill>
                  <a:prstClr val="black"/>
                </a:solidFill>
              </a:rPr>
              <a:pPr/>
              <a:t>26</a:t>
            </a:fld>
            <a:endParaRPr lang="en-GB">
              <a:solidFill>
                <a:prstClr val="black"/>
              </a:solidFill>
            </a:endParaRPr>
          </a:p>
        </p:txBody>
      </p:sp>
    </p:spTree>
    <p:extLst>
      <p:ext uri="{BB962C8B-B14F-4D97-AF65-F5344CB8AC3E}">
        <p14:creationId xmlns:p14="http://schemas.microsoft.com/office/powerpoint/2010/main" val="2139470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UK </a:t>
            </a:r>
            <a:r>
              <a:rPr lang="en-GB" dirty="0" err="1"/>
              <a:t>newsbrands</a:t>
            </a:r>
            <a:r>
              <a:rPr lang="en-GB" dirty="0"/>
              <a:t> are a powerful weapon in the battle against short-termism, because they deliver growth in very large business effects that are vital to long-term brand success. It’s not just about immediate sales at any cost. Campaigns that use </a:t>
            </a:r>
            <a:r>
              <a:rPr lang="en-GB" dirty="0" err="1"/>
              <a:t>newsbrands</a:t>
            </a:r>
            <a:r>
              <a:rPr lang="en-GB" dirty="0"/>
              <a:t> are significantly more likely to drive sustainable share growth, attracting new customers but also increasing loyalty among existing customers. They reduce price sensitivity and therefore reduce the need to rely on short-term cost-cutting promotions. This means bigger profits.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One of the key contributors to short-termism has been the rise of digital, with its instant numbers and real-time trackability. But not all digital is equal. Digital </a:t>
            </a:r>
            <a:r>
              <a:rPr lang="en-GB" dirty="0" err="1"/>
              <a:t>newsbrands</a:t>
            </a:r>
            <a:r>
              <a:rPr lang="en-GB" dirty="0"/>
              <a:t> work differently – they provide the right context to drive the same powerful business effects as print does. We know from Lumen eye-tracking research that </a:t>
            </a:r>
            <a:r>
              <a:rPr lang="en-GB" dirty="0" err="1"/>
              <a:t>newsbrand</a:t>
            </a:r>
            <a:r>
              <a:rPr lang="en-GB" dirty="0"/>
              <a:t> sites attract more in-depth attention, with double the viewing time per page than non-</a:t>
            </a:r>
            <a:r>
              <a:rPr lang="en-GB" dirty="0" err="1"/>
              <a:t>newsbrand</a:t>
            </a:r>
            <a:r>
              <a:rPr lang="en-GB" dirty="0"/>
              <a:t> sites, which in turn gives 60% higher viewable time for ads and an average dwell time per ad that is 30% higher. This quality, high attention context provides a favourable environment for delivering longer-term business effects as well as sales.</a:t>
            </a:r>
          </a:p>
          <a:p>
            <a:endParaRPr lang="en-GB" dirty="0"/>
          </a:p>
          <a:p>
            <a:r>
              <a:rPr lang="en-GB" dirty="0"/>
              <a:t>What’s more, UK </a:t>
            </a:r>
            <a:r>
              <a:rPr lang="en-GB" dirty="0" err="1"/>
              <a:t>newsbrands</a:t>
            </a:r>
            <a:r>
              <a:rPr lang="en-GB" dirty="0"/>
              <a:t> have a unique advantage – both print and digital platforms perform very well in delivering these important business effects, but the combination of print and digital formats provides advertisers with a very strong multiplier effect. </a:t>
            </a:r>
          </a:p>
          <a:p>
            <a:endParaRPr lang="en-GB" dirty="0"/>
          </a:p>
        </p:txBody>
      </p:sp>
      <p:sp>
        <p:nvSpPr>
          <p:cNvPr id="4" name="Slide Number Placeholder 3"/>
          <p:cNvSpPr>
            <a:spLocks noGrp="1"/>
          </p:cNvSpPr>
          <p:nvPr>
            <p:ph type="sldNum" sz="quarter" idx="10"/>
          </p:nvPr>
        </p:nvSpPr>
        <p:spPr/>
        <p:txBody>
          <a:bodyPr/>
          <a:lstStyle/>
          <a:p>
            <a:fld id="{D2F67B58-62BE-43B1-B173-08D72804719D}" type="slidenum">
              <a:rPr lang="en-GB" smtClean="0"/>
              <a:t>28</a:t>
            </a:fld>
            <a:endParaRPr lang="en-GB"/>
          </a:p>
        </p:txBody>
      </p:sp>
    </p:spTree>
    <p:extLst>
      <p:ext uri="{BB962C8B-B14F-4D97-AF65-F5344CB8AC3E}">
        <p14:creationId xmlns:p14="http://schemas.microsoft.com/office/powerpoint/2010/main" val="2266109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updated analysis shows very clearly that </a:t>
            </a:r>
            <a:r>
              <a:rPr lang="en-US" dirty="0" err="1"/>
              <a:t>newsbrands</a:t>
            </a:r>
            <a:r>
              <a:rPr lang="en-US" dirty="0"/>
              <a:t> are a highly effective multiplier for other media. Not only do they drive effects such as share growth, penetration and profit in their own right, but they also make other media in the schedule perform more effectively. This is seen both with “Legacy” media such as TV, where </a:t>
            </a:r>
            <a:r>
              <a:rPr lang="en-US" dirty="0" err="1"/>
              <a:t>newsbrands</a:t>
            </a:r>
            <a:r>
              <a:rPr lang="en-US" dirty="0"/>
              <a:t> increase business effectiveness by 54% and with key digital media. </a:t>
            </a:r>
          </a:p>
          <a:p>
            <a:endParaRPr lang="en-US" dirty="0"/>
          </a:p>
          <a:p>
            <a:r>
              <a:rPr lang="en-US" dirty="0"/>
              <a:t>Once again, having the quality environment of </a:t>
            </a:r>
            <a:r>
              <a:rPr lang="en-US" dirty="0" err="1"/>
              <a:t>newsbrands</a:t>
            </a:r>
            <a:r>
              <a:rPr lang="en-US" dirty="0"/>
              <a:t> in the mix makes other digital media work harder. There are several potential reasons for this, which we will continue to explore. But we already have strong evidence that longer attention times (Lumen eye-tracking, MOAT for WMG) plus the impact on brand perceptions of the trusted </a:t>
            </a:r>
            <a:r>
              <a:rPr lang="en-US" dirty="0" err="1"/>
              <a:t>newsbrand</a:t>
            </a:r>
            <a:r>
              <a:rPr lang="en-US" dirty="0"/>
              <a:t> context  (The company you keep research), might prime people to respond more positively to seeing the advertising in social media, other online display </a:t>
            </a:r>
            <a:r>
              <a:rPr lang="en-US" dirty="0" err="1"/>
              <a:t>etc</a:t>
            </a:r>
            <a:r>
              <a:rPr lang="en-US" dirty="0"/>
              <a:t> </a:t>
            </a:r>
          </a:p>
        </p:txBody>
      </p:sp>
      <p:sp>
        <p:nvSpPr>
          <p:cNvPr id="4" name="Slide Number Placeholder 3"/>
          <p:cNvSpPr>
            <a:spLocks noGrp="1"/>
          </p:cNvSpPr>
          <p:nvPr>
            <p:ph type="sldNum" sz="quarter" idx="10"/>
          </p:nvPr>
        </p:nvSpPr>
        <p:spPr/>
        <p:txBody>
          <a:bodyPr/>
          <a:lstStyle/>
          <a:p>
            <a:fld id="{D2F67B58-62BE-43B1-B173-08D72804719D}" type="slidenum">
              <a:rPr lang="en-GB" smtClean="0"/>
              <a:t>29</a:t>
            </a:fld>
            <a:endParaRPr lang="en-GB"/>
          </a:p>
        </p:txBody>
      </p:sp>
    </p:spTree>
    <p:extLst>
      <p:ext uri="{BB962C8B-B14F-4D97-AF65-F5344CB8AC3E}">
        <p14:creationId xmlns:p14="http://schemas.microsoft.com/office/powerpoint/2010/main" val="14458407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really powerful example of the strength and difference of digital </a:t>
            </a:r>
            <a:r>
              <a:rPr lang="en-US" dirty="0" err="1"/>
              <a:t>newsbrands</a:t>
            </a:r>
            <a:r>
              <a:rPr lang="en-US" dirty="0"/>
              <a:t> is the impact they have in combination with TV advertising. When TV is coupled with online display on sites that are non-</a:t>
            </a:r>
            <a:r>
              <a:rPr lang="en-US" dirty="0" err="1"/>
              <a:t>newsbrands</a:t>
            </a:r>
            <a:r>
              <a:rPr lang="en-US" dirty="0"/>
              <a:t> the impact on business effects is much smaller than when digital </a:t>
            </a:r>
            <a:r>
              <a:rPr lang="en-US" dirty="0" err="1"/>
              <a:t>newsbrands</a:t>
            </a:r>
            <a:r>
              <a:rPr lang="en-US" dirty="0"/>
              <a:t> are included in the online mix. Given the issues surrounding programmatic and algorithms, there is a strong brand health case for being much more selective in digital media. This IPA databank analysis suggests that there is also a very strong business case.</a:t>
            </a:r>
          </a:p>
        </p:txBody>
      </p:sp>
      <p:sp>
        <p:nvSpPr>
          <p:cNvPr id="4" name="Slide Number Placeholder 3"/>
          <p:cNvSpPr>
            <a:spLocks noGrp="1"/>
          </p:cNvSpPr>
          <p:nvPr>
            <p:ph type="sldNum" sz="quarter" idx="10"/>
          </p:nvPr>
        </p:nvSpPr>
        <p:spPr/>
        <p:txBody>
          <a:bodyPr/>
          <a:lstStyle/>
          <a:p>
            <a:fld id="{D2F67B58-62BE-43B1-B173-08D72804719D}" type="slidenum">
              <a:rPr lang="en-GB" smtClean="0"/>
              <a:t>30</a:t>
            </a:fld>
            <a:endParaRPr lang="en-GB"/>
          </a:p>
        </p:txBody>
      </p:sp>
    </p:spTree>
    <p:extLst>
      <p:ext uri="{BB962C8B-B14F-4D97-AF65-F5344CB8AC3E}">
        <p14:creationId xmlns:p14="http://schemas.microsoft.com/office/powerpoint/2010/main" val="36337970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increasing evidence that using more than one </a:t>
            </a:r>
            <a:r>
              <a:rPr lang="en-GB" dirty="0" err="1"/>
              <a:t>newsbrand</a:t>
            </a:r>
            <a:r>
              <a:rPr lang="en-GB" dirty="0"/>
              <a:t> platform delivers more than the sum of two parts. In our 2016 multi-platform brand health study (newsworks.org.uk/effectiveness), we saw that </a:t>
            </a:r>
            <a:r>
              <a:rPr lang="en-GB" sz="1200" b="0" i="0" kern="1200" dirty="0">
                <a:solidFill>
                  <a:schemeClr val="tx1"/>
                </a:solidFill>
                <a:effectLst/>
                <a:latin typeface="+mn-lt"/>
                <a:ea typeface="+mn-ea"/>
                <a:cs typeface="+mn-cs"/>
              </a:rPr>
              <a:t>print plus digital </a:t>
            </a:r>
            <a:r>
              <a:rPr lang="en-GB" sz="1200" b="0" i="0" kern="1200" dirty="0" err="1">
                <a:solidFill>
                  <a:schemeClr val="tx1"/>
                </a:solidFill>
                <a:effectLst/>
                <a:latin typeface="+mn-lt"/>
                <a:ea typeface="+mn-ea"/>
                <a:cs typeface="+mn-cs"/>
              </a:rPr>
              <a:t>newsbrands</a:t>
            </a:r>
            <a:r>
              <a:rPr lang="en-GB" sz="1200" b="0" i="0" kern="1200" dirty="0">
                <a:solidFill>
                  <a:schemeClr val="tx1"/>
                </a:solidFill>
                <a:effectLst/>
                <a:latin typeface="+mn-lt"/>
                <a:ea typeface="+mn-ea"/>
                <a:cs typeface="+mn-cs"/>
              </a:rPr>
              <a:t> produce a 3.4 times multiplier effect on brand health measures.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This is almost exactly mirrored by Peter Field’s latest analysis of the business effects delivered by </a:t>
            </a:r>
            <a:r>
              <a:rPr lang="en-GB" sz="1200" b="0" i="0" kern="1200" dirty="0" err="1">
                <a:solidFill>
                  <a:schemeClr val="tx1"/>
                </a:solidFill>
                <a:effectLst/>
                <a:latin typeface="+mn-lt"/>
                <a:ea typeface="+mn-ea"/>
                <a:cs typeface="+mn-cs"/>
              </a:rPr>
              <a:t>newsbrands</a:t>
            </a:r>
            <a:r>
              <a:rPr lang="en-GB" sz="1200" b="0" i="0" kern="1200" dirty="0">
                <a:solidFill>
                  <a:schemeClr val="tx1"/>
                </a:solidFill>
                <a:effectLst/>
                <a:latin typeface="+mn-lt"/>
                <a:ea typeface="+mn-ea"/>
                <a:cs typeface="+mn-cs"/>
              </a:rPr>
              <a:t>. Using both print and digital </a:t>
            </a:r>
            <a:r>
              <a:rPr lang="en-GB" sz="1200" b="0" i="0" kern="1200" dirty="0" err="1">
                <a:solidFill>
                  <a:schemeClr val="tx1"/>
                </a:solidFill>
                <a:effectLst/>
                <a:latin typeface="+mn-lt"/>
                <a:ea typeface="+mn-ea"/>
                <a:cs typeface="+mn-cs"/>
              </a:rPr>
              <a:t>newsbrands</a:t>
            </a:r>
            <a:r>
              <a:rPr lang="en-GB" sz="1200" b="0" i="0" kern="1200" dirty="0">
                <a:solidFill>
                  <a:schemeClr val="tx1"/>
                </a:solidFill>
                <a:effectLst/>
                <a:latin typeface="+mn-lt"/>
                <a:ea typeface="+mn-ea"/>
                <a:cs typeface="+mn-cs"/>
              </a:rPr>
              <a:t> in the campaign mix delivers 3.5 times the uplift in very large business effects of using just one platform.</a:t>
            </a:r>
          </a:p>
          <a:p>
            <a:r>
              <a:rPr lang="en-GB" dirty="0"/>
              <a:t> </a:t>
            </a:r>
          </a:p>
        </p:txBody>
      </p:sp>
      <p:sp>
        <p:nvSpPr>
          <p:cNvPr id="4" name="Slide Number Placeholder 3"/>
          <p:cNvSpPr>
            <a:spLocks noGrp="1"/>
          </p:cNvSpPr>
          <p:nvPr>
            <p:ph type="sldNum" sz="quarter" idx="10"/>
          </p:nvPr>
        </p:nvSpPr>
        <p:spPr/>
        <p:txBody>
          <a:bodyPr/>
          <a:lstStyle/>
          <a:p>
            <a:fld id="{D2F67B58-62BE-43B1-B173-08D72804719D}" type="slidenum">
              <a:rPr lang="en-GB" smtClean="0"/>
              <a:t>31</a:t>
            </a:fld>
            <a:endParaRPr lang="en-GB"/>
          </a:p>
        </p:txBody>
      </p:sp>
    </p:spTree>
    <p:extLst>
      <p:ext uri="{BB962C8B-B14F-4D97-AF65-F5344CB8AC3E}">
        <p14:creationId xmlns:p14="http://schemas.microsoft.com/office/powerpoint/2010/main" val="10756547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multiplier effect is also growing. Just looking at the last two effectiveness awards, we can see that using both print and digital more than doubles the uplift in business effects compared with campaigns who don’t use </a:t>
            </a:r>
            <a:r>
              <a:rPr lang="en-GB" dirty="0" err="1"/>
              <a:t>newsbrands</a:t>
            </a:r>
            <a:r>
              <a:rPr lang="en-GB" dirty="0"/>
              <a:t> at all.</a:t>
            </a:r>
          </a:p>
        </p:txBody>
      </p:sp>
      <p:sp>
        <p:nvSpPr>
          <p:cNvPr id="4" name="Slide Number Placeholder 3"/>
          <p:cNvSpPr>
            <a:spLocks noGrp="1"/>
          </p:cNvSpPr>
          <p:nvPr>
            <p:ph type="sldNum" sz="quarter" idx="10"/>
          </p:nvPr>
        </p:nvSpPr>
        <p:spPr/>
        <p:txBody>
          <a:bodyPr/>
          <a:lstStyle/>
          <a:p>
            <a:fld id="{D2F67B58-62BE-43B1-B173-08D72804719D}" type="slidenum">
              <a:rPr lang="en-GB" smtClean="0"/>
              <a:t>32</a:t>
            </a:fld>
            <a:endParaRPr lang="en-GB"/>
          </a:p>
        </p:txBody>
      </p:sp>
    </p:spTree>
    <p:extLst>
      <p:ext uri="{BB962C8B-B14F-4D97-AF65-F5344CB8AC3E}">
        <p14:creationId xmlns:p14="http://schemas.microsoft.com/office/powerpoint/2010/main" val="38064151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482E080-2443-4C50-A649-0E96853E1658}" type="slidenum">
              <a:rPr lang="en-GB" smtClean="0">
                <a:solidFill>
                  <a:prstClr val="black"/>
                </a:solidFill>
              </a:rPr>
              <a:pPr/>
              <a:t>33</a:t>
            </a:fld>
            <a:endParaRPr lang="en-GB">
              <a:solidFill>
                <a:prstClr val="black"/>
              </a:solidFill>
            </a:endParaRPr>
          </a:p>
        </p:txBody>
      </p:sp>
    </p:spTree>
    <p:extLst>
      <p:ext uri="{BB962C8B-B14F-4D97-AF65-F5344CB8AC3E}">
        <p14:creationId xmlns:p14="http://schemas.microsoft.com/office/powerpoint/2010/main" val="14897161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smtClean="0">
                <a:solidFill>
                  <a:srgbClr val="FFFFFF"/>
                </a:solidFill>
                <a:latin typeface="Arial"/>
                <a:cs typeface="Arial"/>
              </a:rPr>
              <a:t>Comparing groups by level of spend in print</a:t>
            </a:r>
            <a:r>
              <a:rPr lang="en-GB" sz="1200" baseline="0" dirty="0" smtClean="0">
                <a:solidFill>
                  <a:srgbClr val="FFFFFF"/>
                </a:solidFill>
                <a:latin typeface="Arial"/>
                <a:cs typeface="Arial"/>
              </a:rPr>
              <a:t> </a:t>
            </a:r>
            <a:r>
              <a:rPr lang="en-GB" sz="1200" baseline="0" dirty="0" err="1" smtClean="0">
                <a:solidFill>
                  <a:srgbClr val="FFFFFF"/>
                </a:solidFill>
                <a:latin typeface="Arial"/>
                <a:cs typeface="Arial"/>
              </a:rPr>
              <a:t>newsbrands</a:t>
            </a:r>
            <a:r>
              <a:rPr lang="en-GB" sz="1200" baseline="0" dirty="0" smtClean="0">
                <a:solidFill>
                  <a:srgbClr val="FFFFFF"/>
                </a:solidFill>
                <a:latin typeface="Arial"/>
                <a:cs typeface="Arial"/>
              </a:rPr>
              <a:t>, we looked at the impact on the average TV revenue ROI.</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baseline="0" dirty="0" smtClean="0">
                <a:solidFill>
                  <a:srgbClr val="FFFFFF"/>
                </a:solidFill>
                <a:latin typeface="Arial"/>
                <a:cs typeface="Arial"/>
              </a:rPr>
              <a:t>The results showed that including print </a:t>
            </a:r>
            <a:r>
              <a:rPr lang="en-GB" sz="1200" baseline="0" dirty="0" err="1" smtClean="0">
                <a:solidFill>
                  <a:srgbClr val="FFFFFF"/>
                </a:solidFill>
                <a:latin typeface="Arial"/>
                <a:cs typeface="Arial"/>
              </a:rPr>
              <a:t>newsbrands</a:t>
            </a:r>
            <a:r>
              <a:rPr lang="en-GB" sz="1200" baseline="0" dirty="0" smtClean="0">
                <a:solidFill>
                  <a:srgbClr val="FFFFFF"/>
                </a:solidFill>
                <a:latin typeface="Arial"/>
                <a:cs typeface="Arial"/>
              </a:rPr>
              <a:t> in the mix make TV spend work twice as hard, doubling the average revenue per £1 spent on TV. </a:t>
            </a:r>
            <a:endParaRPr lang="en-GB" sz="1200" dirty="0" smtClean="0">
              <a:solidFill>
                <a:srgbClr val="FFFFFF"/>
              </a:solidFill>
              <a:latin typeface="Arial"/>
              <a:cs typeface="Arial"/>
            </a:endParaRPr>
          </a:p>
          <a:p>
            <a:endParaRPr lang="en-GB" dirty="0"/>
          </a:p>
        </p:txBody>
      </p:sp>
      <p:sp>
        <p:nvSpPr>
          <p:cNvPr id="4" name="Slide Number Placeholder 3"/>
          <p:cNvSpPr>
            <a:spLocks noGrp="1"/>
          </p:cNvSpPr>
          <p:nvPr>
            <p:ph type="sldNum" sz="quarter" idx="10"/>
          </p:nvPr>
        </p:nvSpPr>
        <p:spPr/>
        <p:txBody>
          <a:bodyPr/>
          <a:lstStyle/>
          <a:p>
            <a:fld id="{2BC6286C-9AB6-4B1A-A096-D840066ED6AC}" type="slidenum">
              <a:rPr lang="en-GB" smtClean="0">
                <a:solidFill>
                  <a:prstClr val="black"/>
                </a:solidFill>
              </a:rPr>
              <a:pPr/>
              <a:t>34</a:t>
            </a:fld>
            <a:endParaRPr lang="en-GB">
              <a:solidFill>
                <a:prstClr val="black"/>
              </a:solidFill>
            </a:endParaRPr>
          </a:p>
        </p:txBody>
      </p:sp>
    </p:spTree>
    <p:extLst>
      <p:ext uri="{BB962C8B-B14F-4D97-AF65-F5344CB8AC3E}">
        <p14:creationId xmlns:p14="http://schemas.microsoft.com/office/powerpoint/2010/main" val="2087850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smtClean="0">
                <a:solidFill>
                  <a:srgbClr val="FFFFFF"/>
                </a:solidFill>
                <a:latin typeface="Arial"/>
                <a:cs typeface="Arial"/>
              </a:rPr>
              <a:t>Comparing groups by level of spend in print</a:t>
            </a:r>
            <a:r>
              <a:rPr lang="en-GB" sz="1200" baseline="0" dirty="0" smtClean="0">
                <a:solidFill>
                  <a:srgbClr val="FFFFFF"/>
                </a:solidFill>
                <a:latin typeface="Arial"/>
                <a:cs typeface="Arial"/>
              </a:rPr>
              <a:t> </a:t>
            </a:r>
            <a:r>
              <a:rPr lang="en-GB" sz="1200" baseline="0" dirty="0" err="1" smtClean="0">
                <a:solidFill>
                  <a:srgbClr val="FFFFFF"/>
                </a:solidFill>
                <a:latin typeface="Arial"/>
                <a:cs typeface="Arial"/>
              </a:rPr>
              <a:t>newsbrands</a:t>
            </a:r>
            <a:r>
              <a:rPr lang="en-GB" sz="1200" baseline="0" dirty="0" smtClean="0">
                <a:solidFill>
                  <a:srgbClr val="FFFFFF"/>
                </a:solidFill>
                <a:latin typeface="Arial"/>
                <a:cs typeface="Arial"/>
              </a:rPr>
              <a:t> we looked at the impact on the average online display revenue ROI</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baseline="0" dirty="0" smtClean="0">
                <a:solidFill>
                  <a:srgbClr val="FFFFFF"/>
                </a:solidFill>
                <a:latin typeface="Arial"/>
                <a:cs typeface="Arial"/>
              </a:rPr>
              <a:t>The results showed that including print </a:t>
            </a:r>
            <a:r>
              <a:rPr lang="en-GB" sz="1200" baseline="0" dirty="0" err="1" smtClean="0">
                <a:solidFill>
                  <a:srgbClr val="FFFFFF"/>
                </a:solidFill>
                <a:latin typeface="Arial"/>
                <a:cs typeface="Arial"/>
              </a:rPr>
              <a:t>newsbrands</a:t>
            </a:r>
            <a:r>
              <a:rPr lang="en-GB" sz="1200" baseline="0" dirty="0" smtClean="0">
                <a:solidFill>
                  <a:srgbClr val="FFFFFF"/>
                </a:solidFill>
                <a:latin typeface="Arial"/>
                <a:cs typeface="Arial"/>
              </a:rPr>
              <a:t> in the mix makes online display spend work up to four times as hard.</a:t>
            </a:r>
            <a:endParaRPr lang="en-GB" sz="1200" dirty="0" smtClean="0">
              <a:solidFill>
                <a:srgbClr val="FFFFFF"/>
              </a:solidFill>
              <a:latin typeface="Arial"/>
              <a:cs typeface="Aria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dirty="0" smtClean="0">
              <a:solidFill>
                <a:srgbClr val="FFFFFF"/>
              </a:solidFill>
              <a:latin typeface="Arial"/>
              <a:cs typeface="Arial"/>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smtClean="0">
                <a:solidFill>
                  <a:srgbClr val="FFFFFF"/>
                </a:solidFill>
                <a:latin typeface="Arial"/>
                <a:cs typeface="Arial"/>
              </a:rPr>
              <a:t>Source: Results Vaults 2011 to 2015 – excludes outliers and incomplete models</a:t>
            </a:r>
          </a:p>
          <a:p>
            <a:endParaRPr lang="en-GB" dirty="0"/>
          </a:p>
        </p:txBody>
      </p:sp>
      <p:sp>
        <p:nvSpPr>
          <p:cNvPr id="4" name="Slide Number Placeholder 3"/>
          <p:cNvSpPr>
            <a:spLocks noGrp="1"/>
          </p:cNvSpPr>
          <p:nvPr>
            <p:ph type="sldNum" sz="quarter" idx="10"/>
          </p:nvPr>
        </p:nvSpPr>
        <p:spPr/>
        <p:txBody>
          <a:bodyPr/>
          <a:lstStyle/>
          <a:p>
            <a:fld id="{CF511515-0793-064B-B5B7-CEA6234B764D}"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527149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chemeClr val="bg1"/>
                </a:solidFill>
                <a:latin typeface="Arial"/>
                <a:cs typeface="Arial"/>
              </a:rPr>
              <a:t>The inclusion</a:t>
            </a:r>
            <a:r>
              <a:rPr lang="en-US" sz="1200" baseline="0" dirty="0" smtClean="0">
                <a:solidFill>
                  <a:schemeClr val="bg1"/>
                </a:solidFill>
                <a:latin typeface="Arial"/>
                <a:cs typeface="Arial"/>
              </a:rPr>
              <a:t> of </a:t>
            </a:r>
            <a:r>
              <a:rPr lang="en-US" sz="1200" dirty="0" smtClean="0">
                <a:solidFill>
                  <a:schemeClr val="bg1"/>
                </a:solidFill>
                <a:latin typeface="Arial"/>
                <a:cs typeface="Arial"/>
              </a:rPr>
              <a:t>print </a:t>
            </a:r>
            <a:r>
              <a:rPr lang="en-US" sz="1200" dirty="0" err="1" smtClean="0">
                <a:solidFill>
                  <a:schemeClr val="bg1"/>
                </a:solidFill>
                <a:latin typeface="Arial"/>
                <a:cs typeface="Arial"/>
              </a:rPr>
              <a:t>newsbrands</a:t>
            </a:r>
            <a:r>
              <a:rPr lang="en-US" sz="1200" baseline="0" dirty="0" smtClean="0">
                <a:solidFill>
                  <a:schemeClr val="bg1"/>
                </a:solidFill>
                <a:latin typeface="Arial"/>
                <a:cs typeface="Arial"/>
              </a:rPr>
              <a:t> in the mix, boosts radio revenue ROI by up to 10 times in combined services.</a:t>
            </a:r>
            <a:endParaRPr lang="en-US" sz="1200" dirty="0" smtClean="0">
              <a:solidFill>
                <a:schemeClr val="bg1"/>
              </a:solidFill>
              <a:latin typeface="Arial"/>
              <a:cs typeface="Aria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solidFill>
                <a:schemeClr val="bg1"/>
              </a:solidFill>
              <a:latin typeface="Arial"/>
              <a:cs typeface="Aria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chemeClr val="bg1"/>
                </a:solidFill>
                <a:latin typeface="Arial"/>
                <a:cs typeface="Arial"/>
              </a:rPr>
              <a:t>Combined services – radio total revenue ROI vs. print </a:t>
            </a:r>
            <a:r>
              <a:rPr lang="en-US" sz="1200" dirty="0" err="1" smtClean="0">
                <a:solidFill>
                  <a:schemeClr val="bg1"/>
                </a:solidFill>
                <a:latin typeface="Arial"/>
                <a:cs typeface="Arial"/>
              </a:rPr>
              <a:t>newsbrands</a:t>
            </a:r>
            <a:r>
              <a:rPr lang="en-US" sz="1200" dirty="0" smtClean="0">
                <a:solidFill>
                  <a:schemeClr val="bg1"/>
                </a:solidFill>
                <a:latin typeface="Arial"/>
                <a:cs typeface="Arial"/>
              </a:rPr>
              <a:t> % of spend</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dirty="0" smtClean="0">
              <a:solidFill>
                <a:srgbClr val="FFFFFF"/>
              </a:solidFill>
              <a:latin typeface="Arial"/>
              <a:cs typeface="Arial"/>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smtClean="0">
                <a:solidFill>
                  <a:srgbClr val="FFFFFF"/>
                </a:solidFill>
                <a:latin typeface="Arial"/>
                <a:cs typeface="Arial"/>
              </a:rPr>
              <a:t>Source: Results Vaults 2011 to 2015 – excludes outliers and incomplete models</a:t>
            </a:r>
          </a:p>
          <a:p>
            <a:endParaRPr lang="en-GB" dirty="0"/>
          </a:p>
        </p:txBody>
      </p:sp>
      <p:sp>
        <p:nvSpPr>
          <p:cNvPr id="4" name="Slide Number Placeholder 3"/>
          <p:cNvSpPr>
            <a:spLocks noGrp="1"/>
          </p:cNvSpPr>
          <p:nvPr>
            <p:ph type="sldNum" sz="quarter" idx="10"/>
          </p:nvPr>
        </p:nvSpPr>
        <p:spPr/>
        <p:txBody>
          <a:bodyPr/>
          <a:lstStyle/>
          <a:p>
            <a:fld id="{2BC6286C-9AB6-4B1A-A096-D840066ED6AC}" type="slidenum">
              <a:rPr lang="en-GB" smtClean="0">
                <a:solidFill>
                  <a:prstClr val="black"/>
                </a:solidFill>
              </a:rPr>
              <a:pPr/>
              <a:t>36</a:t>
            </a:fld>
            <a:endParaRPr lang="en-GB">
              <a:solidFill>
                <a:prstClr val="black"/>
              </a:solidFill>
            </a:endParaRPr>
          </a:p>
        </p:txBody>
      </p:sp>
    </p:spTree>
    <p:extLst>
      <p:ext uri="{BB962C8B-B14F-4D97-AF65-F5344CB8AC3E}">
        <p14:creationId xmlns:p14="http://schemas.microsoft.com/office/powerpoint/2010/main" val="32932061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We found a consistent pattern of responses</a:t>
            </a:r>
            <a:r>
              <a:rPr lang="en-GB" baseline="0" dirty="0" smtClean="0"/>
              <a:t> across all 5 tests:</a:t>
            </a:r>
          </a:p>
          <a:p>
            <a:endParaRPr lang="en-GB" baseline="0" dirty="0" smtClean="0"/>
          </a:p>
          <a:p>
            <a:r>
              <a:rPr lang="en-GB" dirty="0" smtClean="0"/>
              <a:t>Print is the most effective single platform for brand building</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But print plus digital is a more efficient</a:t>
            </a:r>
            <a:r>
              <a:rPr lang="en-GB" baseline="0" dirty="0" smtClean="0"/>
              <a:t> combination</a:t>
            </a:r>
            <a:endParaRPr lang="en-GB" dirty="0" smtClean="0"/>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print and digital newsbrand combination has a strong multiplier effect – bigger than the sum of the individual platforms</a:t>
            </a:r>
          </a:p>
          <a:p>
            <a:endParaRPr lang="en-GB" dirty="0" smtClean="0"/>
          </a:p>
          <a:p>
            <a:r>
              <a:rPr lang="en-GB" dirty="0" smtClean="0"/>
              <a:t>As</a:t>
            </a:r>
            <a:r>
              <a:rPr lang="en-GB" baseline="0" dirty="0" smtClean="0"/>
              <a:t> we will see later, campaign data shows that </a:t>
            </a:r>
            <a:r>
              <a:rPr lang="en-GB" baseline="0" dirty="0" err="1" smtClean="0"/>
              <a:t>newsbrands</a:t>
            </a:r>
            <a:r>
              <a:rPr lang="en-GB" baseline="0" dirty="0" smtClean="0"/>
              <a:t>’ digital p</a:t>
            </a:r>
            <a:r>
              <a:rPr lang="en-GB" dirty="0" smtClean="0"/>
              <a:t>latforms also provide a high quality context for driving high</a:t>
            </a:r>
            <a:r>
              <a:rPr lang="en-GB" baseline="0" dirty="0" smtClean="0"/>
              <a:t> levels of engagement and interaction.</a:t>
            </a:r>
            <a:endParaRPr lang="en-GB" dirty="0" smtClean="0"/>
          </a:p>
          <a:p>
            <a:endParaRPr lang="en-GB" dirty="0"/>
          </a:p>
        </p:txBody>
      </p:sp>
      <p:sp>
        <p:nvSpPr>
          <p:cNvPr id="4" name="Slide Number Placeholder 3"/>
          <p:cNvSpPr>
            <a:spLocks noGrp="1"/>
          </p:cNvSpPr>
          <p:nvPr>
            <p:ph type="sldNum" sz="quarter" idx="10"/>
          </p:nvPr>
        </p:nvSpPr>
        <p:spPr/>
        <p:txBody>
          <a:bodyPr/>
          <a:lstStyle/>
          <a:p>
            <a:fld id="{2BC6286C-9AB6-4B1A-A096-D840066ED6AC}" type="slidenum">
              <a:rPr lang="en-GB" smtClean="0">
                <a:solidFill>
                  <a:prstClr val="black"/>
                </a:solidFill>
              </a:rPr>
              <a:pPr/>
              <a:t>37</a:t>
            </a:fld>
            <a:endParaRPr lang="en-GB">
              <a:solidFill>
                <a:prstClr val="black"/>
              </a:solidFill>
            </a:endParaRPr>
          </a:p>
        </p:txBody>
      </p:sp>
    </p:spTree>
    <p:extLst>
      <p:ext uri="{BB962C8B-B14F-4D97-AF65-F5344CB8AC3E}">
        <p14:creationId xmlns:p14="http://schemas.microsoft.com/office/powerpoint/2010/main" val="42489005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Across the five campaigns, we found that print newspapers increased</a:t>
            </a:r>
            <a:r>
              <a:rPr lang="en-GB" baseline="0" dirty="0" smtClean="0"/>
              <a:t> brand health</a:t>
            </a:r>
            <a:r>
              <a:rPr lang="en-GB" dirty="0" smtClean="0"/>
              <a:t> measures by 5%. There is also consistent evidence that exposure</a:t>
            </a:r>
            <a:r>
              <a:rPr lang="en-GB" baseline="0" dirty="0" smtClean="0"/>
              <a:t> to print advertising primes readers to respond more positively to digital advertising. Print plus one other digital newsbrand platform increased brand health measures by an average of 17%.</a:t>
            </a:r>
          </a:p>
          <a:p>
            <a:endParaRPr lang="en-GB" baseline="0" dirty="0" smtClean="0"/>
          </a:p>
          <a:p>
            <a:r>
              <a:rPr lang="en-GB" baseline="0" dirty="0" smtClean="0"/>
              <a:t>It is not simply the effect of being exposed twice rather than just once – the uplift is almost 3 ½ times higher and is only seen when one of the exposures is print</a:t>
            </a:r>
            <a:endParaRPr lang="en-GB" dirty="0" smtClean="0"/>
          </a:p>
          <a:p>
            <a:endParaRPr lang="en-GB" dirty="0"/>
          </a:p>
        </p:txBody>
      </p:sp>
      <p:sp>
        <p:nvSpPr>
          <p:cNvPr id="4" name="Slide Number Placeholder 3"/>
          <p:cNvSpPr>
            <a:spLocks noGrp="1"/>
          </p:cNvSpPr>
          <p:nvPr>
            <p:ph type="sldNum" sz="quarter" idx="10"/>
          </p:nvPr>
        </p:nvSpPr>
        <p:spPr/>
        <p:txBody>
          <a:bodyPr/>
          <a:lstStyle/>
          <a:p>
            <a:fld id="{2BC6286C-9AB6-4B1A-A096-D840066ED6AC}" type="slidenum">
              <a:rPr lang="en-GB" smtClean="0">
                <a:solidFill>
                  <a:prstClr val="black"/>
                </a:solidFill>
              </a:rPr>
              <a:pPr/>
              <a:t>38</a:t>
            </a:fld>
            <a:endParaRPr lang="en-GB">
              <a:solidFill>
                <a:prstClr val="black"/>
              </a:solidFill>
            </a:endParaRPr>
          </a:p>
        </p:txBody>
      </p:sp>
    </p:spTree>
    <p:extLst>
      <p:ext uri="{BB962C8B-B14F-4D97-AF65-F5344CB8AC3E}">
        <p14:creationId xmlns:p14="http://schemas.microsoft.com/office/powerpoint/2010/main" val="40486716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Looking at the reasons why print is so powerful, we find that print </a:t>
            </a:r>
            <a:r>
              <a:rPr lang="en-GB" baseline="0" dirty="0" err="1" smtClean="0"/>
              <a:t>solus</a:t>
            </a:r>
            <a:r>
              <a:rPr lang="en-GB" baseline="0" dirty="0" smtClean="0"/>
              <a:t> is particularly effective at raising perceived brand salience (seen/heard a lot about) and spontaneous awareness. Perhaps contrary to assumptions, print is also the platform which most confers a sense of innovation on the advertised brand. </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2BC6286C-9AB6-4B1A-A096-D840066ED6AC}" type="slidenum">
              <a:rPr lang="en-GB" smtClean="0">
                <a:solidFill>
                  <a:prstClr val="black"/>
                </a:solidFill>
              </a:rPr>
              <a:pPr/>
              <a:t>39</a:t>
            </a:fld>
            <a:endParaRPr lang="en-GB">
              <a:solidFill>
                <a:prstClr val="black"/>
              </a:solidFill>
            </a:endParaRPr>
          </a:p>
        </p:txBody>
      </p:sp>
    </p:spTree>
    <p:extLst>
      <p:ext uri="{BB962C8B-B14F-4D97-AF65-F5344CB8AC3E}">
        <p14:creationId xmlns:p14="http://schemas.microsoft.com/office/powerpoint/2010/main" val="13410655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Each print</a:t>
            </a:r>
            <a:r>
              <a:rPr lang="en-GB" baseline="0" dirty="0" smtClean="0"/>
              <a:t> and digital </a:t>
            </a:r>
            <a:r>
              <a:rPr lang="en-GB" dirty="0" smtClean="0"/>
              <a:t>combination builds slightly different</a:t>
            </a:r>
            <a:r>
              <a:rPr lang="en-GB" baseline="0" dirty="0" smtClean="0"/>
              <a:t> brand strengths – although the powerful influence of print can be seen in all dual platform combinations with the strong impact on brand salience and spontaneous awareness.</a:t>
            </a:r>
            <a:endParaRPr lang="en-GB" dirty="0" smtClean="0"/>
          </a:p>
          <a:p>
            <a:r>
              <a:rPr lang="en-GB" baseline="0" dirty="0" smtClean="0"/>
              <a:t>Tablet is really interesting – on its own, it primarily affects brand quality perceptions – but in combination with print, it is the most powerful multiplier.</a:t>
            </a:r>
          </a:p>
          <a:p>
            <a:r>
              <a:rPr lang="en-GB" baseline="0" smtClean="0"/>
              <a:t>Print plus smartphone has the lowest multiplier effect on brand building measures – but that’s not really surprising as smartphone’s role is more suited to activation</a:t>
            </a:r>
            <a:endParaRPr lang="en-GB" smtClean="0"/>
          </a:p>
          <a:p>
            <a:endParaRPr lang="en-GB" dirty="0"/>
          </a:p>
        </p:txBody>
      </p:sp>
      <p:sp>
        <p:nvSpPr>
          <p:cNvPr id="4" name="Slide Number Placeholder 3"/>
          <p:cNvSpPr>
            <a:spLocks noGrp="1"/>
          </p:cNvSpPr>
          <p:nvPr>
            <p:ph type="sldNum" sz="quarter" idx="10"/>
          </p:nvPr>
        </p:nvSpPr>
        <p:spPr/>
        <p:txBody>
          <a:bodyPr/>
          <a:lstStyle/>
          <a:p>
            <a:fld id="{2BC6286C-9AB6-4B1A-A096-D840066ED6AC}" type="slidenum">
              <a:rPr lang="en-GB" smtClean="0">
                <a:solidFill>
                  <a:prstClr val="black"/>
                </a:solidFill>
              </a:rPr>
              <a:pPr/>
              <a:t>40</a:t>
            </a:fld>
            <a:endParaRPr lang="en-GB">
              <a:solidFill>
                <a:prstClr val="black"/>
              </a:solidFill>
            </a:endParaRPr>
          </a:p>
        </p:txBody>
      </p:sp>
    </p:spTree>
    <p:extLst>
      <p:ext uri="{BB962C8B-B14F-4D97-AF65-F5344CB8AC3E}">
        <p14:creationId xmlns:p14="http://schemas.microsoft.com/office/powerpoint/2010/main" val="27301872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11515-0793-064B-B5B7-CEA6234B764D}" type="slidenum">
              <a:rPr lang="en-US">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194150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657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3101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GB"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0274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430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GB"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GB"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4440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694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4089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GB"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69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GB"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730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4269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2288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9875127" y="6519433"/>
            <a:ext cx="1996020" cy="164691"/>
          </a:xfrm>
          <a:prstGeom prst="rect">
            <a:avLst/>
          </a:prstGeom>
        </p:spPr>
        <p:txBody>
          <a:bodyPr lIns="0" tIns="0" rIns="0" bIns="0"/>
          <a:lstStyle>
            <a:lvl1pPr algn="r">
              <a:defRPr sz="933">
                <a:solidFill>
                  <a:schemeClr val="bg1">
                    <a:lumMod val="75000"/>
                  </a:schemeClr>
                </a:solidFill>
                <a:latin typeface="Arial"/>
                <a:cs typeface="Arial"/>
              </a:defRPr>
            </a:lvl1pPr>
          </a:lstStyle>
          <a:p>
            <a:fld id="{703CED05-A4C3-DF4A-AA2C-044E39742854}" type="slidenum">
              <a:rPr lang="en-US" smtClean="0">
                <a:solidFill>
                  <a:srgbClr val="FFFFFF">
                    <a:lumMod val="75000"/>
                  </a:srgbClr>
                </a:solidFill>
              </a:rPr>
              <a:pPr/>
              <a:t>‹#›</a:t>
            </a:fld>
            <a:endParaRPr lang="en-US" dirty="0">
              <a:solidFill>
                <a:srgbClr val="FFFFFF">
                  <a:lumMod val="75000"/>
                </a:srgbClr>
              </a:solidFill>
            </a:endParaRPr>
          </a:p>
        </p:txBody>
      </p:sp>
    </p:spTree>
    <p:extLst>
      <p:ext uri="{BB962C8B-B14F-4D97-AF65-F5344CB8AC3E}">
        <p14:creationId xmlns:p14="http://schemas.microsoft.com/office/powerpoint/2010/main" val="18958028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97467" y="2933701"/>
            <a:ext cx="10363200" cy="614363"/>
          </a:xfrm>
        </p:spPr>
        <p:txBody>
          <a:bodyPr anchor="b">
            <a:normAutofit/>
          </a:bodyPr>
          <a:lstStyle>
            <a:lvl1pPr algn="ctr">
              <a:defRPr sz="2400" baseline="0">
                <a:latin typeface="Calibri" panose="020F0502020204030204" pitchFamily="34" charset="0"/>
              </a:defRPr>
            </a:lvl1pPr>
          </a:lstStyle>
          <a:p>
            <a:r>
              <a:rPr lang="en-US" dirty="0" smtClean="0"/>
              <a:t>enter</a:t>
            </a:r>
            <a:endParaRPr lang="en-US" dirty="0"/>
          </a:p>
        </p:txBody>
      </p:sp>
    </p:spTree>
    <p:extLst>
      <p:ext uri="{BB962C8B-B14F-4D97-AF65-F5344CB8AC3E}">
        <p14:creationId xmlns:p14="http://schemas.microsoft.com/office/powerpoint/2010/main" val="7372111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97467" y="2933701"/>
            <a:ext cx="10363200" cy="614363"/>
          </a:xfrm>
        </p:spPr>
        <p:txBody>
          <a:bodyPr anchor="b">
            <a:normAutofit/>
          </a:bodyPr>
          <a:lstStyle>
            <a:lvl1pPr algn="ctr">
              <a:defRPr sz="2400" baseline="0">
                <a:latin typeface="Calibri" panose="020F0502020204030204" pitchFamily="34" charset="0"/>
              </a:defRPr>
            </a:lvl1pPr>
          </a:lstStyle>
          <a:p>
            <a:r>
              <a:rPr lang="en-US" dirty="0" smtClean="0"/>
              <a:t>enter</a:t>
            </a:r>
            <a:endParaRPr lang="en-US" dirty="0"/>
          </a:p>
        </p:txBody>
      </p:sp>
    </p:spTree>
    <p:extLst>
      <p:ext uri="{BB962C8B-B14F-4D97-AF65-F5344CB8AC3E}">
        <p14:creationId xmlns:p14="http://schemas.microsoft.com/office/powerpoint/2010/main" val="3178007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12" name="Content Placeholder 2"/>
          <p:cNvSpPr>
            <a:spLocks noGrp="1"/>
          </p:cNvSpPr>
          <p:nvPr>
            <p:ph idx="1"/>
          </p:nvPr>
        </p:nvSpPr>
        <p:spPr>
          <a:xfrm>
            <a:off x="457205" y="1260001"/>
            <a:ext cx="10972800" cy="4525963"/>
          </a:xfrm>
          <a:prstGeom prst="rect">
            <a:avLst/>
          </a:prstGeom>
        </p:spPr>
        <p:txBody>
          <a:bodyPr/>
          <a:lstStyle>
            <a:lvl1pPr>
              <a:defRPr sz="2000"/>
            </a:lvl1pPr>
            <a:lvl2pPr>
              <a:defRPr sz="18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Slide Number Placeholder 5"/>
          <p:cNvSpPr>
            <a:spLocks noGrp="1"/>
          </p:cNvSpPr>
          <p:nvPr>
            <p:ph type="sldNum" sz="quarter" idx="4"/>
          </p:nvPr>
        </p:nvSpPr>
        <p:spPr>
          <a:xfrm>
            <a:off x="9875127" y="6519433"/>
            <a:ext cx="1996020" cy="164691"/>
          </a:xfrm>
          <a:prstGeom prst="rect">
            <a:avLst/>
          </a:prstGeom>
        </p:spPr>
        <p:txBody>
          <a:bodyPr lIns="0" tIns="0" rIns="0" bIns="0"/>
          <a:lstStyle>
            <a:lvl1pPr algn="r">
              <a:defRPr sz="900">
                <a:solidFill>
                  <a:schemeClr val="bg1">
                    <a:lumMod val="75000"/>
                  </a:schemeClr>
                </a:solidFill>
                <a:latin typeface="Arial"/>
                <a:cs typeface="Arial"/>
              </a:defRPr>
            </a:lvl1pPr>
          </a:lstStyle>
          <a:p>
            <a:fld id="{703CED05-A4C3-DF4A-AA2C-044E39742854}" type="slidenum">
              <a:rPr lang="en-US" smtClean="0">
                <a:solidFill>
                  <a:srgbClr val="FFFFFF">
                    <a:lumMod val="75000"/>
                  </a:srgbClr>
                </a:solidFill>
              </a:rPr>
              <a:pPr/>
              <a:t>‹#›</a:t>
            </a:fld>
            <a:endParaRPr lang="en-US" dirty="0">
              <a:solidFill>
                <a:srgbClr val="FFFFFF">
                  <a:lumMod val="75000"/>
                </a:srgbClr>
              </a:solidFill>
            </a:endParaRPr>
          </a:p>
        </p:txBody>
      </p:sp>
      <p:sp>
        <p:nvSpPr>
          <p:cNvPr id="18" name="Title 17"/>
          <p:cNvSpPr>
            <a:spLocks noGrp="1"/>
          </p:cNvSpPr>
          <p:nvPr>
            <p:ph type="title"/>
          </p:nvPr>
        </p:nvSpPr>
        <p:spPr>
          <a:xfrm>
            <a:off x="431802" y="227857"/>
            <a:ext cx="10156276" cy="439859"/>
          </a:xfrm>
          <a:prstGeom prst="rect">
            <a:avLst/>
          </a:prstGeom>
        </p:spPr>
        <p:txBody>
          <a:bodyPr lIns="0" tIns="0" rIns="0" bIns="0" anchor="t" anchorCtr="0"/>
          <a:lstStyle>
            <a:lvl1pPr algn="l">
              <a:defRPr sz="2800" b="0"/>
            </a:lvl1pPr>
          </a:lstStyle>
          <a:p>
            <a:r>
              <a:rPr lang="en-US" dirty="0" smtClean="0"/>
              <a:t>Click to edit Master title style</a:t>
            </a:r>
            <a:endParaRPr lang="en-GB" dirty="0"/>
          </a:p>
        </p:txBody>
      </p:sp>
      <p:sp>
        <p:nvSpPr>
          <p:cNvPr id="8" name="Text Placeholder 17"/>
          <p:cNvSpPr>
            <a:spLocks noGrp="1"/>
          </p:cNvSpPr>
          <p:nvPr>
            <p:ph type="body" sz="quarter" idx="12"/>
          </p:nvPr>
        </p:nvSpPr>
        <p:spPr>
          <a:xfrm>
            <a:off x="431799" y="685202"/>
            <a:ext cx="10156276" cy="311065"/>
          </a:xfrm>
          <a:prstGeom prst="rect">
            <a:avLst/>
          </a:prstGeom>
        </p:spPr>
        <p:txBody>
          <a:bodyPr lIns="0" tIns="0" rIns="0" bIns="0"/>
          <a:lstStyle>
            <a:lvl1pPr>
              <a:buNone/>
              <a:defRPr sz="1800" b="1">
                <a:solidFill>
                  <a:schemeClr val="bg1">
                    <a:lumMod val="75000"/>
                  </a:schemeClr>
                </a:solidFill>
              </a:defRPr>
            </a:lvl1pPr>
            <a:lvl2pPr>
              <a:buNone/>
              <a:defRPr>
                <a:solidFill>
                  <a:schemeClr val="tx1">
                    <a:lumMod val="75000"/>
                    <a:lumOff val="25000"/>
                  </a:schemeClr>
                </a:solidFill>
              </a:defRPr>
            </a:lvl2pPr>
            <a:lvl3pPr>
              <a:buNone/>
              <a:defRPr>
                <a:solidFill>
                  <a:schemeClr val="tx1">
                    <a:lumMod val="75000"/>
                    <a:lumOff val="25000"/>
                  </a:schemeClr>
                </a:solidFill>
              </a:defRPr>
            </a:lvl3pPr>
            <a:lvl4pPr>
              <a:buNone/>
              <a:defRPr>
                <a:solidFill>
                  <a:schemeClr val="tx1">
                    <a:lumMod val="75000"/>
                    <a:lumOff val="25000"/>
                  </a:schemeClr>
                </a:solidFill>
              </a:defRPr>
            </a:lvl4pPr>
            <a:lvl5pPr>
              <a:buNone/>
              <a:defRPr>
                <a:solidFill>
                  <a:schemeClr val="tx1">
                    <a:lumMod val="75000"/>
                    <a:lumOff val="25000"/>
                  </a:schemeClr>
                </a:solidFill>
              </a:defRPr>
            </a:lvl5pPr>
          </a:lstStyle>
          <a:p>
            <a:pPr lvl="0"/>
            <a:r>
              <a:rPr lang="en-US" dirty="0" smtClean="0"/>
              <a:t>Click to edit Master text styles</a:t>
            </a:r>
          </a:p>
        </p:txBody>
      </p:sp>
    </p:spTree>
    <p:extLst>
      <p:ext uri="{BB962C8B-B14F-4D97-AF65-F5344CB8AC3E}">
        <p14:creationId xmlns:p14="http://schemas.microsoft.com/office/powerpoint/2010/main" val="14231116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12" name="Content Placeholder 2"/>
          <p:cNvSpPr>
            <a:spLocks noGrp="1"/>
          </p:cNvSpPr>
          <p:nvPr>
            <p:ph idx="1"/>
          </p:nvPr>
        </p:nvSpPr>
        <p:spPr>
          <a:xfrm>
            <a:off x="457205" y="1260001"/>
            <a:ext cx="10972800" cy="4525963"/>
          </a:xfrm>
          <a:prstGeom prst="rect">
            <a:avLst/>
          </a:prstGeom>
        </p:spPr>
        <p:txBody>
          <a:bodyPr/>
          <a:lstStyle>
            <a:lvl1pPr>
              <a:defRPr sz="2000"/>
            </a:lvl1pPr>
            <a:lvl2pPr>
              <a:defRPr sz="18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Slide Number Placeholder 5"/>
          <p:cNvSpPr>
            <a:spLocks noGrp="1"/>
          </p:cNvSpPr>
          <p:nvPr>
            <p:ph type="sldNum" sz="quarter" idx="4"/>
          </p:nvPr>
        </p:nvSpPr>
        <p:spPr>
          <a:xfrm>
            <a:off x="9875127" y="6519433"/>
            <a:ext cx="1996020" cy="164691"/>
          </a:xfrm>
          <a:prstGeom prst="rect">
            <a:avLst/>
          </a:prstGeom>
        </p:spPr>
        <p:txBody>
          <a:bodyPr lIns="0" tIns="0" rIns="0" bIns="0"/>
          <a:lstStyle>
            <a:lvl1pPr algn="r">
              <a:defRPr sz="900">
                <a:solidFill>
                  <a:schemeClr val="bg1">
                    <a:lumMod val="75000"/>
                  </a:schemeClr>
                </a:solidFill>
                <a:latin typeface="Arial"/>
                <a:cs typeface="Arial"/>
              </a:defRPr>
            </a:lvl1pPr>
          </a:lstStyle>
          <a:p>
            <a:fld id="{703CED05-A4C3-DF4A-AA2C-044E39742854}" type="slidenum">
              <a:rPr lang="en-US" smtClean="0">
                <a:solidFill>
                  <a:srgbClr val="FFFFFF">
                    <a:lumMod val="75000"/>
                  </a:srgbClr>
                </a:solidFill>
              </a:rPr>
              <a:pPr/>
              <a:t>‹#›</a:t>
            </a:fld>
            <a:endParaRPr lang="en-US" dirty="0">
              <a:solidFill>
                <a:srgbClr val="FFFFFF">
                  <a:lumMod val="75000"/>
                </a:srgbClr>
              </a:solidFill>
            </a:endParaRPr>
          </a:p>
        </p:txBody>
      </p:sp>
      <p:sp>
        <p:nvSpPr>
          <p:cNvPr id="18" name="Title 17"/>
          <p:cNvSpPr>
            <a:spLocks noGrp="1"/>
          </p:cNvSpPr>
          <p:nvPr>
            <p:ph type="title"/>
          </p:nvPr>
        </p:nvSpPr>
        <p:spPr>
          <a:xfrm>
            <a:off x="431802" y="227857"/>
            <a:ext cx="10156276" cy="439859"/>
          </a:xfrm>
          <a:prstGeom prst="rect">
            <a:avLst/>
          </a:prstGeom>
        </p:spPr>
        <p:txBody>
          <a:bodyPr lIns="0" tIns="0" rIns="0" bIns="0" anchor="t" anchorCtr="0"/>
          <a:lstStyle>
            <a:lvl1pPr algn="l">
              <a:defRPr sz="2800" b="0"/>
            </a:lvl1pPr>
          </a:lstStyle>
          <a:p>
            <a:r>
              <a:rPr lang="en-US" dirty="0" smtClean="0"/>
              <a:t>Click to edit Master title style</a:t>
            </a:r>
            <a:endParaRPr lang="en-GB" dirty="0"/>
          </a:p>
        </p:txBody>
      </p:sp>
      <p:sp>
        <p:nvSpPr>
          <p:cNvPr id="8" name="Text Placeholder 17"/>
          <p:cNvSpPr>
            <a:spLocks noGrp="1"/>
          </p:cNvSpPr>
          <p:nvPr>
            <p:ph type="body" sz="quarter" idx="12"/>
          </p:nvPr>
        </p:nvSpPr>
        <p:spPr>
          <a:xfrm>
            <a:off x="431799" y="685202"/>
            <a:ext cx="10156276" cy="311065"/>
          </a:xfrm>
          <a:prstGeom prst="rect">
            <a:avLst/>
          </a:prstGeom>
        </p:spPr>
        <p:txBody>
          <a:bodyPr lIns="0" tIns="0" rIns="0" bIns="0"/>
          <a:lstStyle>
            <a:lvl1pPr>
              <a:buNone/>
              <a:defRPr sz="1800" b="1">
                <a:solidFill>
                  <a:schemeClr val="bg1">
                    <a:lumMod val="75000"/>
                  </a:schemeClr>
                </a:solidFill>
              </a:defRPr>
            </a:lvl1pPr>
            <a:lvl2pPr>
              <a:buNone/>
              <a:defRPr>
                <a:solidFill>
                  <a:schemeClr val="tx1">
                    <a:lumMod val="75000"/>
                    <a:lumOff val="25000"/>
                  </a:schemeClr>
                </a:solidFill>
              </a:defRPr>
            </a:lvl2pPr>
            <a:lvl3pPr>
              <a:buNone/>
              <a:defRPr>
                <a:solidFill>
                  <a:schemeClr val="tx1">
                    <a:lumMod val="75000"/>
                    <a:lumOff val="25000"/>
                  </a:schemeClr>
                </a:solidFill>
              </a:defRPr>
            </a:lvl3pPr>
            <a:lvl4pPr>
              <a:buNone/>
              <a:defRPr>
                <a:solidFill>
                  <a:schemeClr val="tx1">
                    <a:lumMod val="75000"/>
                    <a:lumOff val="25000"/>
                  </a:schemeClr>
                </a:solidFill>
              </a:defRPr>
            </a:lvl4pPr>
            <a:lvl5pPr>
              <a:buNone/>
              <a:defRPr>
                <a:solidFill>
                  <a:schemeClr val="tx1">
                    <a:lumMod val="75000"/>
                    <a:lumOff val="25000"/>
                  </a:schemeClr>
                </a:solidFill>
              </a:defRPr>
            </a:lvl5pPr>
          </a:lstStyle>
          <a:p>
            <a:pPr lvl="0"/>
            <a:r>
              <a:rPr lang="en-US" dirty="0" smtClean="0"/>
              <a:t>Click to edit Master text styles</a:t>
            </a:r>
          </a:p>
        </p:txBody>
      </p:sp>
    </p:spTree>
    <p:extLst>
      <p:ext uri="{BB962C8B-B14F-4D97-AF65-F5344CB8AC3E}">
        <p14:creationId xmlns:p14="http://schemas.microsoft.com/office/powerpoint/2010/main" val="3985096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65468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5757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GB"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21473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1291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GB"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GB" smtClean="0"/>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73979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2355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86284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49"/>
            <a:ext cx="4011084" cy="1162051"/>
          </a:xfrm>
        </p:spPr>
        <p:txBody>
          <a:bodyPr anchor="b"/>
          <a:lstStyle>
            <a:lvl1pPr algn="l">
              <a:defRPr sz="2667" b="1"/>
            </a:lvl1pPr>
          </a:lstStyle>
          <a:p>
            <a:r>
              <a:rPr lang="en-GB"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58878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GB"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00593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6065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9854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and content no graph">
    <p:spTree>
      <p:nvGrpSpPr>
        <p:cNvPr id="1" name=""/>
        <p:cNvGrpSpPr/>
        <p:nvPr/>
      </p:nvGrpSpPr>
      <p:grpSpPr>
        <a:xfrm>
          <a:off x="0" y="0"/>
          <a:ext cx="0" cy="0"/>
          <a:chOff x="0" y="0"/>
          <a:chExt cx="0" cy="0"/>
        </a:xfrm>
      </p:grpSpPr>
      <p:sp>
        <p:nvSpPr>
          <p:cNvPr id="2" name="Title 1"/>
          <p:cNvSpPr>
            <a:spLocks noGrp="1"/>
          </p:cNvSpPr>
          <p:nvPr>
            <p:ph type="title"/>
          </p:nvPr>
        </p:nvSpPr>
        <p:spPr>
          <a:xfrm>
            <a:off x="518424" y="234498"/>
            <a:ext cx="11141053" cy="570295"/>
          </a:xfrm>
        </p:spPr>
        <p:txBody>
          <a:bodyPr/>
          <a:lstStyle>
            <a:lvl1pPr>
              <a:defRPr sz="2267">
                <a:solidFill>
                  <a:srgbClr val="000000"/>
                </a:solidFill>
                <a:latin typeface="Arial Black" panose="020B0A040201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518424" y="1256738"/>
            <a:ext cx="11141053" cy="4944039"/>
          </a:xfrm>
        </p:spPr>
        <p:txBody>
          <a:bodyPr/>
          <a:lstStyle>
            <a:lvl1pPr>
              <a:buClr>
                <a:srgbClr val="000000"/>
              </a:buClr>
              <a:defRPr>
                <a:solidFill>
                  <a:srgbClr val="000000"/>
                </a:solidFill>
                <a:latin typeface="+mn-lt"/>
              </a:defRPr>
            </a:lvl1pPr>
            <a:lvl2pPr marL="357179" indent="-177796">
              <a:buClr>
                <a:srgbClr val="000000"/>
              </a:buClr>
              <a:buFont typeface="Rockwell" panose="02060603020205020403" pitchFamily="18" charset="0"/>
              <a:buChar char="–"/>
              <a:defRPr>
                <a:solidFill>
                  <a:srgbClr val="000000"/>
                </a:solidFill>
                <a:latin typeface="+mn-lt"/>
              </a:defRPr>
            </a:lvl2pPr>
            <a:lvl3pPr>
              <a:buClr>
                <a:srgbClr val="000000"/>
              </a:buClr>
              <a:defRPr>
                <a:solidFill>
                  <a:srgbClr val="000000"/>
                </a:solidFill>
                <a:latin typeface="+mn-lt"/>
              </a:defRPr>
            </a:lvl3pPr>
            <a:lvl4pPr marL="714357" indent="-177796">
              <a:buClr>
                <a:srgbClr val="000000"/>
              </a:buClr>
              <a:buFont typeface="Rockwell" panose="02060603020205020403" pitchFamily="18" charset="0"/>
              <a:buChar char="–"/>
              <a:defRPr>
                <a:solidFill>
                  <a:srgbClr val="000000"/>
                </a:solidFill>
                <a:latin typeface="+mn-lt"/>
              </a:defRPr>
            </a:lvl4pPr>
            <a:lvl5pPr>
              <a:buClr>
                <a:srgbClr val="000000"/>
              </a:buClr>
              <a:defRPr>
                <a:solidFill>
                  <a:srgbClr val="000000"/>
                </a:solidFill>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Text Placeholder 14"/>
          <p:cNvSpPr>
            <a:spLocks noGrp="1"/>
          </p:cNvSpPr>
          <p:nvPr>
            <p:ph type="body" sz="quarter" idx="14" hasCustomPrompt="1"/>
          </p:nvPr>
        </p:nvSpPr>
        <p:spPr>
          <a:xfrm>
            <a:off x="518423" y="886763"/>
            <a:ext cx="11140016" cy="313932"/>
          </a:xfrm>
        </p:spPr>
        <p:txBody>
          <a:bodyPr wrap="square">
            <a:noAutofit/>
          </a:bodyPr>
          <a:lstStyle>
            <a:lvl1pPr marL="0" indent="0">
              <a:buNone/>
              <a:defRPr sz="1867" baseline="0">
                <a:solidFill>
                  <a:srgbClr val="E00034"/>
                </a:solidFill>
                <a:latin typeface="+mj-lt"/>
              </a:defRPr>
            </a:lvl1pPr>
            <a:lvl2pPr marL="179384" indent="0">
              <a:buNone/>
              <a:defRPr/>
            </a:lvl2pPr>
            <a:lvl3pPr marL="357178" indent="0">
              <a:buNone/>
              <a:defRPr/>
            </a:lvl3pPr>
            <a:lvl4pPr marL="536561" indent="0">
              <a:buNone/>
              <a:defRPr/>
            </a:lvl4pPr>
            <a:lvl5pPr marL="714357" indent="0">
              <a:buNone/>
              <a:defRPr/>
            </a:lvl5pPr>
          </a:lstStyle>
          <a:p>
            <a:pPr lvl="0"/>
            <a:r>
              <a:rPr lang="en-US" dirty="0" smtClean="0"/>
              <a:t>Click to edit Master subtitle style</a:t>
            </a:r>
          </a:p>
        </p:txBody>
      </p:sp>
      <p:sp>
        <p:nvSpPr>
          <p:cNvPr id="11" name="Text Placeholder 9"/>
          <p:cNvSpPr>
            <a:spLocks noGrp="1"/>
          </p:cNvSpPr>
          <p:nvPr>
            <p:ph type="body" sz="quarter" idx="15" hasCustomPrompt="1"/>
          </p:nvPr>
        </p:nvSpPr>
        <p:spPr>
          <a:xfrm>
            <a:off x="518423" y="6555604"/>
            <a:ext cx="7728000" cy="231581"/>
          </a:xfrm>
        </p:spPr>
        <p:txBody>
          <a:bodyPr lIns="67500" rIns="0" anchor="ctr">
            <a:noAutofit/>
          </a:bodyPr>
          <a:lstStyle>
            <a:lvl1pPr marL="0" indent="0" algn="l">
              <a:buNone/>
              <a:defRPr sz="800">
                <a:latin typeface="+mn-lt"/>
              </a:defRPr>
            </a:lvl1pPr>
          </a:lstStyle>
          <a:p>
            <a:pPr lvl="0"/>
            <a:r>
              <a:rPr lang="en-US" dirty="0" smtClean="0"/>
              <a:t>Click to add footnote</a:t>
            </a:r>
          </a:p>
        </p:txBody>
      </p:sp>
    </p:spTree>
    <p:extLst>
      <p:ext uri="{BB962C8B-B14F-4D97-AF65-F5344CB8AC3E}">
        <p14:creationId xmlns:p14="http://schemas.microsoft.com/office/powerpoint/2010/main" val="33241179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hree content no graph">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18423" y="1256738"/>
            <a:ext cx="3528000" cy="4944039"/>
          </a:xfrm>
        </p:spPr>
        <p:txBody>
          <a:bodyPr anchor="ctr"/>
          <a:lstStyle>
            <a:lvl1pPr>
              <a:buClr>
                <a:srgbClr val="000000"/>
              </a:buClr>
              <a:defRPr>
                <a:latin typeface="+mn-lt"/>
              </a:defRPr>
            </a:lvl1pPr>
            <a:lvl2pPr marL="357179" indent="-177796">
              <a:buClr>
                <a:srgbClr val="000000"/>
              </a:buClr>
              <a:buFont typeface="Century Gothic" panose="020B0502020202020204" pitchFamily="34" charset="0"/>
              <a:buChar char="–"/>
              <a:defRPr>
                <a:latin typeface="+mn-lt"/>
              </a:defRPr>
            </a:lvl2pPr>
            <a:lvl3pPr>
              <a:buClr>
                <a:srgbClr val="000000"/>
              </a:buClr>
              <a:defRPr>
                <a:latin typeface="+mn-lt"/>
              </a:defRPr>
            </a:lvl3pPr>
            <a:lvl4pPr marL="714357" indent="-177796">
              <a:buClr>
                <a:srgbClr val="000000"/>
              </a:buClr>
              <a:buFont typeface="Century Gothic" panose="020B0502020202020204" pitchFamily="34" charset="0"/>
              <a:buChar char="–"/>
              <a:defRPr>
                <a:latin typeface="+mn-lt"/>
              </a:defRPr>
            </a:lvl4pPr>
            <a:lvl5pPr>
              <a:buClr>
                <a:srgbClr val="000000"/>
              </a:buCl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324431" y="1256738"/>
            <a:ext cx="3528000" cy="4944039"/>
          </a:xfrm>
        </p:spPr>
        <p:txBody>
          <a:bodyPr anchor="ctr"/>
          <a:lstStyle>
            <a:lvl1pPr>
              <a:buClr>
                <a:srgbClr val="000000"/>
              </a:buClr>
              <a:defRPr>
                <a:latin typeface="+mn-lt"/>
              </a:defRPr>
            </a:lvl1pPr>
            <a:lvl2pPr marL="357179" indent="-177796">
              <a:buClr>
                <a:srgbClr val="000000"/>
              </a:buClr>
              <a:buFont typeface="Century Gothic" panose="020B0502020202020204" pitchFamily="34" charset="0"/>
              <a:buChar char="–"/>
              <a:defRPr>
                <a:latin typeface="+mn-lt"/>
              </a:defRPr>
            </a:lvl2pPr>
            <a:lvl3pPr>
              <a:buClr>
                <a:srgbClr val="000000"/>
              </a:buClr>
              <a:defRPr>
                <a:latin typeface="+mn-lt"/>
              </a:defRPr>
            </a:lvl3pPr>
            <a:lvl4pPr marL="714357" indent="-177796">
              <a:buClr>
                <a:srgbClr val="000000"/>
              </a:buClr>
              <a:buFont typeface="Century Gothic" panose="020B0502020202020204" pitchFamily="34" charset="0"/>
              <a:buChar char="–"/>
              <a:defRPr>
                <a:latin typeface="+mn-lt"/>
              </a:defRPr>
            </a:lvl4pPr>
            <a:lvl5pPr>
              <a:buClr>
                <a:srgbClr val="000000"/>
              </a:buCl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3"/>
          <p:cNvSpPr>
            <a:spLocks noGrp="1"/>
          </p:cNvSpPr>
          <p:nvPr>
            <p:ph sz="half" idx="34"/>
          </p:nvPr>
        </p:nvSpPr>
        <p:spPr>
          <a:xfrm>
            <a:off x="8130439" y="1256738"/>
            <a:ext cx="3528000" cy="4944039"/>
          </a:xfrm>
        </p:spPr>
        <p:txBody>
          <a:bodyPr anchor="ctr"/>
          <a:lstStyle>
            <a:lvl1pPr>
              <a:buClr>
                <a:srgbClr val="000000"/>
              </a:buClr>
              <a:defRPr>
                <a:latin typeface="+mn-lt"/>
              </a:defRPr>
            </a:lvl1pPr>
            <a:lvl2pPr marL="357179" indent="-177796">
              <a:buClr>
                <a:srgbClr val="000000"/>
              </a:buClr>
              <a:buFont typeface="Century Gothic" panose="020B0502020202020204" pitchFamily="34" charset="0"/>
              <a:buChar char="–"/>
              <a:defRPr>
                <a:latin typeface="+mn-lt"/>
              </a:defRPr>
            </a:lvl2pPr>
            <a:lvl3pPr>
              <a:buClr>
                <a:srgbClr val="000000"/>
              </a:buClr>
              <a:defRPr>
                <a:latin typeface="+mn-lt"/>
              </a:defRPr>
            </a:lvl3pPr>
            <a:lvl4pPr marL="714357" indent="-177796">
              <a:buClr>
                <a:srgbClr val="000000"/>
              </a:buClr>
              <a:buFont typeface="Century Gothic" panose="020B0502020202020204" pitchFamily="34" charset="0"/>
              <a:buChar char="–"/>
              <a:defRPr>
                <a:latin typeface="+mn-lt"/>
              </a:defRPr>
            </a:lvl4pPr>
            <a:lvl5pPr>
              <a:buClr>
                <a:srgbClr val="000000"/>
              </a:buCl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518424" y="234498"/>
            <a:ext cx="11141053" cy="570295"/>
          </a:xfrm>
        </p:spPr>
        <p:txBody>
          <a:bodyPr/>
          <a:lstStyle>
            <a:lvl1pPr>
              <a:defRPr sz="2200">
                <a:solidFill>
                  <a:srgbClr val="000000"/>
                </a:solidFill>
                <a:latin typeface="Arial Black" panose="020B0A04020102020204" pitchFamily="34" charset="0"/>
              </a:defRPr>
            </a:lvl1pPr>
          </a:lstStyle>
          <a:p>
            <a:r>
              <a:rPr lang="en-US" dirty="0" smtClean="0"/>
              <a:t>Click to edit Master title style</a:t>
            </a:r>
            <a:endParaRPr lang="en-US" dirty="0"/>
          </a:p>
        </p:txBody>
      </p:sp>
      <p:sp>
        <p:nvSpPr>
          <p:cNvPr id="9" name="Text Placeholder 14"/>
          <p:cNvSpPr>
            <a:spLocks noGrp="1"/>
          </p:cNvSpPr>
          <p:nvPr>
            <p:ph type="body" sz="quarter" idx="14" hasCustomPrompt="1"/>
          </p:nvPr>
        </p:nvSpPr>
        <p:spPr>
          <a:xfrm>
            <a:off x="518423" y="886763"/>
            <a:ext cx="11140016" cy="313932"/>
          </a:xfrm>
        </p:spPr>
        <p:txBody>
          <a:bodyPr wrap="square">
            <a:noAutofit/>
          </a:bodyPr>
          <a:lstStyle>
            <a:lvl1pPr marL="0" indent="0">
              <a:buNone/>
              <a:defRPr sz="1800" baseline="0">
                <a:solidFill>
                  <a:srgbClr val="E00034"/>
                </a:solidFill>
                <a:latin typeface="+mj-lt"/>
              </a:defRPr>
            </a:lvl1pPr>
            <a:lvl2pPr marL="179384" indent="0">
              <a:buNone/>
              <a:defRPr/>
            </a:lvl2pPr>
            <a:lvl3pPr marL="357178" indent="0">
              <a:buNone/>
              <a:defRPr/>
            </a:lvl3pPr>
            <a:lvl4pPr marL="536561" indent="0">
              <a:buNone/>
              <a:defRPr/>
            </a:lvl4pPr>
            <a:lvl5pPr marL="714357" indent="0">
              <a:buNone/>
              <a:defRPr/>
            </a:lvl5pPr>
          </a:lstStyle>
          <a:p>
            <a:pPr lvl="0"/>
            <a:r>
              <a:rPr lang="en-US" dirty="0" smtClean="0"/>
              <a:t>Click to edit Master subtitle style</a:t>
            </a:r>
          </a:p>
        </p:txBody>
      </p:sp>
      <p:sp>
        <p:nvSpPr>
          <p:cNvPr id="16" name="Text Placeholder 9"/>
          <p:cNvSpPr>
            <a:spLocks noGrp="1"/>
          </p:cNvSpPr>
          <p:nvPr>
            <p:ph type="body" sz="quarter" idx="15" hasCustomPrompt="1"/>
          </p:nvPr>
        </p:nvSpPr>
        <p:spPr>
          <a:xfrm>
            <a:off x="518423" y="6555604"/>
            <a:ext cx="7728000" cy="231581"/>
          </a:xfrm>
        </p:spPr>
        <p:txBody>
          <a:bodyPr lIns="90000" rIns="0" anchor="ctr">
            <a:noAutofit/>
          </a:bodyPr>
          <a:lstStyle>
            <a:lvl1pPr marL="0" indent="0" algn="l">
              <a:buNone/>
              <a:defRPr sz="800">
                <a:latin typeface="+mn-lt"/>
              </a:defRPr>
            </a:lvl1pPr>
          </a:lstStyle>
          <a:p>
            <a:pPr lvl="0"/>
            <a:r>
              <a:rPr lang="en-US" dirty="0" smtClean="0"/>
              <a:t>Click to add footnote</a:t>
            </a:r>
          </a:p>
        </p:txBody>
      </p:sp>
    </p:spTree>
    <p:extLst>
      <p:ext uri="{BB962C8B-B14F-4D97-AF65-F5344CB8AC3E}">
        <p14:creationId xmlns:p14="http://schemas.microsoft.com/office/powerpoint/2010/main" val="481361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22578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79001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GB"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1469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0980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GB"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GB" smtClean="0"/>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9506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1347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42109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49"/>
            <a:ext cx="4011084" cy="1162051"/>
          </a:xfrm>
        </p:spPr>
        <p:txBody>
          <a:bodyPr anchor="b"/>
          <a:lstStyle>
            <a:lvl1pPr algn="l">
              <a:defRPr sz="2667" b="1"/>
            </a:lvl1pPr>
          </a:lstStyle>
          <a:p>
            <a:r>
              <a:rPr lang="en-GB"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02251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GB"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52278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94296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4E0494A0-5ED8-6C43-B095-35FE83E4C4CB}"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B8FD54E-B1C3-B240-8B97-41590FDC87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03553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no graph">
    <p:spTree>
      <p:nvGrpSpPr>
        <p:cNvPr id="1" name=""/>
        <p:cNvGrpSpPr/>
        <p:nvPr/>
      </p:nvGrpSpPr>
      <p:grpSpPr>
        <a:xfrm>
          <a:off x="0" y="0"/>
          <a:ext cx="0" cy="0"/>
          <a:chOff x="0" y="0"/>
          <a:chExt cx="0" cy="0"/>
        </a:xfrm>
      </p:grpSpPr>
      <p:sp>
        <p:nvSpPr>
          <p:cNvPr id="2" name="Title 1"/>
          <p:cNvSpPr>
            <a:spLocks noGrp="1"/>
          </p:cNvSpPr>
          <p:nvPr>
            <p:ph type="title"/>
          </p:nvPr>
        </p:nvSpPr>
        <p:spPr>
          <a:xfrm>
            <a:off x="518424" y="234498"/>
            <a:ext cx="11141053" cy="570295"/>
          </a:xfrm>
        </p:spPr>
        <p:txBody>
          <a:bodyPr/>
          <a:lstStyle>
            <a:lvl1pPr>
              <a:defRPr sz="2267">
                <a:solidFill>
                  <a:srgbClr val="000000"/>
                </a:solidFill>
                <a:latin typeface="Arial Black" panose="020B0A040201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518424" y="1256738"/>
            <a:ext cx="11141053" cy="4944039"/>
          </a:xfrm>
        </p:spPr>
        <p:txBody>
          <a:bodyPr/>
          <a:lstStyle>
            <a:lvl1pPr>
              <a:buClr>
                <a:srgbClr val="000000"/>
              </a:buClr>
              <a:defRPr>
                <a:solidFill>
                  <a:srgbClr val="000000"/>
                </a:solidFill>
                <a:latin typeface="+mn-lt"/>
              </a:defRPr>
            </a:lvl1pPr>
            <a:lvl2pPr marL="357179" indent="-177796">
              <a:buClr>
                <a:srgbClr val="000000"/>
              </a:buClr>
              <a:buFont typeface="Rockwell" panose="02060603020205020403" pitchFamily="18" charset="0"/>
              <a:buChar char="–"/>
              <a:defRPr>
                <a:solidFill>
                  <a:srgbClr val="000000"/>
                </a:solidFill>
                <a:latin typeface="+mn-lt"/>
              </a:defRPr>
            </a:lvl2pPr>
            <a:lvl3pPr>
              <a:buClr>
                <a:srgbClr val="000000"/>
              </a:buClr>
              <a:defRPr>
                <a:solidFill>
                  <a:srgbClr val="000000"/>
                </a:solidFill>
                <a:latin typeface="+mn-lt"/>
              </a:defRPr>
            </a:lvl3pPr>
            <a:lvl4pPr marL="714357" indent="-177796">
              <a:buClr>
                <a:srgbClr val="000000"/>
              </a:buClr>
              <a:buFont typeface="Rockwell" panose="02060603020205020403" pitchFamily="18" charset="0"/>
              <a:buChar char="–"/>
              <a:defRPr>
                <a:solidFill>
                  <a:srgbClr val="000000"/>
                </a:solidFill>
                <a:latin typeface="+mn-lt"/>
              </a:defRPr>
            </a:lvl4pPr>
            <a:lvl5pPr>
              <a:buClr>
                <a:srgbClr val="000000"/>
              </a:buClr>
              <a:defRPr>
                <a:solidFill>
                  <a:srgbClr val="000000"/>
                </a:solidFill>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Text Placeholder 14"/>
          <p:cNvSpPr>
            <a:spLocks noGrp="1"/>
          </p:cNvSpPr>
          <p:nvPr>
            <p:ph type="body" sz="quarter" idx="14" hasCustomPrompt="1"/>
          </p:nvPr>
        </p:nvSpPr>
        <p:spPr>
          <a:xfrm>
            <a:off x="518423" y="886763"/>
            <a:ext cx="11140016" cy="313932"/>
          </a:xfrm>
        </p:spPr>
        <p:txBody>
          <a:bodyPr wrap="square">
            <a:noAutofit/>
          </a:bodyPr>
          <a:lstStyle>
            <a:lvl1pPr marL="0" indent="0">
              <a:buNone/>
              <a:defRPr sz="1867" baseline="0">
                <a:solidFill>
                  <a:srgbClr val="E00034"/>
                </a:solidFill>
                <a:latin typeface="+mj-lt"/>
              </a:defRPr>
            </a:lvl1pPr>
            <a:lvl2pPr marL="179384" indent="0">
              <a:buNone/>
              <a:defRPr/>
            </a:lvl2pPr>
            <a:lvl3pPr marL="357178" indent="0">
              <a:buNone/>
              <a:defRPr/>
            </a:lvl3pPr>
            <a:lvl4pPr marL="536561" indent="0">
              <a:buNone/>
              <a:defRPr/>
            </a:lvl4pPr>
            <a:lvl5pPr marL="714357" indent="0">
              <a:buNone/>
              <a:defRPr/>
            </a:lvl5pPr>
          </a:lstStyle>
          <a:p>
            <a:pPr lvl="0"/>
            <a:r>
              <a:rPr lang="en-US" dirty="0" smtClean="0"/>
              <a:t>Click to edit Master subtitle style</a:t>
            </a:r>
          </a:p>
        </p:txBody>
      </p:sp>
      <p:sp>
        <p:nvSpPr>
          <p:cNvPr id="11" name="Text Placeholder 9"/>
          <p:cNvSpPr>
            <a:spLocks noGrp="1"/>
          </p:cNvSpPr>
          <p:nvPr>
            <p:ph type="body" sz="quarter" idx="15" hasCustomPrompt="1"/>
          </p:nvPr>
        </p:nvSpPr>
        <p:spPr>
          <a:xfrm>
            <a:off x="518423" y="6555604"/>
            <a:ext cx="7728000" cy="231581"/>
          </a:xfrm>
        </p:spPr>
        <p:txBody>
          <a:bodyPr lIns="67500" rIns="0" anchor="ctr">
            <a:noAutofit/>
          </a:bodyPr>
          <a:lstStyle>
            <a:lvl1pPr marL="0" indent="0" algn="l">
              <a:buNone/>
              <a:defRPr sz="800">
                <a:latin typeface="+mn-lt"/>
              </a:defRPr>
            </a:lvl1pPr>
          </a:lstStyle>
          <a:p>
            <a:pPr lvl="0"/>
            <a:r>
              <a:rPr lang="en-US" dirty="0" smtClean="0"/>
              <a:t>Click to add footnote</a:t>
            </a:r>
          </a:p>
        </p:txBody>
      </p:sp>
    </p:spTree>
    <p:extLst>
      <p:ext uri="{BB962C8B-B14F-4D97-AF65-F5344CB8AC3E}">
        <p14:creationId xmlns:p14="http://schemas.microsoft.com/office/powerpoint/2010/main" val="2584998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hree content no graph">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18423" y="1256738"/>
            <a:ext cx="3528000" cy="4944039"/>
          </a:xfrm>
        </p:spPr>
        <p:txBody>
          <a:bodyPr anchor="ctr"/>
          <a:lstStyle>
            <a:lvl1pPr>
              <a:buClr>
                <a:srgbClr val="000000"/>
              </a:buClr>
              <a:defRPr>
                <a:latin typeface="+mn-lt"/>
              </a:defRPr>
            </a:lvl1pPr>
            <a:lvl2pPr marL="357179" indent="-177796">
              <a:buClr>
                <a:srgbClr val="000000"/>
              </a:buClr>
              <a:buFont typeface="Century Gothic" panose="020B0502020202020204" pitchFamily="34" charset="0"/>
              <a:buChar char="–"/>
              <a:defRPr>
                <a:latin typeface="+mn-lt"/>
              </a:defRPr>
            </a:lvl2pPr>
            <a:lvl3pPr>
              <a:buClr>
                <a:srgbClr val="000000"/>
              </a:buClr>
              <a:defRPr>
                <a:latin typeface="+mn-lt"/>
              </a:defRPr>
            </a:lvl3pPr>
            <a:lvl4pPr marL="714357" indent="-177796">
              <a:buClr>
                <a:srgbClr val="000000"/>
              </a:buClr>
              <a:buFont typeface="Century Gothic" panose="020B0502020202020204" pitchFamily="34" charset="0"/>
              <a:buChar char="–"/>
              <a:defRPr>
                <a:latin typeface="+mn-lt"/>
              </a:defRPr>
            </a:lvl4pPr>
            <a:lvl5pPr>
              <a:buClr>
                <a:srgbClr val="000000"/>
              </a:buCl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324431" y="1256738"/>
            <a:ext cx="3528000" cy="4944039"/>
          </a:xfrm>
        </p:spPr>
        <p:txBody>
          <a:bodyPr anchor="ctr"/>
          <a:lstStyle>
            <a:lvl1pPr>
              <a:buClr>
                <a:srgbClr val="000000"/>
              </a:buClr>
              <a:defRPr>
                <a:latin typeface="+mn-lt"/>
              </a:defRPr>
            </a:lvl1pPr>
            <a:lvl2pPr marL="357179" indent="-177796">
              <a:buClr>
                <a:srgbClr val="000000"/>
              </a:buClr>
              <a:buFont typeface="Century Gothic" panose="020B0502020202020204" pitchFamily="34" charset="0"/>
              <a:buChar char="–"/>
              <a:defRPr>
                <a:latin typeface="+mn-lt"/>
              </a:defRPr>
            </a:lvl2pPr>
            <a:lvl3pPr>
              <a:buClr>
                <a:srgbClr val="000000"/>
              </a:buClr>
              <a:defRPr>
                <a:latin typeface="+mn-lt"/>
              </a:defRPr>
            </a:lvl3pPr>
            <a:lvl4pPr marL="714357" indent="-177796">
              <a:buClr>
                <a:srgbClr val="000000"/>
              </a:buClr>
              <a:buFont typeface="Century Gothic" panose="020B0502020202020204" pitchFamily="34" charset="0"/>
              <a:buChar char="–"/>
              <a:defRPr>
                <a:latin typeface="+mn-lt"/>
              </a:defRPr>
            </a:lvl4pPr>
            <a:lvl5pPr>
              <a:buClr>
                <a:srgbClr val="000000"/>
              </a:buCl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3"/>
          <p:cNvSpPr>
            <a:spLocks noGrp="1"/>
          </p:cNvSpPr>
          <p:nvPr>
            <p:ph sz="half" idx="34"/>
          </p:nvPr>
        </p:nvSpPr>
        <p:spPr>
          <a:xfrm>
            <a:off x="8130439" y="1256738"/>
            <a:ext cx="3528000" cy="4944039"/>
          </a:xfrm>
        </p:spPr>
        <p:txBody>
          <a:bodyPr anchor="ctr"/>
          <a:lstStyle>
            <a:lvl1pPr>
              <a:buClr>
                <a:srgbClr val="000000"/>
              </a:buClr>
              <a:defRPr>
                <a:latin typeface="+mn-lt"/>
              </a:defRPr>
            </a:lvl1pPr>
            <a:lvl2pPr marL="357179" indent="-177796">
              <a:buClr>
                <a:srgbClr val="000000"/>
              </a:buClr>
              <a:buFont typeface="Century Gothic" panose="020B0502020202020204" pitchFamily="34" charset="0"/>
              <a:buChar char="–"/>
              <a:defRPr>
                <a:latin typeface="+mn-lt"/>
              </a:defRPr>
            </a:lvl2pPr>
            <a:lvl3pPr>
              <a:buClr>
                <a:srgbClr val="000000"/>
              </a:buClr>
              <a:defRPr>
                <a:latin typeface="+mn-lt"/>
              </a:defRPr>
            </a:lvl3pPr>
            <a:lvl4pPr marL="714357" indent="-177796">
              <a:buClr>
                <a:srgbClr val="000000"/>
              </a:buClr>
              <a:buFont typeface="Century Gothic" panose="020B0502020202020204" pitchFamily="34" charset="0"/>
              <a:buChar char="–"/>
              <a:defRPr>
                <a:latin typeface="+mn-lt"/>
              </a:defRPr>
            </a:lvl4pPr>
            <a:lvl5pPr>
              <a:buClr>
                <a:srgbClr val="000000"/>
              </a:buCl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518424" y="234498"/>
            <a:ext cx="11141053" cy="570295"/>
          </a:xfrm>
        </p:spPr>
        <p:txBody>
          <a:bodyPr/>
          <a:lstStyle>
            <a:lvl1pPr>
              <a:defRPr sz="2200">
                <a:solidFill>
                  <a:srgbClr val="000000"/>
                </a:solidFill>
                <a:latin typeface="Arial Black" panose="020B0A04020102020204" pitchFamily="34" charset="0"/>
              </a:defRPr>
            </a:lvl1pPr>
          </a:lstStyle>
          <a:p>
            <a:r>
              <a:rPr lang="en-US" dirty="0" smtClean="0"/>
              <a:t>Click to edit Master title style</a:t>
            </a:r>
            <a:endParaRPr lang="en-US" dirty="0"/>
          </a:p>
        </p:txBody>
      </p:sp>
      <p:sp>
        <p:nvSpPr>
          <p:cNvPr id="9" name="Text Placeholder 14"/>
          <p:cNvSpPr>
            <a:spLocks noGrp="1"/>
          </p:cNvSpPr>
          <p:nvPr>
            <p:ph type="body" sz="quarter" idx="14" hasCustomPrompt="1"/>
          </p:nvPr>
        </p:nvSpPr>
        <p:spPr>
          <a:xfrm>
            <a:off x="518423" y="886763"/>
            <a:ext cx="11140016" cy="313932"/>
          </a:xfrm>
        </p:spPr>
        <p:txBody>
          <a:bodyPr wrap="square">
            <a:noAutofit/>
          </a:bodyPr>
          <a:lstStyle>
            <a:lvl1pPr marL="0" indent="0">
              <a:buNone/>
              <a:defRPr sz="1800" baseline="0">
                <a:solidFill>
                  <a:srgbClr val="E00034"/>
                </a:solidFill>
                <a:latin typeface="+mj-lt"/>
              </a:defRPr>
            </a:lvl1pPr>
            <a:lvl2pPr marL="179384" indent="0">
              <a:buNone/>
              <a:defRPr/>
            </a:lvl2pPr>
            <a:lvl3pPr marL="357178" indent="0">
              <a:buNone/>
              <a:defRPr/>
            </a:lvl3pPr>
            <a:lvl4pPr marL="536561" indent="0">
              <a:buNone/>
              <a:defRPr/>
            </a:lvl4pPr>
            <a:lvl5pPr marL="714357" indent="0">
              <a:buNone/>
              <a:defRPr/>
            </a:lvl5pPr>
          </a:lstStyle>
          <a:p>
            <a:pPr lvl="0"/>
            <a:r>
              <a:rPr lang="en-US" dirty="0" smtClean="0"/>
              <a:t>Click to edit Master subtitle style</a:t>
            </a:r>
          </a:p>
        </p:txBody>
      </p:sp>
      <p:sp>
        <p:nvSpPr>
          <p:cNvPr id="16" name="Text Placeholder 9"/>
          <p:cNvSpPr>
            <a:spLocks noGrp="1"/>
          </p:cNvSpPr>
          <p:nvPr>
            <p:ph type="body" sz="quarter" idx="15" hasCustomPrompt="1"/>
          </p:nvPr>
        </p:nvSpPr>
        <p:spPr>
          <a:xfrm>
            <a:off x="518423" y="6555604"/>
            <a:ext cx="7728000" cy="231581"/>
          </a:xfrm>
        </p:spPr>
        <p:txBody>
          <a:bodyPr lIns="90000" rIns="0" anchor="ctr">
            <a:noAutofit/>
          </a:bodyPr>
          <a:lstStyle>
            <a:lvl1pPr marL="0" indent="0" algn="l">
              <a:buNone/>
              <a:defRPr sz="800">
                <a:latin typeface="+mn-lt"/>
              </a:defRPr>
            </a:lvl1pPr>
          </a:lstStyle>
          <a:p>
            <a:pPr lvl="0"/>
            <a:r>
              <a:rPr lang="en-US" dirty="0" smtClean="0"/>
              <a:t>Click to add footnote</a:t>
            </a:r>
          </a:p>
        </p:txBody>
      </p:sp>
    </p:spTree>
    <p:extLst>
      <p:ext uri="{BB962C8B-B14F-4D97-AF65-F5344CB8AC3E}">
        <p14:creationId xmlns:p14="http://schemas.microsoft.com/office/powerpoint/2010/main" val="506065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43088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1"/>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11/1/2017</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596678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19301" y="330946"/>
            <a:ext cx="11353399" cy="430887"/>
          </a:xfrm>
        </p:spPr>
        <p:txBody>
          <a:bodyPr lIns="0" tIns="0" rIns="0" bIns="0"/>
          <a:lstStyle>
            <a:lvl1pPr>
              <a:defRPr sz="2800" b="1" i="0">
                <a:solidFill>
                  <a:schemeClr val="bg1"/>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11/1/2017</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932730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19301" y="330946"/>
            <a:ext cx="11353399" cy="430887"/>
          </a:xfrm>
        </p:spPr>
        <p:txBody>
          <a:bodyPr lIns="0" tIns="0" rIns="0" bIns="0"/>
          <a:lstStyle>
            <a:lvl1pPr>
              <a:defRPr sz="2800" b="1" i="0">
                <a:solidFill>
                  <a:schemeClr val="bg1"/>
                </a:solidFill>
                <a:latin typeface="Arial Black"/>
                <a:cs typeface="Arial Black"/>
              </a:defRPr>
            </a:lvl1pPr>
          </a:lstStyle>
          <a:p>
            <a:endParaRPr/>
          </a:p>
        </p:txBody>
      </p:sp>
      <p:sp>
        <p:nvSpPr>
          <p:cNvPr id="3" name="Holder 3"/>
          <p:cNvSpPr>
            <a:spLocks noGrp="1"/>
          </p:cNvSpPr>
          <p:nvPr>
            <p:ph sz="half" idx="2"/>
          </p:nvPr>
        </p:nvSpPr>
        <p:spPr>
          <a:xfrm>
            <a:off x="419301" y="1698086"/>
            <a:ext cx="4709795" cy="430887"/>
          </a:xfrm>
          <a:prstGeom prst="rect">
            <a:avLst/>
          </a:prstGeom>
        </p:spPr>
        <p:txBody>
          <a:bodyPr wrap="square" lIns="0" tIns="0" rIns="0" bIns="0">
            <a:spAutoFit/>
          </a:bodyPr>
          <a:lstStyle>
            <a:lvl1pPr>
              <a:defRPr sz="2800" b="0" i="0">
                <a:solidFill>
                  <a:srgbClr val="00A8B4"/>
                </a:solidFill>
                <a:latin typeface="Arial"/>
                <a:cs typeface="Arial"/>
              </a:defRPr>
            </a:lvl1pPr>
          </a:lstStyle>
          <a:p>
            <a:endParaRPr/>
          </a:p>
        </p:txBody>
      </p:sp>
      <p:sp>
        <p:nvSpPr>
          <p:cNvPr id="4" name="Holder 4"/>
          <p:cNvSpPr>
            <a:spLocks noGrp="1"/>
          </p:cNvSpPr>
          <p:nvPr>
            <p:ph sz="half" idx="3"/>
          </p:nvPr>
        </p:nvSpPr>
        <p:spPr>
          <a:xfrm>
            <a:off x="7342100" y="1727819"/>
            <a:ext cx="3929379" cy="307776"/>
          </a:xfrm>
          <a:prstGeom prst="rect">
            <a:avLst/>
          </a:prstGeom>
        </p:spPr>
        <p:txBody>
          <a:bodyPr wrap="square" lIns="0" tIns="0" rIns="0" bIns="0">
            <a:spAutoFit/>
          </a:bodyPr>
          <a:lstStyle>
            <a:lvl1pPr>
              <a:defRPr sz="2000" b="1" i="0">
                <a:solidFill>
                  <a:schemeClr val="bg1"/>
                </a:solidFill>
                <a:latin typeface="Arial Black"/>
                <a:cs typeface="Arial Black"/>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11/1/2017</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587926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19301" y="330946"/>
            <a:ext cx="11353399" cy="430887"/>
          </a:xfrm>
        </p:spPr>
        <p:txBody>
          <a:bodyPr lIns="0" tIns="0" rIns="0" bIns="0"/>
          <a:lstStyle>
            <a:lvl1pPr>
              <a:defRPr sz="2800" b="1" i="0">
                <a:solidFill>
                  <a:schemeClr val="bg1"/>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11/1/2017</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957607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2945024" y="2469183"/>
            <a:ext cx="4398645" cy="3376295"/>
          </a:xfrm>
          <a:custGeom>
            <a:avLst/>
            <a:gdLst/>
            <a:ahLst/>
            <a:cxnLst/>
            <a:rect l="l" t="t" r="r" b="b"/>
            <a:pathLst>
              <a:path w="4398645" h="3376295">
                <a:moveTo>
                  <a:pt x="2199093" y="0"/>
                </a:moveTo>
                <a:lnTo>
                  <a:pt x="0" y="3376231"/>
                </a:lnTo>
                <a:lnTo>
                  <a:pt x="4398187" y="3376231"/>
                </a:lnTo>
                <a:lnTo>
                  <a:pt x="2199093" y="0"/>
                </a:lnTo>
                <a:close/>
              </a:path>
            </a:pathLst>
          </a:custGeom>
          <a:solidFill>
            <a:srgbClr val="00A8B4"/>
          </a:solidFill>
        </p:spPr>
        <p:txBody>
          <a:bodyPr wrap="square" lIns="0" tIns="0" rIns="0" bIns="0" rtlCol="0"/>
          <a:lstStyle/>
          <a:p>
            <a:pPr defTabSz="609585"/>
            <a:endParaRPr sz="1800">
              <a:solidFill>
                <a:prstClr val="black"/>
              </a:solidFill>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11/1/2017</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508608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Arial Black" panose="020B0A04020102020204"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smtClean="0"/>
              <a:t>Click to edit Master subtitle style</a:t>
            </a:r>
            <a:endParaRPr lang="en-GB" dirty="0"/>
          </a:p>
        </p:txBody>
      </p:sp>
    </p:spTree>
    <p:extLst>
      <p:ext uri="{BB962C8B-B14F-4D97-AF65-F5344CB8AC3E}">
        <p14:creationId xmlns:p14="http://schemas.microsoft.com/office/powerpoint/2010/main" val="27264928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018635160"/>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dirty="0" smtClean="0"/>
              <a:t>Click to edit Master title style</a:t>
            </a:r>
            <a:endParaRPr lang="en-GB"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9200288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5519662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47587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41324253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8159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pPr defTabSz="914377"/>
            <a:fld id="{851599AB-D79B-481E-85FB-982FFE387896}" type="datetimeFigureOut">
              <a:rPr lang="en-GB" smtClean="0">
                <a:solidFill>
                  <a:prstClr val="black"/>
                </a:solidFill>
              </a:rPr>
              <a:pPr defTabSz="914377"/>
              <a:t>01/11/2017</a:t>
            </a:fld>
            <a:endParaRPr lang="en-GB">
              <a:solidFill>
                <a:prstClr val="black"/>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defTabSz="914377"/>
            <a:endParaRPr lang="en-GB">
              <a:solidFill>
                <a:prstClr val="black"/>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defTabSz="914377"/>
            <a:fld id="{14973F8F-1782-4B51-B120-B5B7A4FB7F34}" type="slidenum">
              <a:rPr lang="en-GB" smtClean="0">
                <a:solidFill>
                  <a:prstClr val="black"/>
                </a:solidFill>
              </a:rPr>
              <a:pPr defTabSz="914377"/>
              <a:t>‹#›</a:t>
            </a:fld>
            <a:endParaRPr lang="en-GB">
              <a:solidFill>
                <a:prstClr val="black"/>
              </a:solidFill>
            </a:endParaRPr>
          </a:p>
        </p:txBody>
      </p:sp>
    </p:spTree>
    <p:extLst>
      <p:ext uri="{BB962C8B-B14F-4D97-AF65-F5344CB8AC3E}">
        <p14:creationId xmlns:p14="http://schemas.microsoft.com/office/powerpoint/2010/main" val="12345732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pPr defTabSz="914377"/>
            <a:fld id="{851599AB-D79B-481E-85FB-982FFE387896}" type="datetimeFigureOut">
              <a:rPr lang="en-GB" smtClean="0">
                <a:solidFill>
                  <a:prstClr val="black"/>
                </a:solidFill>
              </a:rPr>
              <a:pPr defTabSz="914377"/>
              <a:t>01/11/2017</a:t>
            </a:fld>
            <a:endParaRPr lang="en-GB">
              <a:solidFill>
                <a:prstClr val="black"/>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defTabSz="914377"/>
            <a:endParaRPr lang="en-GB">
              <a:solidFill>
                <a:prstClr val="black"/>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defTabSz="914377"/>
            <a:fld id="{14973F8F-1782-4B51-B120-B5B7A4FB7F34}" type="slidenum">
              <a:rPr lang="en-GB" smtClean="0">
                <a:solidFill>
                  <a:prstClr val="black"/>
                </a:solidFill>
              </a:rPr>
              <a:pPr defTabSz="914377"/>
              <a:t>‹#›</a:t>
            </a:fld>
            <a:endParaRPr lang="en-GB">
              <a:solidFill>
                <a:prstClr val="black"/>
              </a:solidFill>
            </a:endParaRPr>
          </a:p>
        </p:txBody>
      </p:sp>
    </p:spTree>
    <p:extLst>
      <p:ext uri="{BB962C8B-B14F-4D97-AF65-F5344CB8AC3E}">
        <p14:creationId xmlns:p14="http://schemas.microsoft.com/office/powerpoint/2010/main" val="39420802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377"/>
            <a:fld id="{851599AB-D79B-481E-85FB-982FFE387896}" type="datetimeFigureOut">
              <a:rPr lang="en-GB" smtClean="0">
                <a:solidFill>
                  <a:prstClr val="black"/>
                </a:solidFill>
              </a:rPr>
              <a:pPr defTabSz="914377"/>
              <a:t>01/11/2017</a:t>
            </a:fld>
            <a:endParaRPr lang="en-GB">
              <a:solidFill>
                <a:prstClr val="black"/>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377"/>
            <a:endParaRPr lang="en-GB">
              <a:solidFill>
                <a:prstClr val="black"/>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377"/>
            <a:fld id="{14973F8F-1782-4B51-B120-B5B7A4FB7F34}" type="slidenum">
              <a:rPr lang="en-GB" smtClean="0">
                <a:solidFill>
                  <a:prstClr val="black"/>
                </a:solidFill>
              </a:rPr>
              <a:pPr defTabSz="914377"/>
              <a:t>‹#›</a:t>
            </a:fld>
            <a:endParaRPr lang="en-GB">
              <a:solidFill>
                <a:prstClr val="black"/>
              </a:solidFill>
            </a:endParaRPr>
          </a:p>
        </p:txBody>
      </p:sp>
    </p:spTree>
    <p:extLst>
      <p:ext uri="{BB962C8B-B14F-4D97-AF65-F5344CB8AC3E}">
        <p14:creationId xmlns:p14="http://schemas.microsoft.com/office/powerpoint/2010/main" val="39077295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377"/>
            <a:fld id="{851599AB-D79B-481E-85FB-982FFE387896}" type="datetimeFigureOut">
              <a:rPr lang="en-GB" smtClean="0">
                <a:solidFill>
                  <a:prstClr val="black"/>
                </a:solidFill>
              </a:rPr>
              <a:pPr defTabSz="914377"/>
              <a:t>01/11/2017</a:t>
            </a:fld>
            <a:endParaRPr lang="en-GB">
              <a:solidFill>
                <a:prstClr val="black"/>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377"/>
            <a:endParaRPr lang="en-GB">
              <a:solidFill>
                <a:prstClr val="black"/>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377"/>
            <a:fld id="{14973F8F-1782-4B51-B120-B5B7A4FB7F34}" type="slidenum">
              <a:rPr lang="en-GB" smtClean="0">
                <a:solidFill>
                  <a:prstClr val="black"/>
                </a:solidFill>
              </a:rPr>
              <a:pPr defTabSz="914377"/>
              <a:t>‹#›</a:t>
            </a:fld>
            <a:endParaRPr lang="en-GB">
              <a:solidFill>
                <a:prstClr val="black"/>
              </a:solidFill>
            </a:endParaRPr>
          </a:p>
        </p:txBody>
      </p:sp>
    </p:spTree>
    <p:extLst>
      <p:ext uri="{BB962C8B-B14F-4D97-AF65-F5344CB8AC3E}">
        <p14:creationId xmlns:p14="http://schemas.microsoft.com/office/powerpoint/2010/main" val="12891956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Arial Black" panose="020B0A04020102020204"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smtClean="0"/>
              <a:t>Click to edit Master subtitle style</a:t>
            </a:r>
            <a:endParaRPr lang="en-GB" dirty="0"/>
          </a:p>
        </p:txBody>
      </p:sp>
    </p:spTree>
    <p:extLst>
      <p:ext uri="{BB962C8B-B14F-4D97-AF65-F5344CB8AC3E}">
        <p14:creationId xmlns:p14="http://schemas.microsoft.com/office/powerpoint/2010/main" val="39686503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01652369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dirty="0" smtClean="0"/>
              <a:t>Click to edit Master title style</a:t>
            </a:r>
            <a:endParaRPr lang="en-GB"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14761051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1524033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8420111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40607256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14772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pPr defTabSz="914377"/>
            <a:fld id="{851599AB-D79B-481E-85FB-982FFE387896}" type="datetimeFigureOut">
              <a:rPr lang="en-GB" smtClean="0">
                <a:solidFill>
                  <a:prstClr val="black"/>
                </a:solidFill>
              </a:rPr>
              <a:pPr defTabSz="914377"/>
              <a:t>01/11/2017</a:t>
            </a:fld>
            <a:endParaRPr lang="en-GB">
              <a:solidFill>
                <a:prstClr val="black"/>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defTabSz="914377"/>
            <a:endParaRPr lang="en-GB">
              <a:solidFill>
                <a:prstClr val="black"/>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defTabSz="914377"/>
            <a:fld id="{14973F8F-1782-4B51-B120-B5B7A4FB7F34}" type="slidenum">
              <a:rPr lang="en-GB" smtClean="0">
                <a:solidFill>
                  <a:prstClr val="black"/>
                </a:solidFill>
              </a:rPr>
              <a:pPr defTabSz="914377"/>
              <a:t>‹#›</a:t>
            </a:fld>
            <a:endParaRPr lang="en-GB">
              <a:solidFill>
                <a:prstClr val="black"/>
              </a:solidFill>
            </a:endParaRPr>
          </a:p>
        </p:txBody>
      </p:sp>
    </p:spTree>
    <p:extLst>
      <p:ext uri="{BB962C8B-B14F-4D97-AF65-F5344CB8AC3E}">
        <p14:creationId xmlns:p14="http://schemas.microsoft.com/office/powerpoint/2010/main" val="34301606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pPr defTabSz="914377"/>
            <a:fld id="{851599AB-D79B-481E-85FB-982FFE387896}" type="datetimeFigureOut">
              <a:rPr lang="en-GB" smtClean="0">
                <a:solidFill>
                  <a:prstClr val="black"/>
                </a:solidFill>
              </a:rPr>
              <a:pPr defTabSz="914377"/>
              <a:t>01/11/2017</a:t>
            </a:fld>
            <a:endParaRPr lang="en-GB">
              <a:solidFill>
                <a:prstClr val="black"/>
              </a:solidFill>
            </a:endParaRPr>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pPr defTabSz="914377"/>
            <a:endParaRPr lang="en-GB">
              <a:solidFill>
                <a:prstClr val="black"/>
              </a:solidFill>
            </a:endParaRP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pPr defTabSz="914377"/>
            <a:fld id="{14973F8F-1782-4B51-B120-B5B7A4FB7F34}" type="slidenum">
              <a:rPr lang="en-GB" smtClean="0">
                <a:solidFill>
                  <a:prstClr val="black"/>
                </a:solidFill>
              </a:rPr>
              <a:pPr defTabSz="914377"/>
              <a:t>‹#›</a:t>
            </a:fld>
            <a:endParaRPr lang="en-GB">
              <a:solidFill>
                <a:prstClr val="black"/>
              </a:solidFill>
            </a:endParaRPr>
          </a:p>
        </p:txBody>
      </p:sp>
    </p:spTree>
    <p:extLst>
      <p:ext uri="{BB962C8B-B14F-4D97-AF65-F5344CB8AC3E}">
        <p14:creationId xmlns:p14="http://schemas.microsoft.com/office/powerpoint/2010/main" val="1106508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377"/>
            <a:fld id="{851599AB-D79B-481E-85FB-982FFE387896}" type="datetimeFigureOut">
              <a:rPr lang="en-GB" smtClean="0">
                <a:solidFill>
                  <a:prstClr val="black"/>
                </a:solidFill>
              </a:rPr>
              <a:pPr defTabSz="914377"/>
              <a:t>01/11/2017</a:t>
            </a:fld>
            <a:endParaRPr lang="en-GB">
              <a:solidFill>
                <a:prstClr val="black"/>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377"/>
            <a:endParaRPr lang="en-GB">
              <a:solidFill>
                <a:prstClr val="black"/>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377"/>
            <a:fld id="{14973F8F-1782-4B51-B120-B5B7A4FB7F34}" type="slidenum">
              <a:rPr lang="en-GB" smtClean="0">
                <a:solidFill>
                  <a:prstClr val="black"/>
                </a:solidFill>
              </a:rPr>
              <a:pPr defTabSz="914377"/>
              <a:t>‹#›</a:t>
            </a:fld>
            <a:endParaRPr lang="en-GB">
              <a:solidFill>
                <a:prstClr val="black"/>
              </a:solidFill>
            </a:endParaRPr>
          </a:p>
        </p:txBody>
      </p:sp>
    </p:spTree>
    <p:extLst>
      <p:ext uri="{BB962C8B-B14F-4D97-AF65-F5344CB8AC3E}">
        <p14:creationId xmlns:p14="http://schemas.microsoft.com/office/powerpoint/2010/main" val="29490780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pPr defTabSz="914377"/>
            <a:fld id="{851599AB-D79B-481E-85FB-982FFE387896}" type="datetimeFigureOut">
              <a:rPr lang="en-GB" smtClean="0">
                <a:solidFill>
                  <a:prstClr val="black"/>
                </a:solidFill>
              </a:rPr>
              <a:pPr defTabSz="914377"/>
              <a:t>01/11/2017</a:t>
            </a:fld>
            <a:endParaRPr lang="en-GB">
              <a:solidFill>
                <a:prstClr val="black"/>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pPr defTabSz="914377"/>
            <a:endParaRPr lang="en-GB">
              <a:solidFill>
                <a:prstClr val="black"/>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pPr defTabSz="914377"/>
            <a:fld id="{14973F8F-1782-4B51-B120-B5B7A4FB7F34}" type="slidenum">
              <a:rPr lang="en-GB" smtClean="0">
                <a:solidFill>
                  <a:prstClr val="black"/>
                </a:solidFill>
              </a:rPr>
              <a:pPr defTabSz="914377"/>
              <a:t>‹#›</a:t>
            </a:fld>
            <a:endParaRPr lang="en-GB">
              <a:solidFill>
                <a:prstClr val="black"/>
              </a:solidFill>
            </a:endParaRPr>
          </a:p>
        </p:txBody>
      </p:sp>
    </p:spTree>
    <p:extLst>
      <p:ext uri="{BB962C8B-B14F-4D97-AF65-F5344CB8AC3E}">
        <p14:creationId xmlns:p14="http://schemas.microsoft.com/office/powerpoint/2010/main" val="3872920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11/1/2017</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64654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11/1/2017</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359595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Black"/>
                <a:cs typeface="Arial Black"/>
              </a:defRPr>
            </a:lvl1pPr>
          </a:lstStyle>
          <a:p>
            <a:endParaRPr/>
          </a:p>
        </p:txBody>
      </p:sp>
      <p:sp>
        <p:nvSpPr>
          <p:cNvPr id="3" name="Holder 3"/>
          <p:cNvSpPr>
            <a:spLocks noGrp="1"/>
          </p:cNvSpPr>
          <p:nvPr>
            <p:ph sz="half" idx="2"/>
          </p:nvPr>
        </p:nvSpPr>
        <p:spPr>
          <a:xfrm>
            <a:off x="419300" y="1698085"/>
            <a:ext cx="4709795" cy="3763010"/>
          </a:xfrm>
          <a:prstGeom prst="rect">
            <a:avLst/>
          </a:prstGeom>
        </p:spPr>
        <p:txBody>
          <a:bodyPr wrap="square" lIns="0" tIns="0" rIns="0" bIns="0">
            <a:spAutoFit/>
          </a:bodyPr>
          <a:lstStyle>
            <a:lvl1pPr>
              <a:defRPr sz="2800" b="0" i="0">
                <a:solidFill>
                  <a:srgbClr val="00A8B4"/>
                </a:solidFill>
                <a:latin typeface="Arial"/>
                <a:cs typeface="Arial"/>
              </a:defRPr>
            </a:lvl1pPr>
          </a:lstStyle>
          <a:p>
            <a:endParaRPr/>
          </a:p>
        </p:txBody>
      </p:sp>
      <p:sp>
        <p:nvSpPr>
          <p:cNvPr id="4" name="Holder 4"/>
          <p:cNvSpPr>
            <a:spLocks noGrp="1"/>
          </p:cNvSpPr>
          <p:nvPr>
            <p:ph sz="half" idx="3"/>
          </p:nvPr>
        </p:nvSpPr>
        <p:spPr>
          <a:xfrm>
            <a:off x="7342099" y="1727818"/>
            <a:ext cx="3929379" cy="3724275"/>
          </a:xfrm>
          <a:prstGeom prst="rect">
            <a:avLst/>
          </a:prstGeom>
        </p:spPr>
        <p:txBody>
          <a:bodyPr wrap="square" lIns="0" tIns="0" rIns="0" bIns="0">
            <a:spAutoFit/>
          </a:bodyPr>
          <a:lstStyle>
            <a:lvl1pPr>
              <a:defRPr sz="2000" b="1" i="0">
                <a:solidFill>
                  <a:schemeClr val="bg1"/>
                </a:solidFill>
                <a:latin typeface="Arial Black"/>
                <a:cs typeface="Arial Black"/>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11/1/2017</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446749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11/1/2017</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825192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2945023" y="2469182"/>
            <a:ext cx="4398645" cy="3376295"/>
          </a:xfrm>
          <a:custGeom>
            <a:avLst/>
            <a:gdLst/>
            <a:ahLst/>
            <a:cxnLst/>
            <a:rect l="l" t="t" r="r" b="b"/>
            <a:pathLst>
              <a:path w="4398645" h="3376295">
                <a:moveTo>
                  <a:pt x="2199093" y="0"/>
                </a:moveTo>
                <a:lnTo>
                  <a:pt x="0" y="3376231"/>
                </a:lnTo>
                <a:lnTo>
                  <a:pt x="4398187" y="3376231"/>
                </a:lnTo>
                <a:lnTo>
                  <a:pt x="2199093" y="0"/>
                </a:lnTo>
                <a:close/>
              </a:path>
            </a:pathLst>
          </a:custGeom>
          <a:solidFill>
            <a:srgbClr val="00A8B4"/>
          </a:solidFill>
        </p:spPr>
        <p:txBody>
          <a:bodyPr wrap="square" lIns="0" tIns="0" rIns="0" bIns="0" rtlCol="0"/>
          <a:lstStyle/>
          <a:p>
            <a:pPr defTabSz="457200"/>
            <a:endParaRPr>
              <a:solidFill>
                <a:prstClr val="black"/>
              </a:solidFill>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11/1/2017</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059529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46541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45362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GB"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215993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518504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GB"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GB"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688542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6238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708785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GB"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645082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GB"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545877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20001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42783F0-F676-A14F-9165-E35D4D2F1C32}" type="datetimeFigureOut">
              <a:rPr lang="en-US" smtClean="0">
                <a:solidFill>
                  <a:prstClr val="black">
                    <a:tint val="75000"/>
                  </a:prstClr>
                </a:solidFill>
              </a:rPr>
              <a:pPr/>
              <a:t>11/1/2017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22BE841-1636-754A-B31A-1FDAC1EB1B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62834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9875127" y="6519433"/>
            <a:ext cx="1996020" cy="164691"/>
          </a:xfrm>
          <a:prstGeom prst="rect">
            <a:avLst/>
          </a:prstGeom>
        </p:spPr>
        <p:txBody>
          <a:bodyPr lIns="0" tIns="0" rIns="0" bIns="0"/>
          <a:lstStyle>
            <a:lvl1pPr algn="r">
              <a:defRPr sz="933">
                <a:solidFill>
                  <a:schemeClr val="bg1">
                    <a:lumMod val="75000"/>
                  </a:schemeClr>
                </a:solidFill>
                <a:latin typeface="Arial"/>
                <a:cs typeface="Arial"/>
              </a:defRPr>
            </a:lvl1pPr>
          </a:lstStyle>
          <a:p>
            <a:fld id="{703CED05-A4C3-DF4A-AA2C-044E39742854}" type="slidenum">
              <a:rPr lang="en-US" smtClean="0">
                <a:solidFill>
                  <a:srgbClr val="FFFFFF">
                    <a:lumMod val="75000"/>
                  </a:srgbClr>
                </a:solidFill>
              </a:rPr>
              <a:pPr/>
              <a:t>‹#›</a:t>
            </a:fld>
            <a:endParaRPr lang="en-US" dirty="0">
              <a:solidFill>
                <a:srgbClr val="FFFFFF">
                  <a:lumMod val="75000"/>
                </a:srgbClr>
              </a:solidFill>
            </a:endParaRPr>
          </a:p>
        </p:txBody>
      </p:sp>
    </p:spTree>
    <p:extLst>
      <p:ext uri="{BB962C8B-B14F-4D97-AF65-F5344CB8AC3E}">
        <p14:creationId xmlns:p14="http://schemas.microsoft.com/office/powerpoint/2010/main" val="8192685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97467" y="2933701"/>
            <a:ext cx="10363200" cy="614363"/>
          </a:xfrm>
        </p:spPr>
        <p:txBody>
          <a:bodyPr anchor="b">
            <a:normAutofit/>
          </a:bodyPr>
          <a:lstStyle>
            <a:lvl1pPr algn="ctr">
              <a:defRPr sz="2400" baseline="0">
                <a:latin typeface="Calibri" panose="020F0502020204030204" pitchFamily="34" charset="0"/>
              </a:defRPr>
            </a:lvl1pPr>
          </a:lstStyle>
          <a:p>
            <a:r>
              <a:rPr lang="en-US" dirty="0" smtClean="0"/>
              <a:t>enter</a:t>
            </a:r>
            <a:endParaRPr lang="en-US" dirty="0"/>
          </a:p>
        </p:txBody>
      </p:sp>
    </p:spTree>
    <p:extLst>
      <p:ext uri="{BB962C8B-B14F-4D97-AF65-F5344CB8AC3E}">
        <p14:creationId xmlns:p14="http://schemas.microsoft.com/office/powerpoint/2010/main" val="9316491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97467" y="2933701"/>
            <a:ext cx="10363200" cy="614363"/>
          </a:xfrm>
        </p:spPr>
        <p:txBody>
          <a:bodyPr anchor="b">
            <a:normAutofit/>
          </a:bodyPr>
          <a:lstStyle>
            <a:lvl1pPr algn="ctr">
              <a:defRPr sz="2400" baseline="0">
                <a:latin typeface="Calibri" panose="020F0502020204030204" pitchFamily="34" charset="0"/>
              </a:defRPr>
            </a:lvl1pPr>
          </a:lstStyle>
          <a:p>
            <a:r>
              <a:rPr lang="en-US" dirty="0" smtClean="0"/>
              <a:t>enter</a:t>
            </a:r>
            <a:endParaRPr lang="en-US" dirty="0"/>
          </a:p>
        </p:txBody>
      </p:sp>
    </p:spTree>
    <p:extLst>
      <p:ext uri="{BB962C8B-B14F-4D97-AF65-F5344CB8AC3E}">
        <p14:creationId xmlns:p14="http://schemas.microsoft.com/office/powerpoint/2010/main" val="161827779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12" name="Content Placeholder 2"/>
          <p:cNvSpPr>
            <a:spLocks noGrp="1"/>
          </p:cNvSpPr>
          <p:nvPr>
            <p:ph idx="1"/>
          </p:nvPr>
        </p:nvSpPr>
        <p:spPr>
          <a:xfrm>
            <a:off x="457205" y="1260001"/>
            <a:ext cx="10972800" cy="4525963"/>
          </a:xfrm>
          <a:prstGeom prst="rect">
            <a:avLst/>
          </a:prstGeom>
        </p:spPr>
        <p:txBody>
          <a:bodyPr/>
          <a:lstStyle>
            <a:lvl1pPr>
              <a:defRPr sz="2000"/>
            </a:lvl1pPr>
            <a:lvl2pPr>
              <a:defRPr sz="18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Slide Number Placeholder 5"/>
          <p:cNvSpPr>
            <a:spLocks noGrp="1"/>
          </p:cNvSpPr>
          <p:nvPr>
            <p:ph type="sldNum" sz="quarter" idx="4"/>
          </p:nvPr>
        </p:nvSpPr>
        <p:spPr>
          <a:xfrm>
            <a:off x="9875127" y="6519433"/>
            <a:ext cx="1996020" cy="164691"/>
          </a:xfrm>
          <a:prstGeom prst="rect">
            <a:avLst/>
          </a:prstGeom>
        </p:spPr>
        <p:txBody>
          <a:bodyPr lIns="0" tIns="0" rIns="0" bIns="0"/>
          <a:lstStyle>
            <a:lvl1pPr algn="r">
              <a:defRPr sz="900">
                <a:solidFill>
                  <a:schemeClr val="bg1">
                    <a:lumMod val="75000"/>
                  </a:schemeClr>
                </a:solidFill>
                <a:latin typeface="Arial"/>
                <a:cs typeface="Arial"/>
              </a:defRPr>
            </a:lvl1pPr>
          </a:lstStyle>
          <a:p>
            <a:fld id="{703CED05-A4C3-DF4A-AA2C-044E39742854}" type="slidenum">
              <a:rPr lang="en-US" smtClean="0">
                <a:solidFill>
                  <a:srgbClr val="FFFFFF">
                    <a:lumMod val="75000"/>
                  </a:srgbClr>
                </a:solidFill>
              </a:rPr>
              <a:pPr/>
              <a:t>‹#›</a:t>
            </a:fld>
            <a:endParaRPr lang="en-US" dirty="0">
              <a:solidFill>
                <a:srgbClr val="FFFFFF">
                  <a:lumMod val="75000"/>
                </a:srgbClr>
              </a:solidFill>
            </a:endParaRPr>
          </a:p>
        </p:txBody>
      </p:sp>
      <p:sp>
        <p:nvSpPr>
          <p:cNvPr id="18" name="Title 17"/>
          <p:cNvSpPr>
            <a:spLocks noGrp="1"/>
          </p:cNvSpPr>
          <p:nvPr>
            <p:ph type="title"/>
          </p:nvPr>
        </p:nvSpPr>
        <p:spPr>
          <a:xfrm>
            <a:off x="431802" y="227857"/>
            <a:ext cx="10156276" cy="439859"/>
          </a:xfrm>
          <a:prstGeom prst="rect">
            <a:avLst/>
          </a:prstGeom>
        </p:spPr>
        <p:txBody>
          <a:bodyPr lIns="0" tIns="0" rIns="0" bIns="0" anchor="t" anchorCtr="0"/>
          <a:lstStyle>
            <a:lvl1pPr algn="l">
              <a:defRPr sz="2800" b="0"/>
            </a:lvl1pPr>
          </a:lstStyle>
          <a:p>
            <a:r>
              <a:rPr lang="en-US" dirty="0" smtClean="0"/>
              <a:t>Click to edit Master title style</a:t>
            </a:r>
            <a:endParaRPr lang="en-GB" dirty="0"/>
          </a:p>
        </p:txBody>
      </p:sp>
      <p:sp>
        <p:nvSpPr>
          <p:cNvPr id="8" name="Text Placeholder 17"/>
          <p:cNvSpPr>
            <a:spLocks noGrp="1"/>
          </p:cNvSpPr>
          <p:nvPr>
            <p:ph type="body" sz="quarter" idx="12"/>
          </p:nvPr>
        </p:nvSpPr>
        <p:spPr>
          <a:xfrm>
            <a:off x="431799" y="685202"/>
            <a:ext cx="10156276" cy="311065"/>
          </a:xfrm>
          <a:prstGeom prst="rect">
            <a:avLst/>
          </a:prstGeom>
        </p:spPr>
        <p:txBody>
          <a:bodyPr lIns="0" tIns="0" rIns="0" bIns="0"/>
          <a:lstStyle>
            <a:lvl1pPr>
              <a:buNone/>
              <a:defRPr sz="1800" b="1">
                <a:solidFill>
                  <a:schemeClr val="bg1">
                    <a:lumMod val="75000"/>
                  </a:schemeClr>
                </a:solidFill>
              </a:defRPr>
            </a:lvl1pPr>
            <a:lvl2pPr>
              <a:buNone/>
              <a:defRPr>
                <a:solidFill>
                  <a:schemeClr val="tx1">
                    <a:lumMod val="75000"/>
                    <a:lumOff val="25000"/>
                  </a:schemeClr>
                </a:solidFill>
              </a:defRPr>
            </a:lvl2pPr>
            <a:lvl3pPr>
              <a:buNone/>
              <a:defRPr>
                <a:solidFill>
                  <a:schemeClr val="tx1">
                    <a:lumMod val="75000"/>
                    <a:lumOff val="25000"/>
                  </a:schemeClr>
                </a:solidFill>
              </a:defRPr>
            </a:lvl3pPr>
            <a:lvl4pPr>
              <a:buNone/>
              <a:defRPr>
                <a:solidFill>
                  <a:schemeClr val="tx1">
                    <a:lumMod val="75000"/>
                    <a:lumOff val="25000"/>
                  </a:schemeClr>
                </a:solidFill>
              </a:defRPr>
            </a:lvl4pPr>
            <a:lvl5pPr>
              <a:buNone/>
              <a:defRPr>
                <a:solidFill>
                  <a:schemeClr val="tx1">
                    <a:lumMod val="75000"/>
                    <a:lumOff val="25000"/>
                  </a:schemeClr>
                </a:solidFill>
              </a:defRPr>
            </a:lvl5pPr>
          </a:lstStyle>
          <a:p>
            <a:pPr lvl="0"/>
            <a:r>
              <a:rPr lang="en-US" dirty="0" smtClean="0"/>
              <a:t>Click to edit Master text styles</a:t>
            </a:r>
          </a:p>
        </p:txBody>
      </p:sp>
    </p:spTree>
    <p:extLst>
      <p:ext uri="{BB962C8B-B14F-4D97-AF65-F5344CB8AC3E}">
        <p14:creationId xmlns:p14="http://schemas.microsoft.com/office/powerpoint/2010/main" val="217998655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12" name="Content Placeholder 2"/>
          <p:cNvSpPr>
            <a:spLocks noGrp="1"/>
          </p:cNvSpPr>
          <p:nvPr>
            <p:ph idx="1"/>
          </p:nvPr>
        </p:nvSpPr>
        <p:spPr>
          <a:xfrm>
            <a:off x="457205" y="1260001"/>
            <a:ext cx="10972800" cy="4525963"/>
          </a:xfrm>
          <a:prstGeom prst="rect">
            <a:avLst/>
          </a:prstGeom>
        </p:spPr>
        <p:txBody>
          <a:bodyPr/>
          <a:lstStyle>
            <a:lvl1pPr>
              <a:defRPr sz="2000"/>
            </a:lvl1pPr>
            <a:lvl2pPr>
              <a:defRPr sz="18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Slide Number Placeholder 5"/>
          <p:cNvSpPr>
            <a:spLocks noGrp="1"/>
          </p:cNvSpPr>
          <p:nvPr>
            <p:ph type="sldNum" sz="quarter" idx="4"/>
          </p:nvPr>
        </p:nvSpPr>
        <p:spPr>
          <a:xfrm>
            <a:off x="9875127" y="6519433"/>
            <a:ext cx="1996020" cy="164691"/>
          </a:xfrm>
          <a:prstGeom prst="rect">
            <a:avLst/>
          </a:prstGeom>
        </p:spPr>
        <p:txBody>
          <a:bodyPr lIns="0" tIns="0" rIns="0" bIns="0"/>
          <a:lstStyle>
            <a:lvl1pPr algn="r">
              <a:defRPr sz="900">
                <a:solidFill>
                  <a:schemeClr val="bg1">
                    <a:lumMod val="75000"/>
                  </a:schemeClr>
                </a:solidFill>
                <a:latin typeface="Arial"/>
                <a:cs typeface="Arial"/>
              </a:defRPr>
            </a:lvl1pPr>
          </a:lstStyle>
          <a:p>
            <a:fld id="{703CED05-A4C3-DF4A-AA2C-044E39742854}" type="slidenum">
              <a:rPr lang="en-US" smtClean="0">
                <a:solidFill>
                  <a:srgbClr val="FFFFFF">
                    <a:lumMod val="75000"/>
                  </a:srgbClr>
                </a:solidFill>
              </a:rPr>
              <a:pPr/>
              <a:t>‹#›</a:t>
            </a:fld>
            <a:endParaRPr lang="en-US" dirty="0">
              <a:solidFill>
                <a:srgbClr val="FFFFFF">
                  <a:lumMod val="75000"/>
                </a:srgbClr>
              </a:solidFill>
            </a:endParaRPr>
          </a:p>
        </p:txBody>
      </p:sp>
      <p:sp>
        <p:nvSpPr>
          <p:cNvPr id="18" name="Title 17"/>
          <p:cNvSpPr>
            <a:spLocks noGrp="1"/>
          </p:cNvSpPr>
          <p:nvPr>
            <p:ph type="title"/>
          </p:nvPr>
        </p:nvSpPr>
        <p:spPr>
          <a:xfrm>
            <a:off x="431802" y="227857"/>
            <a:ext cx="10156276" cy="439859"/>
          </a:xfrm>
          <a:prstGeom prst="rect">
            <a:avLst/>
          </a:prstGeom>
        </p:spPr>
        <p:txBody>
          <a:bodyPr lIns="0" tIns="0" rIns="0" bIns="0" anchor="t" anchorCtr="0"/>
          <a:lstStyle>
            <a:lvl1pPr algn="l">
              <a:defRPr sz="2800" b="0"/>
            </a:lvl1pPr>
          </a:lstStyle>
          <a:p>
            <a:r>
              <a:rPr lang="en-US" dirty="0" smtClean="0"/>
              <a:t>Click to edit Master title style</a:t>
            </a:r>
            <a:endParaRPr lang="en-GB" dirty="0"/>
          </a:p>
        </p:txBody>
      </p:sp>
      <p:sp>
        <p:nvSpPr>
          <p:cNvPr id="8" name="Text Placeholder 17"/>
          <p:cNvSpPr>
            <a:spLocks noGrp="1"/>
          </p:cNvSpPr>
          <p:nvPr>
            <p:ph type="body" sz="quarter" idx="12"/>
          </p:nvPr>
        </p:nvSpPr>
        <p:spPr>
          <a:xfrm>
            <a:off x="431799" y="685202"/>
            <a:ext cx="10156276" cy="311065"/>
          </a:xfrm>
          <a:prstGeom prst="rect">
            <a:avLst/>
          </a:prstGeom>
        </p:spPr>
        <p:txBody>
          <a:bodyPr lIns="0" tIns="0" rIns="0" bIns="0"/>
          <a:lstStyle>
            <a:lvl1pPr>
              <a:buNone/>
              <a:defRPr sz="1800" b="1">
                <a:solidFill>
                  <a:schemeClr val="bg1">
                    <a:lumMod val="75000"/>
                  </a:schemeClr>
                </a:solidFill>
              </a:defRPr>
            </a:lvl1pPr>
            <a:lvl2pPr>
              <a:buNone/>
              <a:defRPr>
                <a:solidFill>
                  <a:schemeClr val="tx1">
                    <a:lumMod val="75000"/>
                    <a:lumOff val="25000"/>
                  </a:schemeClr>
                </a:solidFill>
              </a:defRPr>
            </a:lvl2pPr>
            <a:lvl3pPr>
              <a:buNone/>
              <a:defRPr>
                <a:solidFill>
                  <a:schemeClr val="tx1">
                    <a:lumMod val="75000"/>
                    <a:lumOff val="25000"/>
                  </a:schemeClr>
                </a:solidFill>
              </a:defRPr>
            </a:lvl3pPr>
            <a:lvl4pPr>
              <a:buNone/>
              <a:defRPr>
                <a:solidFill>
                  <a:schemeClr val="tx1">
                    <a:lumMod val="75000"/>
                    <a:lumOff val="25000"/>
                  </a:schemeClr>
                </a:solidFill>
              </a:defRPr>
            </a:lvl4pPr>
            <a:lvl5pPr>
              <a:buNone/>
              <a:defRPr>
                <a:solidFill>
                  <a:schemeClr val="tx1">
                    <a:lumMod val="75000"/>
                    <a:lumOff val="25000"/>
                  </a:schemeClr>
                </a:solidFill>
              </a:defRPr>
            </a:lvl5pPr>
          </a:lstStyle>
          <a:p>
            <a:pPr lvl="0"/>
            <a:r>
              <a:rPr lang="en-US" dirty="0" smtClean="0"/>
              <a:t>Click to edit Master text styles</a:t>
            </a:r>
          </a:p>
        </p:txBody>
      </p:sp>
    </p:spTree>
    <p:extLst>
      <p:ext uri="{BB962C8B-B14F-4D97-AF65-F5344CB8AC3E}">
        <p14:creationId xmlns:p14="http://schemas.microsoft.com/office/powerpoint/2010/main" val="2888631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theme" Target="../theme/theme4.xml"/><Relationship Id="rId5" Type="http://schemas.openxmlformats.org/officeDocument/2006/relationships/slideLayout" Target="../slideLayouts/slideLayout47.xml"/><Relationship Id="rId4"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2.jpe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2.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image" Target="../media/image3.pn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72.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theme" Target="../theme/theme7.xml"/><Relationship Id="rId5" Type="http://schemas.openxmlformats.org/officeDocument/2006/relationships/slideLayout" Target="../slideLayouts/slideLayout74.xml"/><Relationship Id="rId4" Type="http://schemas.openxmlformats.org/officeDocument/2006/relationships/slideLayout" Target="../slideLayouts/slideLayout7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4.pn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8.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1" name="Group 10"/>
          <p:cNvGrpSpPr/>
          <p:nvPr userDrawn="1"/>
        </p:nvGrpSpPr>
        <p:grpSpPr>
          <a:xfrm>
            <a:off x="11124941" y="181088"/>
            <a:ext cx="914918" cy="869347"/>
            <a:chOff x="11124941" y="181088"/>
            <a:chExt cx="914918" cy="869347"/>
          </a:xfrm>
        </p:grpSpPr>
        <p:sp>
          <p:nvSpPr>
            <p:cNvPr id="10" name="Rectangle 9"/>
            <p:cNvSpPr/>
            <p:nvPr userDrawn="1"/>
          </p:nvSpPr>
          <p:spPr>
            <a:xfrm>
              <a:off x="11532394" y="533400"/>
              <a:ext cx="483394" cy="15478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p:cNvPicPr>
              <a:picLocks noChangeAspect="1"/>
            </p:cNvPicPr>
            <p:nvPr userDrawn="1"/>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124941" y="181088"/>
              <a:ext cx="914918" cy="869347"/>
            </a:xfrm>
            <a:prstGeom prst="rect">
              <a:avLst/>
            </a:prstGeom>
          </p:spPr>
        </p:pic>
      </p:grpSp>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pPr defTabSz="609585"/>
            <a:fld id="{C42783F0-F676-A14F-9165-E35D4D2F1C32}" type="datetimeFigureOut">
              <a:rPr lang="en-US" smtClean="0">
                <a:solidFill>
                  <a:prstClr val="black">
                    <a:tint val="75000"/>
                  </a:prstClr>
                </a:solidFill>
              </a:rPr>
              <a:pPr defTabSz="609585"/>
              <a:t>11/1/2017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pPr defTabSz="609585"/>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pPr defTabSz="609585"/>
            <a:fld id="{622BE841-1636-754A-B31A-1FDAC1EB1BE2}" type="slidenum">
              <a:rPr lang="en-US" smtClean="0">
                <a:solidFill>
                  <a:prstClr val="black">
                    <a:tint val="75000"/>
                  </a:prstClr>
                </a:solidFill>
              </a:rPr>
              <a:pPr defTabSz="609585"/>
              <a:t>‹#›</a:t>
            </a:fld>
            <a:endParaRPr lang="en-US">
              <a:solidFill>
                <a:prstClr val="black">
                  <a:tint val="75000"/>
                </a:prstClr>
              </a:solidFill>
            </a:endParaRPr>
          </a:p>
        </p:txBody>
      </p:sp>
    </p:spTree>
    <p:extLst>
      <p:ext uri="{BB962C8B-B14F-4D97-AF65-F5344CB8AC3E}">
        <p14:creationId xmlns:p14="http://schemas.microsoft.com/office/powerpoint/2010/main" val="41796301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pPr defTabSz="609585"/>
            <a:fld id="{4E0494A0-5ED8-6C43-B095-35FE83E4C4CB}" type="datetimeFigureOut">
              <a:rPr lang="en-US" smtClean="0">
                <a:solidFill>
                  <a:prstClr val="black">
                    <a:tint val="75000"/>
                  </a:prstClr>
                </a:solidFill>
              </a:rPr>
              <a:pPr defTabSz="609585"/>
              <a:t>11/1/2017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pPr defTabSz="609585"/>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pPr defTabSz="609585"/>
            <a:fld id="{7B8FD54E-B1C3-B240-8B97-41590FDC878E}" type="slidenum">
              <a:rPr lang="en-US" smtClean="0">
                <a:solidFill>
                  <a:prstClr val="black">
                    <a:tint val="75000"/>
                  </a:prstClr>
                </a:solidFill>
              </a:rPr>
              <a:pPr defTabSz="609585"/>
              <a:t>‹#›</a:t>
            </a:fld>
            <a:endParaRPr lang="en-US">
              <a:solidFill>
                <a:prstClr val="black">
                  <a:tint val="75000"/>
                </a:prstClr>
              </a:solidFill>
            </a:endParaRPr>
          </a:p>
        </p:txBody>
      </p:sp>
    </p:spTree>
    <p:extLst>
      <p:ext uri="{BB962C8B-B14F-4D97-AF65-F5344CB8AC3E}">
        <p14:creationId xmlns:p14="http://schemas.microsoft.com/office/powerpoint/2010/main" val="3665165213"/>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pPr defTabSz="609585"/>
            <a:fld id="{4E0494A0-5ED8-6C43-B095-35FE83E4C4CB}" type="datetimeFigureOut">
              <a:rPr lang="en-US" smtClean="0">
                <a:solidFill>
                  <a:prstClr val="black">
                    <a:tint val="75000"/>
                  </a:prstClr>
                </a:solidFill>
              </a:rPr>
              <a:pPr defTabSz="609585"/>
              <a:t>11/1/2017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pPr defTabSz="609585"/>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pPr defTabSz="609585"/>
            <a:fld id="{7B8FD54E-B1C3-B240-8B97-41590FDC878E}" type="slidenum">
              <a:rPr lang="en-US" smtClean="0">
                <a:solidFill>
                  <a:prstClr val="black">
                    <a:tint val="75000"/>
                  </a:prstClr>
                </a:solidFill>
              </a:rPr>
              <a:pPr defTabSz="609585"/>
              <a:t>‹#›</a:t>
            </a:fld>
            <a:endParaRPr lang="en-US">
              <a:solidFill>
                <a:prstClr val="black">
                  <a:tint val="75000"/>
                </a:prstClr>
              </a:solidFill>
            </a:endParaRPr>
          </a:p>
        </p:txBody>
      </p:sp>
    </p:spTree>
    <p:extLst>
      <p:ext uri="{BB962C8B-B14F-4D97-AF65-F5344CB8AC3E}">
        <p14:creationId xmlns:p14="http://schemas.microsoft.com/office/powerpoint/2010/main" val="1368451760"/>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19301" y="330946"/>
            <a:ext cx="11353399" cy="430887"/>
          </a:xfrm>
          <a:prstGeom prst="rect">
            <a:avLst/>
          </a:prstGeom>
        </p:spPr>
        <p:txBody>
          <a:bodyPr wrap="square" lIns="0" tIns="0" rIns="0" bIns="0">
            <a:spAutoFit/>
          </a:bodyPr>
          <a:lstStyle>
            <a:lvl1pPr>
              <a:defRPr sz="2800" b="1" i="0">
                <a:solidFill>
                  <a:schemeClr val="bg1"/>
                </a:solidFill>
                <a:latin typeface="Arial Black"/>
                <a:cs typeface="Arial Black"/>
              </a:defRPr>
            </a:lvl1pPr>
          </a:lstStyle>
          <a:p>
            <a:endParaRPr/>
          </a:p>
        </p:txBody>
      </p:sp>
      <p:sp>
        <p:nvSpPr>
          <p:cNvPr id="3" name="Holder 3"/>
          <p:cNvSpPr>
            <a:spLocks noGrp="1"/>
          </p:cNvSpPr>
          <p:nvPr>
            <p:ph type="body" idx="1"/>
          </p:nvPr>
        </p:nvSpPr>
        <p:spPr>
          <a:xfrm>
            <a:off x="609600" y="1577341"/>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pPr defTabSz="609585"/>
            <a:endParaRPr lang="en-GB">
              <a:solidFill>
                <a:prstClr val="black">
                  <a:tint val="75000"/>
                </a:prstClr>
              </a:solidFill>
            </a:endParaRPr>
          </a:p>
        </p:txBody>
      </p:sp>
      <p:sp>
        <p:nvSpPr>
          <p:cNvPr id="5" name="Holder 5"/>
          <p:cNvSpPr>
            <a:spLocks noGrp="1"/>
          </p:cNvSpPr>
          <p:nvPr>
            <p:ph type="dt" sz="half" idx="6"/>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pPr defTabSz="609585"/>
            <a:fld id="{1D8BD707-D9CF-40AE-B4C6-C98DA3205C09}" type="datetimeFigureOut">
              <a:rPr lang="en-US" smtClean="0">
                <a:solidFill>
                  <a:prstClr val="black">
                    <a:tint val="75000"/>
                  </a:prstClr>
                </a:solidFill>
              </a:rPr>
              <a:pPr defTabSz="609585"/>
              <a:t>11/1/2017</a:t>
            </a:fld>
            <a:endParaRPr lang="en-US">
              <a:solidFill>
                <a:prstClr val="black">
                  <a:tint val="75000"/>
                </a:prstClr>
              </a:solidFill>
            </a:endParaRPr>
          </a:p>
        </p:txBody>
      </p:sp>
      <p:sp>
        <p:nvSpPr>
          <p:cNvPr id="6" name="Holder 6"/>
          <p:cNvSpPr>
            <a:spLocks noGrp="1"/>
          </p:cNvSpPr>
          <p:nvPr>
            <p:ph type="sldNum" sz="quarter" idx="7"/>
          </p:nvPr>
        </p:nvSpPr>
        <p:spPr>
          <a:xfrm>
            <a:off x="8778240" y="6377941"/>
            <a:ext cx="2804160" cy="276999"/>
          </a:xfrm>
          <a:prstGeom prst="rect">
            <a:avLst/>
          </a:prstGeom>
        </p:spPr>
        <p:txBody>
          <a:bodyPr wrap="square" lIns="0" tIns="0" rIns="0" bIns="0">
            <a:spAutoFit/>
          </a:bodyPr>
          <a:lstStyle>
            <a:lvl1pPr algn="r">
              <a:defRPr>
                <a:solidFill>
                  <a:schemeClr val="tx1">
                    <a:tint val="75000"/>
                  </a:schemeClr>
                </a:solidFill>
              </a:defRPr>
            </a:lvl1pPr>
          </a:lstStyle>
          <a:p>
            <a:pPr defTabSz="609585"/>
            <a:fld id="{B6F15528-21DE-4FAA-801E-634DDDAF4B2B}" type="slidenum">
              <a:rPr lang="en-GB" smtClean="0">
                <a:solidFill>
                  <a:prstClr val="black">
                    <a:tint val="75000"/>
                  </a:prstClr>
                </a:solidFill>
              </a:rPr>
              <a:pPr defTabSz="609585"/>
              <a:t>‹#›</a:t>
            </a:fld>
            <a:endParaRPr lang="en-GB">
              <a:solidFill>
                <a:prstClr val="black">
                  <a:tint val="75000"/>
                </a:prstClr>
              </a:solidFill>
            </a:endParaRPr>
          </a:p>
        </p:txBody>
      </p:sp>
    </p:spTree>
    <p:extLst>
      <p:ext uri="{BB962C8B-B14F-4D97-AF65-F5344CB8AC3E}">
        <p14:creationId xmlns:p14="http://schemas.microsoft.com/office/powerpoint/2010/main" val="249302615"/>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Lst>
  <p:txStyles>
    <p:titleStyle>
      <a:lvl1pPr>
        <a:defRPr>
          <a:latin typeface="+mj-lt"/>
          <a:ea typeface="+mj-ea"/>
          <a:cs typeface="+mj-cs"/>
        </a:defRPr>
      </a:lvl1pPr>
    </p:titleStyle>
    <p:bodyStyle>
      <a:lvl1pPr marL="0">
        <a:defRPr>
          <a:latin typeface="+mn-lt"/>
          <a:ea typeface="+mn-ea"/>
          <a:cs typeface="+mn-cs"/>
        </a:defRPr>
      </a:lvl1pPr>
      <a:lvl2pPr marL="457189">
        <a:defRPr>
          <a:latin typeface="+mn-lt"/>
          <a:ea typeface="+mn-ea"/>
          <a:cs typeface="+mn-cs"/>
        </a:defRPr>
      </a:lvl2pPr>
      <a:lvl3pPr marL="914377">
        <a:defRPr>
          <a:latin typeface="+mn-lt"/>
          <a:ea typeface="+mn-ea"/>
          <a:cs typeface="+mn-cs"/>
        </a:defRPr>
      </a:lvl3pPr>
      <a:lvl4pPr marL="1371566">
        <a:defRPr>
          <a:latin typeface="+mn-lt"/>
          <a:ea typeface="+mn-ea"/>
          <a:cs typeface="+mn-cs"/>
        </a:defRPr>
      </a:lvl4pPr>
      <a:lvl5pPr marL="1828754">
        <a:defRPr>
          <a:latin typeface="+mn-lt"/>
          <a:ea typeface="+mn-ea"/>
          <a:cs typeface="+mn-cs"/>
        </a:defRPr>
      </a:lvl5pPr>
      <a:lvl6pPr marL="2285943">
        <a:defRPr>
          <a:latin typeface="+mn-lt"/>
          <a:ea typeface="+mn-ea"/>
          <a:cs typeface="+mn-cs"/>
        </a:defRPr>
      </a:lvl6pPr>
      <a:lvl7pPr marL="2743131">
        <a:defRPr>
          <a:latin typeface="+mn-lt"/>
          <a:ea typeface="+mn-ea"/>
          <a:cs typeface="+mn-cs"/>
        </a:defRPr>
      </a:lvl7pPr>
      <a:lvl8pPr marL="3200320">
        <a:defRPr>
          <a:latin typeface="+mn-lt"/>
          <a:ea typeface="+mn-ea"/>
          <a:cs typeface="+mn-cs"/>
        </a:defRPr>
      </a:lvl8pPr>
      <a:lvl9pPr marL="3657509">
        <a:defRPr>
          <a:latin typeface="+mn-lt"/>
          <a:ea typeface="+mn-ea"/>
          <a:cs typeface="+mn-cs"/>
        </a:defRPr>
      </a:lvl9pPr>
    </p:bodyStyle>
    <p:otherStyle>
      <a:lvl1pPr marL="0">
        <a:defRPr>
          <a:latin typeface="+mn-lt"/>
          <a:ea typeface="+mn-ea"/>
          <a:cs typeface="+mn-cs"/>
        </a:defRPr>
      </a:lvl1pPr>
      <a:lvl2pPr marL="457189">
        <a:defRPr>
          <a:latin typeface="+mn-lt"/>
          <a:ea typeface="+mn-ea"/>
          <a:cs typeface="+mn-cs"/>
        </a:defRPr>
      </a:lvl2pPr>
      <a:lvl3pPr marL="914377">
        <a:defRPr>
          <a:latin typeface="+mn-lt"/>
          <a:ea typeface="+mn-ea"/>
          <a:cs typeface="+mn-cs"/>
        </a:defRPr>
      </a:lvl3pPr>
      <a:lvl4pPr marL="1371566">
        <a:defRPr>
          <a:latin typeface="+mn-lt"/>
          <a:ea typeface="+mn-ea"/>
          <a:cs typeface="+mn-cs"/>
        </a:defRPr>
      </a:lvl4pPr>
      <a:lvl5pPr marL="1828754">
        <a:defRPr>
          <a:latin typeface="+mn-lt"/>
          <a:ea typeface="+mn-ea"/>
          <a:cs typeface="+mn-cs"/>
        </a:defRPr>
      </a:lvl5pPr>
      <a:lvl6pPr marL="2285943">
        <a:defRPr>
          <a:latin typeface="+mn-lt"/>
          <a:ea typeface="+mn-ea"/>
          <a:cs typeface="+mn-cs"/>
        </a:defRPr>
      </a:lvl6pPr>
      <a:lvl7pPr marL="2743131">
        <a:defRPr>
          <a:latin typeface="+mn-lt"/>
          <a:ea typeface="+mn-ea"/>
          <a:cs typeface="+mn-cs"/>
        </a:defRPr>
      </a:lvl7pPr>
      <a:lvl8pPr marL="3200320">
        <a:defRPr>
          <a:latin typeface="+mn-lt"/>
          <a:ea typeface="+mn-ea"/>
          <a:cs typeface="+mn-cs"/>
        </a:defRPr>
      </a:lvl8pPr>
      <a:lvl9pPr marL="3657509">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7949" y="292937"/>
            <a:ext cx="6131452" cy="681623"/>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530061" y="1825625"/>
            <a:ext cx="10823740" cy="435133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p:txBody>
      </p:sp>
      <p:pic>
        <p:nvPicPr>
          <p:cNvPr id="11" name="Picture 10" descr="bdrc-continental-logo-main.w.jp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30060" y="6372062"/>
            <a:ext cx="681741" cy="454127"/>
          </a:xfrm>
          <a:prstGeom prst="rect">
            <a:avLst/>
          </a:prstGeom>
        </p:spPr>
      </p:pic>
      <p:pic>
        <p:nvPicPr>
          <p:cNvPr id="12" name="Picture 11" descr="Newsworks_URL_CMYK_Red.png"/>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581" y="6372062"/>
            <a:ext cx="500529" cy="407153"/>
          </a:xfrm>
          <a:prstGeom prst="rect">
            <a:avLst/>
          </a:prstGeom>
        </p:spPr>
      </p:pic>
    </p:spTree>
    <p:extLst>
      <p:ext uri="{BB962C8B-B14F-4D97-AF65-F5344CB8AC3E}">
        <p14:creationId xmlns:p14="http://schemas.microsoft.com/office/powerpoint/2010/main" val="2556491703"/>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iming>
    <p:tnLst>
      <p:par>
        <p:cTn id="1" dur="indefinite" restart="never" nodeType="tmRoot"/>
      </p:par>
    </p:tnLst>
  </p:timing>
  <p:txStyles>
    <p:titleStyle>
      <a:lvl1pPr algn="l" defTabSz="914377" rtl="0" eaLnBrk="1" latinLnBrk="0" hangingPunct="1">
        <a:lnSpc>
          <a:spcPct val="90000"/>
        </a:lnSpc>
        <a:spcBef>
          <a:spcPct val="0"/>
        </a:spcBef>
        <a:buNone/>
        <a:defRPr sz="2800" kern="1200">
          <a:solidFill>
            <a:schemeClr val="tx1"/>
          </a:solidFill>
          <a:latin typeface="Arial Black" panose="020B0A040201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7949" y="292937"/>
            <a:ext cx="6131452" cy="681623"/>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530061" y="1825625"/>
            <a:ext cx="10823740" cy="435133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p:txBody>
      </p:sp>
      <p:pic>
        <p:nvPicPr>
          <p:cNvPr id="11" name="Picture 10" descr="bdrc-continental-logo-main.w.jp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30060" y="6372062"/>
            <a:ext cx="681741" cy="454127"/>
          </a:xfrm>
          <a:prstGeom prst="rect">
            <a:avLst/>
          </a:prstGeom>
        </p:spPr>
      </p:pic>
      <p:pic>
        <p:nvPicPr>
          <p:cNvPr id="12" name="Picture 11" descr="Newsworks_URL_CMYK_Red.png"/>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581" y="6372062"/>
            <a:ext cx="500529" cy="407153"/>
          </a:xfrm>
          <a:prstGeom prst="rect">
            <a:avLst/>
          </a:prstGeom>
        </p:spPr>
      </p:pic>
    </p:spTree>
    <p:extLst>
      <p:ext uri="{BB962C8B-B14F-4D97-AF65-F5344CB8AC3E}">
        <p14:creationId xmlns:p14="http://schemas.microsoft.com/office/powerpoint/2010/main" val="1611122610"/>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iming>
    <p:tnLst>
      <p:par>
        <p:cTn id="1" dur="indefinite" restart="never" nodeType="tmRoot"/>
      </p:par>
    </p:tnLst>
  </p:timing>
  <p:txStyles>
    <p:titleStyle>
      <a:lvl1pPr algn="l" defTabSz="914377" rtl="0" eaLnBrk="1" latinLnBrk="0" hangingPunct="1">
        <a:lnSpc>
          <a:spcPct val="90000"/>
        </a:lnSpc>
        <a:spcBef>
          <a:spcPct val="0"/>
        </a:spcBef>
        <a:buNone/>
        <a:defRPr sz="2800" kern="1200">
          <a:solidFill>
            <a:schemeClr val="tx1"/>
          </a:solidFill>
          <a:latin typeface="Arial Black" panose="020B0A040201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19300" y="330945"/>
            <a:ext cx="11353398" cy="446405"/>
          </a:xfrm>
          <a:prstGeom prst="rect">
            <a:avLst/>
          </a:prstGeom>
        </p:spPr>
        <p:txBody>
          <a:bodyPr wrap="square" lIns="0" tIns="0" rIns="0" bIns="0">
            <a:spAutoFit/>
          </a:bodyPr>
          <a:lstStyle>
            <a:lvl1pPr>
              <a:defRPr sz="2800" b="1" i="0">
                <a:solidFill>
                  <a:schemeClr val="bg1"/>
                </a:solidFill>
                <a:latin typeface="Arial Black"/>
                <a:cs typeface="Arial Black"/>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pPr defTabSz="457200"/>
            <a:endParaRPr>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pPr defTabSz="457200"/>
            <a:fld id="{1D8BD707-D9CF-40AE-B4C6-C98DA3205C09}" type="datetimeFigureOut">
              <a:rPr lang="en-US">
                <a:solidFill>
                  <a:prstClr val="black">
                    <a:tint val="75000"/>
                  </a:prstClr>
                </a:solidFill>
              </a:rPr>
              <a:pPr defTabSz="457200"/>
              <a:t>11/1/2017</a:t>
            </a:fld>
            <a:endParaRPr lang="en-US">
              <a:solidFill>
                <a:prstClr val="black">
                  <a:tint val="75000"/>
                </a:prstClr>
              </a:solidFill>
            </a:endParaRPr>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pPr defTabSz="457200"/>
            <a:fld id="{B6F15528-21DE-4FAA-801E-634DDDAF4B2B}" type="slidenum">
              <a:rPr>
                <a:solidFill>
                  <a:prstClr val="black">
                    <a:tint val="75000"/>
                  </a:prstClr>
                </a:solidFill>
              </a:rPr>
              <a:pPr defTabSz="457200"/>
              <a:t>‹#›</a:t>
            </a:fld>
            <a:endParaRPr>
              <a:solidFill>
                <a:prstClr val="black">
                  <a:tint val="75000"/>
                </a:prstClr>
              </a:solidFill>
            </a:endParaRPr>
          </a:p>
        </p:txBody>
      </p:sp>
    </p:spTree>
    <p:extLst>
      <p:ext uri="{BB962C8B-B14F-4D97-AF65-F5344CB8AC3E}">
        <p14:creationId xmlns:p14="http://schemas.microsoft.com/office/powerpoint/2010/main" val="4049023520"/>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Newsworks-logo.png"/>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1128916" y="181087"/>
            <a:ext cx="910943" cy="869347"/>
          </a:xfrm>
          <a:prstGeom prst="rect">
            <a:avLst/>
          </a:prstGeom>
        </p:spPr>
      </p:pic>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pPr defTabSz="609585"/>
            <a:fld id="{C42783F0-F676-A14F-9165-E35D4D2F1C32}" type="datetimeFigureOut">
              <a:rPr lang="en-US" smtClean="0">
                <a:solidFill>
                  <a:prstClr val="black">
                    <a:tint val="75000"/>
                  </a:prstClr>
                </a:solidFill>
              </a:rPr>
              <a:pPr defTabSz="609585"/>
              <a:t>11/1/2017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pPr defTabSz="609585"/>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pPr defTabSz="609585"/>
            <a:fld id="{622BE841-1636-754A-B31A-1FDAC1EB1BE2}" type="slidenum">
              <a:rPr lang="en-US" smtClean="0">
                <a:solidFill>
                  <a:prstClr val="black">
                    <a:tint val="75000"/>
                  </a:prstClr>
                </a:solidFill>
              </a:rPr>
              <a:pPr defTabSz="609585"/>
              <a:t>‹#›</a:t>
            </a:fld>
            <a:endParaRPr lang="en-US">
              <a:solidFill>
                <a:prstClr val="black">
                  <a:tint val="75000"/>
                </a:prstClr>
              </a:solidFill>
            </a:endParaRPr>
          </a:p>
        </p:txBody>
      </p:sp>
    </p:spTree>
    <p:extLst>
      <p:ext uri="{BB962C8B-B14F-4D97-AF65-F5344CB8AC3E}">
        <p14:creationId xmlns:p14="http://schemas.microsoft.com/office/powerpoint/2010/main" val="463864459"/>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Lst>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emf"/></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hyperlink" Target="http://aboutus.ft.com/files/2010/11/ft-logo.gif" TargetMode="External"/><Relationship Id="rId3" Type="http://schemas.openxmlformats.org/officeDocument/2006/relationships/image" Target="../media/image17.jpeg"/><Relationship Id="rId21" Type="http://schemas.openxmlformats.org/officeDocument/2006/relationships/image" Target="../media/image34.png"/><Relationship Id="rId7" Type="http://schemas.openxmlformats.org/officeDocument/2006/relationships/image" Target="../media/image21.png"/><Relationship Id="rId12" Type="http://schemas.openxmlformats.org/officeDocument/2006/relationships/image" Target="../media/image26.jpeg"/><Relationship Id="rId17" Type="http://schemas.openxmlformats.org/officeDocument/2006/relationships/image" Target="../media/image31.jpeg"/><Relationship Id="rId25" Type="http://schemas.openxmlformats.org/officeDocument/2006/relationships/image" Target="../media/image38.jpeg"/><Relationship Id="rId2" Type="http://schemas.openxmlformats.org/officeDocument/2006/relationships/image" Target="../media/image16.png"/><Relationship Id="rId16" Type="http://schemas.openxmlformats.org/officeDocument/2006/relationships/image" Target="../media/image30.png"/><Relationship Id="rId20"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jpeg"/><Relationship Id="rId24" Type="http://schemas.openxmlformats.org/officeDocument/2006/relationships/image" Target="../media/image37.jpeg"/><Relationship Id="rId5" Type="http://schemas.openxmlformats.org/officeDocument/2006/relationships/image" Target="../media/image19.png"/><Relationship Id="rId15" Type="http://schemas.openxmlformats.org/officeDocument/2006/relationships/image" Target="../media/image29.jpeg"/><Relationship Id="rId23" Type="http://schemas.openxmlformats.org/officeDocument/2006/relationships/image" Target="../media/image36.jpeg"/><Relationship Id="rId10" Type="http://schemas.openxmlformats.org/officeDocument/2006/relationships/image" Target="../media/image24.png"/><Relationship Id="rId19" Type="http://schemas.openxmlformats.org/officeDocument/2006/relationships/image" Target="../media/image32.gif"/><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gif"/><Relationship Id="rId22" Type="http://schemas.openxmlformats.org/officeDocument/2006/relationships/image" Target="../media/image35.jpe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44.png"/><Relationship Id="rId18" Type="http://schemas.openxmlformats.org/officeDocument/2006/relationships/image" Target="../media/image31.jpeg"/><Relationship Id="rId3" Type="http://schemas.openxmlformats.org/officeDocument/2006/relationships/image" Target="../media/image39.png"/><Relationship Id="rId21" Type="http://schemas.openxmlformats.org/officeDocument/2006/relationships/image" Target="../media/image33.png"/><Relationship Id="rId7" Type="http://schemas.openxmlformats.org/officeDocument/2006/relationships/image" Target="../media/image21.png"/><Relationship Id="rId12" Type="http://schemas.openxmlformats.org/officeDocument/2006/relationships/image" Target="../media/image25.jpeg"/><Relationship Id="rId17" Type="http://schemas.openxmlformats.org/officeDocument/2006/relationships/image" Target="../media/image30.png"/><Relationship Id="rId25" Type="http://schemas.openxmlformats.org/officeDocument/2006/relationships/image" Target="../media/image47.jpeg"/><Relationship Id="rId2" Type="http://schemas.openxmlformats.org/officeDocument/2006/relationships/image" Target="../media/image16.png"/><Relationship Id="rId16" Type="http://schemas.openxmlformats.org/officeDocument/2006/relationships/image" Target="../media/image29.jpeg"/><Relationship Id="rId20" Type="http://schemas.openxmlformats.org/officeDocument/2006/relationships/image" Target="../media/image32.gif"/><Relationship Id="rId1" Type="http://schemas.openxmlformats.org/officeDocument/2006/relationships/slideLayout" Target="../slideLayouts/slideLayout2.xml"/><Relationship Id="rId6" Type="http://schemas.openxmlformats.org/officeDocument/2006/relationships/image" Target="../media/image41.jpeg"/><Relationship Id="rId11" Type="http://schemas.openxmlformats.org/officeDocument/2006/relationships/image" Target="../media/image43.png"/><Relationship Id="rId24" Type="http://schemas.openxmlformats.org/officeDocument/2006/relationships/image" Target="../media/image36.jpeg"/><Relationship Id="rId5" Type="http://schemas.openxmlformats.org/officeDocument/2006/relationships/image" Target="../media/image19.png"/><Relationship Id="rId15" Type="http://schemas.openxmlformats.org/officeDocument/2006/relationships/image" Target="../media/image28.gif"/><Relationship Id="rId23" Type="http://schemas.openxmlformats.org/officeDocument/2006/relationships/image" Target="../media/image35.jpeg"/><Relationship Id="rId10" Type="http://schemas.openxmlformats.org/officeDocument/2006/relationships/image" Target="../media/image42.png"/><Relationship Id="rId19" Type="http://schemas.openxmlformats.org/officeDocument/2006/relationships/hyperlink" Target="http://aboutus.ft.com/files/2010/11/ft-logo.gif" TargetMode="External"/><Relationship Id="rId4" Type="http://schemas.openxmlformats.org/officeDocument/2006/relationships/image" Target="../media/image40.png"/><Relationship Id="rId9" Type="http://schemas.openxmlformats.org/officeDocument/2006/relationships/image" Target="../media/image23.png"/><Relationship Id="rId14" Type="http://schemas.openxmlformats.org/officeDocument/2006/relationships/image" Target="../media/image45.png"/><Relationship Id="rId22" Type="http://schemas.openxmlformats.org/officeDocument/2006/relationships/image" Target="../media/image46.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30.png"/><Relationship Id="rId18" Type="http://schemas.openxmlformats.org/officeDocument/2006/relationships/image" Target="../media/image33.png"/><Relationship Id="rId3" Type="http://schemas.openxmlformats.org/officeDocument/2006/relationships/image" Target="../media/image39.png"/><Relationship Id="rId21" Type="http://schemas.openxmlformats.org/officeDocument/2006/relationships/image" Target="../media/image36.jpeg"/><Relationship Id="rId7" Type="http://schemas.openxmlformats.org/officeDocument/2006/relationships/image" Target="../media/image21.png"/><Relationship Id="rId12" Type="http://schemas.openxmlformats.org/officeDocument/2006/relationships/image" Target="../media/image51.png"/><Relationship Id="rId17" Type="http://schemas.openxmlformats.org/officeDocument/2006/relationships/image" Target="../media/image32.gif"/><Relationship Id="rId25" Type="http://schemas.openxmlformats.org/officeDocument/2006/relationships/image" Target="../media/image53.jpeg"/><Relationship Id="rId2" Type="http://schemas.openxmlformats.org/officeDocument/2006/relationships/image" Target="../media/image16.png"/><Relationship Id="rId16" Type="http://schemas.openxmlformats.org/officeDocument/2006/relationships/hyperlink" Target="http://aboutus.ft.com/files/2010/11/ft-logo.gif" TargetMode="External"/><Relationship Id="rId20"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41.jpeg"/><Relationship Id="rId11" Type="http://schemas.openxmlformats.org/officeDocument/2006/relationships/image" Target="../media/image50.png"/><Relationship Id="rId24" Type="http://schemas.openxmlformats.org/officeDocument/2006/relationships/image" Target="../media/image29.jpeg"/><Relationship Id="rId5" Type="http://schemas.openxmlformats.org/officeDocument/2006/relationships/image" Target="../media/image19.png"/><Relationship Id="rId15" Type="http://schemas.openxmlformats.org/officeDocument/2006/relationships/image" Target="../media/image25.jpeg"/><Relationship Id="rId23" Type="http://schemas.openxmlformats.org/officeDocument/2006/relationships/image" Target="../media/image28.gif"/><Relationship Id="rId10" Type="http://schemas.openxmlformats.org/officeDocument/2006/relationships/image" Target="../media/image49.png"/><Relationship Id="rId19" Type="http://schemas.openxmlformats.org/officeDocument/2006/relationships/image" Target="../media/image52.png"/><Relationship Id="rId4" Type="http://schemas.openxmlformats.org/officeDocument/2006/relationships/image" Target="../media/image48.png"/><Relationship Id="rId9" Type="http://schemas.openxmlformats.org/officeDocument/2006/relationships/image" Target="../media/image23.png"/><Relationship Id="rId14" Type="http://schemas.openxmlformats.org/officeDocument/2006/relationships/image" Target="../media/image31.jpeg"/><Relationship Id="rId22" Type="http://schemas.openxmlformats.org/officeDocument/2006/relationships/image" Target="../media/image3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1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1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69.png"/><Relationship Id="rId4" Type="http://schemas.openxmlformats.org/officeDocument/2006/relationships/image" Target="../media/image68.png"/></Relationships>
</file>

<file path=ppt/slides/_rels/slide1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png"/></Relationships>
</file>

<file path=ppt/slides/_rels/slide15.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3.png"/><Relationship Id="rId7" Type="http://schemas.openxmlformats.org/officeDocument/2006/relationships/image" Target="../media/image7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10" Type="http://schemas.openxmlformats.org/officeDocument/2006/relationships/image" Target="../media/image79.png"/><Relationship Id="rId4" Type="http://schemas.openxmlformats.org/officeDocument/2006/relationships/image" Target="../media/image74.png"/><Relationship Id="rId9" Type="http://schemas.openxmlformats.org/officeDocument/2006/relationships/image" Target="../media/image78.pn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11.xml"/><Relationship Id="rId7" Type="http://schemas.openxmlformats.org/officeDocument/2006/relationships/image" Target="../media/image84.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 Id="rId9" Type="http://schemas.openxmlformats.org/officeDocument/2006/relationships/image" Target="../media/image80.wmf"/></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2.xml"/><Relationship Id="rId1" Type="http://schemas.openxmlformats.org/officeDocument/2006/relationships/slideLayout" Target="../slideLayouts/slideLayout76.xml"/><Relationship Id="rId4" Type="http://schemas.openxmlformats.org/officeDocument/2006/relationships/image" Target="../media/image86.png"/></Relationships>
</file>

<file path=ppt/slides/_rels/slide2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3.xml"/><Relationship Id="rId1" Type="http://schemas.openxmlformats.org/officeDocument/2006/relationships/slideLayout" Target="../slideLayouts/slideLayout81.xml"/><Relationship Id="rId5" Type="http://schemas.openxmlformats.org/officeDocument/2006/relationships/image" Target="../media/image89.png"/><Relationship Id="rId4" Type="http://schemas.openxmlformats.org/officeDocument/2006/relationships/image" Target="../media/image88.png"/></Relationships>
</file>

<file path=ppt/slides/_rels/slide2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25.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png"/><Relationship Id="rId7" Type="http://schemas.openxmlformats.org/officeDocument/2006/relationships/image" Target="../media/image96.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26.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93.png"/><Relationship Id="rId7" Type="http://schemas.openxmlformats.org/officeDocument/2006/relationships/image" Target="../media/image101.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102.png"/><Relationship Id="rId7" Type="http://schemas.openxmlformats.org/officeDocument/2006/relationships/image" Target="../media/image106.png"/><Relationship Id="rId2" Type="http://schemas.openxmlformats.org/officeDocument/2006/relationships/notesSlide" Target="../notesSlides/notesSlide17.xml"/><Relationship Id="rId1" Type="http://schemas.openxmlformats.org/officeDocument/2006/relationships/slideLayout" Target="../slideLayouts/slideLayout31.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29.xml.rels><?xml version="1.0" encoding="UTF-8" standalone="yes"?>
<Relationships xmlns="http://schemas.openxmlformats.org/package/2006/relationships"><Relationship Id="rId3" Type="http://schemas.openxmlformats.org/officeDocument/2006/relationships/image" Target="../media/image102.png"/><Relationship Id="rId7" Type="http://schemas.openxmlformats.org/officeDocument/2006/relationships/image" Target="../media/image111.png"/><Relationship Id="rId2" Type="http://schemas.openxmlformats.org/officeDocument/2006/relationships/notesSlide" Target="../notesSlides/notesSlide18.xml"/><Relationship Id="rId1" Type="http://schemas.openxmlformats.org/officeDocument/2006/relationships/slideLayout" Target="../slideLayouts/slideLayout31.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3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9.xml"/><Relationship Id="rId1" Type="http://schemas.openxmlformats.org/officeDocument/2006/relationships/slideLayout" Target="../slideLayouts/slideLayout31.xml"/><Relationship Id="rId6" Type="http://schemas.openxmlformats.org/officeDocument/2006/relationships/image" Target="../media/image112.png"/><Relationship Id="rId5" Type="http://schemas.openxmlformats.org/officeDocument/2006/relationships/image" Target="../media/image110.png"/><Relationship Id="rId4" Type="http://schemas.openxmlformats.org/officeDocument/2006/relationships/image" Target="../media/image108.png"/></Relationships>
</file>

<file path=ppt/slides/_rels/slide3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0.xml"/><Relationship Id="rId1" Type="http://schemas.openxmlformats.org/officeDocument/2006/relationships/slideLayout" Target="../slideLayouts/slideLayout31.xml"/><Relationship Id="rId4" Type="http://schemas.openxmlformats.org/officeDocument/2006/relationships/chart" Target="../charts/chart5.xml"/></Relationships>
</file>

<file path=ppt/slides/_rels/slide3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1.xml"/><Relationship Id="rId1" Type="http://schemas.openxmlformats.org/officeDocument/2006/relationships/slideLayout" Target="../slideLayouts/slideLayout31.xml"/><Relationship Id="rId4" Type="http://schemas.openxmlformats.org/officeDocument/2006/relationships/chart" Target="../charts/chart6.xml"/></Relationships>
</file>

<file path=ppt/slides/_rels/slide33.xml.rels><?xml version="1.0" encoding="UTF-8" standalone="yes"?>
<Relationships xmlns="http://schemas.openxmlformats.org/package/2006/relationships"><Relationship Id="rId8" Type="http://schemas.openxmlformats.org/officeDocument/2006/relationships/image" Target="../media/image118.emf"/><Relationship Id="rId13" Type="http://schemas.openxmlformats.org/officeDocument/2006/relationships/image" Target="../media/image123.jpeg"/><Relationship Id="rId3" Type="http://schemas.openxmlformats.org/officeDocument/2006/relationships/image" Target="../media/image113.jpeg"/><Relationship Id="rId7" Type="http://schemas.openxmlformats.org/officeDocument/2006/relationships/image" Target="../media/image117.emf"/><Relationship Id="rId12" Type="http://schemas.openxmlformats.org/officeDocument/2006/relationships/image" Target="../media/image122.jpeg"/><Relationship Id="rId2" Type="http://schemas.openxmlformats.org/officeDocument/2006/relationships/notesSlide" Target="../notesSlides/notesSlide22.xml"/><Relationship Id="rId1" Type="http://schemas.openxmlformats.org/officeDocument/2006/relationships/slideLayout" Target="../slideLayouts/slideLayout17.xml"/><Relationship Id="rId6" Type="http://schemas.openxmlformats.org/officeDocument/2006/relationships/image" Target="../media/image116.png"/><Relationship Id="rId11" Type="http://schemas.openxmlformats.org/officeDocument/2006/relationships/image" Target="../media/image121.jpeg"/><Relationship Id="rId5" Type="http://schemas.openxmlformats.org/officeDocument/2006/relationships/image" Target="../media/image115.png"/><Relationship Id="rId10" Type="http://schemas.openxmlformats.org/officeDocument/2006/relationships/image" Target="../media/image120.jpeg"/><Relationship Id="rId4" Type="http://schemas.openxmlformats.org/officeDocument/2006/relationships/image" Target="../media/image114.jpeg"/><Relationship Id="rId9" Type="http://schemas.openxmlformats.org/officeDocument/2006/relationships/image" Target="../media/image119.png"/><Relationship Id="rId14" Type="http://schemas.openxmlformats.org/officeDocument/2006/relationships/image" Target="../media/image124.jpeg"/></Relationships>
</file>

<file path=ppt/slides/_rels/slide3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3.xml"/><Relationship Id="rId1" Type="http://schemas.openxmlformats.org/officeDocument/2006/relationships/slideLayout" Target="../slideLayouts/slideLayout18.xml"/><Relationship Id="rId6" Type="http://schemas.openxmlformats.org/officeDocument/2006/relationships/image" Target="../media/image128.png"/><Relationship Id="rId5" Type="http://schemas.openxmlformats.org/officeDocument/2006/relationships/image" Target="../media/image127.emf"/><Relationship Id="rId4" Type="http://schemas.openxmlformats.org/officeDocument/2006/relationships/image" Target="../media/image126.png"/></Relationships>
</file>

<file path=ppt/slides/_rels/slide3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4.xml"/><Relationship Id="rId1" Type="http://schemas.openxmlformats.org/officeDocument/2006/relationships/slideLayout" Target="../slideLayouts/slideLayout18.xml"/><Relationship Id="rId5" Type="http://schemas.openxmlformats.org/officeDocument/2006/relationships/image" Target="../media/image128.png"/><Relationship Id="rId4" Type="http://schemas.openxmlformats.org/officeDocument/2006/relationships/image" Target="../media/image127.emf"/></Relationships>
</file>

<file path=ppt/slides/_rels/slide3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5.xml"/><Relationship Id="rId1" Type="http://schemas.openxmlformats.org/officeDocument/2006/relationships/slideLayout" Target="../slideLayouts/slideLayout31.xml"/><Relationship Id="rId6" Type="http://schemas.openxmlformats.org/officeDocument/2006/relationships/image" Target="../media/image128.png"/><Relationship Id="rId5" Type="http://schemas.openxmlformats.org/officeDocument/2006/relationships/image" Target="../media/image127.emf"/><Relationship Id="rId4" Type="http://schemas.openxmlformats.org/officeDocument/2006/relationships/image" Target="../media/image129.png"/></Relationships>
</file>

<file path=ppt/slides/_rels/slide3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30.png"/><Relationship Id="rId7"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44.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1.png"/></Relationships>
</file>

<file path=ppt/slides/_rels/slide3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27.xml"/><Relationship Id="rId1" Type="http://schemas.openxmlformats.org/officeDocument/2006/relationships/slideLayout" Target="../slideLayouts/slideLayout49.xml"/><Relationship Id="rId4" Type="http://schemas.openxmlformats.org/officeDocument/2006/relationships/image" Target="../media/image135.png"/></Relationships>
</file>

<file path=ppt/slides/_rels/slide39.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28.xml"/><Relationship Id="rId1" Type="http://schemas.openxmlformats.org/officeDocument/2006/relationships/slideLayout" Target="../slideLayouts/slideLayout60.xml"/></Relationships>
</file>

<file path=ppt/slides/_rels/slide40.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29.xml"/><Relationship Id="rId1" Type="http://schemas.openxmlformats.org/officeDocument/2006/relationships/slideLayout" Target="../slideLayouts/slideLayout60.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41.xml.rels><?xml version="1.0" encoding="UTF-8" standalone="yes"?>
<Relationships xmlns="http://schemas.openxmlformats.org/package/2006/relationships"><Relationship Id="rId3" Type="http://schemas.openxmlformats.org/officeDocument/2006/relationships/image" Target="../media/image139.png"/><Relationship Id="rId7" Type="http://schemas.openxmlformats.org/officeDocument/2006/relationships/image" Target="../media/image11.emf"/><Relationship Id="rId2" Type="http://schemas.openxmlformats.org/officeDocument/2006/relationships/notesSlide" Target="../notesSlides/notesSlide30.xml"/><Relationship Id="rId1" Type="http://schemas.openxmlformats.org/officeDocument/2006/relationships/slideLayout" Target="../slideLayouts/slideLayout72.xml"/><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image" Target="../media/image1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CCD4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pic>
        <p:nvPicPr>
          <p:cNvPr id="5" name="Picture 4" descr="mag-glas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769" y="996244"/>
            <a:ext cx="6026793" cy="6875637"/>
          </a:xfrm>
          <a:prstGeom prst="rect">
            <a:avLst/>
          </a:prstGeom>
        </p:spPr>
      </p:pic>
      <p:pic>
        <p:nvPicPr>
          <p:cNvPr id="6" name="Picture 5" descr="Newsworks-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9652" y="1282113"/>
            <a:ext cx="729577" cy="696263"/>
          </a:xfrm>
          <a:prstGeom prst="rect">
            <a:avLst/>
          </a:prstGeom>
        </p:spPr>
      </p:pic>
      <p:sp>
        <p:nvSpPr>
          <p:cNvPr id="7" name="TextBox 6"/>
          <p:cNvSpPr txBox="1"/>
          <p:nvPr/>
        </p:nvSpPr>
        <p:spPr>
          <a:xfrm>
            <a:off x="4767539" y="2649267"/>
            <a:ext cx="7422160" cy="1559466"/>
          </a:xfrm>
          <a:prstGeom prst="rect">
            <a:avLst/>
          </a:prstGeom>
          <a:noFill/>
        </p:spPr>
        <p:txBody>
          <a:bodyPr wrap="square" rtlCol="0">
            <a:spAutoFit/>
          </a:bodyPr>
          <a:lstStyle/>
          <a:p>
            <a:pPr algn="ctr" defTabSz="609585">
              <a:lnSpc>
                <a:spcPct val="70000"/>
              </a:lnSpc>
            </a:pPr>
            <a:r>
              <a:rPr lang="en-US" sz="6600" dirty="0" smtClean="0">
                <a:solidFill>
                  <a:prstClr val="black"/>
                </a:solidFill>
                <a:latin typeface="Arial Black"/>
                <a:cs typeface="Arial Black"/>
              </a:rPr>
              <a:t>Introduction to </a:t>
            </a:r>
            <a:r>
              <a:rPr lang="en-US" sz="6600" dirty="0">
                <a:solidFill>
                  <a:prstClr val="black"/>
                </a:solidFill>
                <a:latin typeface="Arial Black"/>
                <a:cs typeface="Arial Black"/>
              </a:rPr>
              <a:t>n</a:t>
            </a:r>
            <a:r>
              <a:rPr lang="en-US" sz="6600" dirty="0" smtClean="0">
                <a:solidFill>
                  <a:prstClr val="black"/>
                </a:solidFill>
                <a:latin typeface="Arial Black"/>
                <a:cs typeface="Arial Black"/>
              </a:rPr>
              <a:t>ewsbrands </a:t>
            </a:r>
            <a:endParaRPr lang="en-US" sz="6600" dirty="0">
              <a:solidFill>
                <a:prstClr val="black"/>
              </a:solidFill>
              <a:latin typeface="Arial Black"/>
              <a:cs typeface="Arial Black"/>
            </a:endParaRPr>
          </a:p>
        </p:txBody>
      </p:sp>
    </p:spTree>
    <p:extLst>
      <p:ext uri="{BB962C8B-B14F-4D97-AF65-F5344CB8AC3E}">
        <p14:creationId xmlns:p14="http://schemas.microsoft.com/office/powerpoint/2010/main" val="6092656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00034"/>
        </a:solidFill>
        <a:effectLst/>
      </p:bgPr>
    </p:bg>
    <p:spTree>
      <p:nvGrpSpPr>
        <p:cNvPr id="1" name=""/>
        <p:cNvGrpSpPr/>
        <p:nvPr/>
      </p:nvGrpSpPr>
      <p:grpSpPr>
        <a:xfrm>
          <a:off x="0" y="0"/>
          <a:ext cx="0" cy="0"/>
          <a:chOff x="0" y="0"/>
          <a:chExt cx="0" cy="0"/>
        </a:xfrm>
      </p:grpSpPr>
      <p:pic>
        <p:nvPicPr>
          <p:cNvPr id="90" name="Picture 89" descr="Indulge.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29317" y="3880759"/>
            <a:ext cx="2636286" cy="6347608"/>
          </a:xfrm>
          <a:prstGeom prst="rect">
            <a:avLst/>
          </a:prstGeom>
        </p:spPr>
      </p:pic>
      <p:sp>
        <p:nvSpPr>
          <p:cNvPr id="2" name="TextBox 1"/>
          <p:cNvSpPr txBox="1"/>
          <p:nvPr/>
        </p:nvSpPr>
        <p:spPr>
          <a:xfrm>
            <a:off x="313200" y="194950"/>
            <a:ext cx="9711559" cy="5016758"/>
          </a:xfrm>
          <a:prstGeom prst="rect">
            <a:avLst/>
          </a:prstGeom>
          <a:noFill/>
        </p:spPr>
        <p:txBody>
          <a:bodyPr wrap="square" rtlCol="0">
            <a:spAutoFit/>
          </a:bodyPr>
          <a:lstStyle/>
          <a:p>
            <a:r>
              <a:rPr lang="en-GB" sz="3200" dirty="0" smtClean="0">
                <a:solidFill>
                  <a:prstClr val="white"/>
                </a:solidFill>
                <a:latin typeface="Arial Black" panose="020B0A04020102020204" pitchFamily="34" charset="0"/>
              </a:rPr>
              <a:t>Table of contents</a:t>
            </a:r>
          </a:p>
          <a:p>
            <a:endParaRPr lang="en-GB" sz="2400" dirty="0">
              <a:solidFill>
                <a:prstClr val="white"/>
              </a:solidFill>
              <a:latin typeface="Arial Black" panose="020B0A04020102020204" pitchFamily="34" charset="0"/>
            </a:endParaRPr>
          </a:p>
          <a:p>
            <a:endParaRPr lang="en-GB" sz="2400" dirty="0">
              <a:solidFill>
                <a:prstClr val="white"/>
              </a:solidFill>
              <a:latin typeface="Arial Black" panose="020B0A04020102020204" pitchFamily="34" charset="0"/>
            </a:endParaRPr>
          </a:p>
          <a:p>
            <a:r>
              <a:rPr lang="en-GB" sz="2400" dirty="0" smtClean="0">
                <a:solidFill>
                  <a:prstClr val="white"/>
                </a:solidFill>
                <a:latin typeface="Arial Black" panose="020B0A04020102020204" pitchFamily="34" charset="0"/>
              </a:rPr>
              <a:t>The </a:t>
            </a:r>
            <a:r>
              <a:rPr lang="en-GB" sz="2400" dirty="0" err="1">
                <a:solidFill>
                  <a:prstClr val="white"/>
                </a:solidFill>
                <a:latin typeface="Arial Black" panose="020B0A04020102020204" pitchFamily="34" charset="0"/>
              </a:rPr>
              <a:t>n</a:t>
            </a:r>
            <a:r>
              <a:rPr lang="en-GB" sz="2400" dirty="0" err="1" smtClean="0">
                <a:solidFill>
                  <a:prstClr val="white"/>
                </a:solidFill>
                <a:latin typeface="Arial Black" panose="020B0A04020102020204" pitchFamily="34" charset="0"/>
              </a:rPr>
              <a:t>ewsbrands</a:t>
            </a:r>
            <a:r>
              <a:rPr lang="en-GB" sz="2400" dirty="0" smtClean="0">
                <a:solidFill>
                  <a:prstClr val="white"/>
                </a:solidFill>
                <a:latin typeface="Arial Black" panose="020B0A04020102020204" pitchFamily="34" charset="0"/>
              </a:rPr>
              <a:t>					3</a:t>
            </a:r>
          </a:p>
          <a:p>
            <a:r>
              <a:rPr lang="en-GB" sz="2400" dirty="0" smtClean="0">
                <a:solidFill>
                  <a:prstClr val="white"/>
                </a:solidFill>
                <a:latin typeface="Arial Black" panose="020B0A04020102020204" pitchFamily="34" charset="0"/>
              </a:rPr>
              <a:t>What makes </a:t>
            </a:r>
            <a:r>
              <a:rPr lang="en-GB" sz="2400" dirty="0" err="1" smtClean="0">
                <a:solidFill>
                  <a:prstClr val="white"/>
                </a:solidFill>
                <a:latin typeface="Arial Black" panose="020B0A04020102020204" pitchFamily="34" charset="0"/>
              </a:rPr>
              <a:t>newsbrands</a:t>
            </a:r>
            <a:r>
              <a:rPr lang="en-GB" sz="2400" dirty="0" smtClean="0">
                <a:solidFill>
                  <a:prstClr val="white"/>
                </a:solidFill>
                <a:latin typeface="Arial Black" panose="020B0A04020102020204" pitchFamily="34" charset="0"/>
              </a:rPr>
              <a:t> different?	 	8</a:t>
            </a:r>
          </a:p>
          <a:p>
            <a:r>
              <a:rPr lang="en-GB" sz="2400" dirty="0" smtClean="0">
                <a:solidFill>
                  <a:prstClr val="white"/>
                </a:solidFill>
                <a:latin typeface="Arial Black" panose="020B0A04020102020204" pitchFamily="34" charset="0"/>
              </a:rPr>
              <a:t>Key readership facts					12</a:t>
            </a:r>
          </a:p>
          <a:p>
            <a:r>
              <a:rPr lang="en-GB" sz="2400" dirty="0" smtClean="0">
                <a:solidFill>
                  <a:prstClr val="white"/>
                </a:solidFill>
                <a:latin typeface="Arial Black" panose="020B0A04020102020204" pitchFamily="34" charset="0"/>
              </a:rPr>
              <a:t>Time spent/time of day				20</a:t>
            </a:r>
          </a:p>
          <a:p>
            <a:r>
              <a:rPr lang="en-GB" sz="2400" dirty="0" smtClean="0">
                <a:solidFill>
                  <a:prstClr val="white"/>
                </a:solidFill>
                <a:latin typeface="Arial Black" panose="020B0A04020102020204" pitchFamily="34" charset="0"/>
              </a:rPr>
              <a:t>Engagement, content and attention		22</a:t>
            </a:r>
          </a:p>
          <a:p>
            <a:r>
              <a:rPr lang="en-GB" sz="2400" dirty="0" smtClean="0">
                <a:solidFill>
                  <a:prstClr val="white"/>
                </a:solidFill>
                <a:latin typeface="Arial Black" panose="020B0A04020102020204" pitchFamily="34" charset="0"/>
              </a:rPr>
              <a:t>Effectiveness in a multimedia world		27</a:t>
            </a:r>
          </a:p>
          <a:p>
            <a:r>
              <a:rPr lang="en-GB" sz="2400" dirty="0" smtClean="0">
                <a:solidFill>
                  <a:prstClr val="white"/>
                </a:solidFill>
                <a:latin typeface="Arial Black" panose="020B0A04020102020204" pitchFamily="34" charset="0"/>
              </a:rPr>
              <a:t>	Business Effects				28</a:t>
            </a:r>
          </a:p>
          <a:p>
            <a:r>
              <a:rPr lang="en-GB" sz="2400" dirty="0">
                <a:solidFill>
                  <a:prstClr val="white"/>
                </a:solidFill>
                <a:latin typeface="Arial Black" panose="020B0A04020102020204" pitchFamily="34" charset="0"/>
              </a:rPr>
              <a:t>	</a:t>
            </a:r>
            <a:r>
              <a:rPr lang="en-GB" sz="2400" dirty="0" smtClean="0">
                <a:solidFill>
                  <a:prstClr val="white"/>
                </a:solidFill>
                <a:latin typeface="Arial Black" panose="020B0A04020102020204" pitchFamily="34" charset="0"/>
              </a:rPr>
              <a:t>ROI							33</a:t>
            </a:r>
          </a:p>
          <a:p>
            <a:r>
              <a:rPr lang="en-GB" sz="2400" dirty="0">
                <a:solidFill>
                  <a:prstClr val="white"/>
                </a:solidFill>
                <a:latin typeface="Arial Black" panose="020B0A04020102020204" pitchFamily="34" charset="0"/>
              </a:rPr>
              <a:t>	</a:t>
            </a:r>
            <a:r>
              <a:rPr lang="en-GB" sz="2400" dirty="0" smtClean="0">
                <a:solidFill>
                  <a:prstClr val="white"/>
                </a:solidFill>
                <a:latin typeface="Arial Black" panose="020B0A04020102020204" pitchFamily="34" charset="0"/>
              </a:rPr>
              <a:t>Brand building performance		37</a:t>
            </a:r>
          </a:p>
          <a:p>
            <a:r>
              <a:rPr lang="en-GB" sz="2400" dirty="0" smtClean="0">
                <a:solidFill>
                  <a:prstClr val="white"/>
                </a:solidFill>
                <a:latin typeface="Arial Black" panose="020B0A04020102020204" pitchFamily="34" charset="0"/>
              </a:rPr>
              <a:t>Summary							41</a:t>
            </a:r>
            <a:endParaRPr lang="en-GB" sz="2400" dirty="0">
              <a:solidFill>
                <a:prstClr val="white"/>
              </a:solidFill>
              <a:latin typeface="Arial Black" panose="020B0A04020102020204" pitchFamily="34" charset="0"/>
            </a:endParaRPr>
          </a:p>
        </p:txBody>
      </p:sp>
      <p:pic>
        <p:nvPicPr>
          <p:cNvPr id="87" name="Picture 86" descr="Newsworks_MasterLogo.ai"/>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50223" y="6902"/>
            <a:ext cx="1224689" cy="1136469"/>
          </a:xfrm>
          <a:prstGeom prst="rect">
            <a:avLst/>
          </a:prstGeom>
        </p:spPr>
      </p:pic>
      <p:pic>
        <p:nvPicPr>
          <p:cNvPr id="88" name="Picture 87" descr="Fill.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836429" y="1043196"/>
            <a:ext cx="3028001" cy="7290774"/>
          </a:xfrm>
          <a:prstGeom prst="rect">
            <a:avLst/>
          </a:prstGeom>
        </p:spPr>
      </p:pic>
      <p:pic>
        <p:nvPicPr>
          <p:cNvPr id="89" name="Picture 8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745409" y="1753274"/>
            <a:ext cx="2169222" cy="7410010"/>
          </a:xfrm>
          <a:prstGeom prst="rect">
            <a:avLst/>
          </a:prstGeom>
        </p:spPr>
      </p:pic>
      <p:pic>
        <p:nvPicPr>
          <p:cNvPr id="91" name="Picture 90" descr="Young-female.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665149" y="2996476"/>
            <a:ext cx="2314580" cy="7906549"/>
          </a:xfrm>
          <a:prstGeom prst="rect">
            <a:avLst/>
          </a:prstGeom>
        </p:spPr>
      </p:pic>
    </p:spTree>
    <p:extLst>
      <p:ext uri="{BB962C8B-B14F-4D97-AF65-F5344CB8AC3E}">
        <p14:creationId xmlns:p14="http://schemas.microsoft.com/office/powerpoint/2010/main" val="14581380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 y="921373"/>
            <a:ext cx="12192000" cy="781752"/>
          </a:xfrm>
          <a:prstGeom prst="rect">
            <a:avLst/>
          </a:prstGeom>
          <a:noFill/>
        </p:spPr>
        <p:txBody>
          <a:bodyPr wrap="square" rtlCol="0">
            <a:spAutoFit/>
          </a:bodyPr>
          <a:lstStyle/>
          <a:p>
            <a:pPr algn="ctr" defTabSz="609585">
              <a:lnSpc>
                <a:spcPct val="70000"/>
              </a:lnSpc>
            </a:pPr>
            <a:r>
              <a:rPr lang="en-US" sz="6400" dirty="0">
                <a:solidFill>
                  <a:prstClr val="black"/>
                </a:solidFill>
                <a:latin typeface="Arial Black"/>
                <a:cs typeface="Arial Black"/>
              </a:rPr>
              <a:t>The </a:t>
            </a:r>
            <a:r>
              <a:rPr lang="en-US" sz="6400" dirty="0" err="1">
                <a:solidFill>
                  <a:prstClr val="black"/>
                </a:solidFill>
                <a:latin typeface="Arial Black"/>
                <a:cs typeface="Arial Black"/>
              </a:rPr>
              <a:t>newsbrands</a:t>
            </a:r>
            <a:endParaRPr lang="en-US" sz="6400" dirty="0">
              <a:solidFill>
                <a:prstClr val="black"/>
              </a:solidFill>
              <a:latin typeface="Arial Black"/>
              <a:cs typeface="Arial Black"/>
            </a:endParaRPr>
          </a:p>
        </p:txBody>
      </p:sp>
      <p:grpSp>
        <p:nvGrpSpPr>
          <p:cNvPr id="50" name="Group 49"/>
          <p:cNvGrpSpPr/>
          <p:nvPr/>
        </p:nvGrpSpPr>
        <p:grpSpPr>
          <a:xfrm>
            <a:off x="6617766" y="2333981"/>
            <a:ext cx="2741933" cy="2548124"/>
            <a:chOff x="2544234" y="4373582"/>
            <a:chExt cx="2077956" cy="1755526"/>
          </a:xfrm>
        </p:grpSpPr>
        <p:grpSp>
          <p:nvGrpSpPr>
            <p:cNvPr id="51" name="Group 50"/>
            <p:cNvGrpSpPr/>
            <p:nvPr/>
          </p:nvGrpSpPr>
          <p:grpSpPr>
            <a:xfrm>
              <a:off x="2544234" y="4373582"/>
              <a:ext cx="2077956" cy="1755526"/>
              <a:chOff x="2638687" y="4453379"/>
              <a:chExt cx="1889051" cy="1595933"/>
            </a:xfrm>
          </p:grpSpPr>
          <p:sp>
            <p:nvSpPr>
              <p:cNvPr id="53" name="Oval 52"/>
              <p:cNvSpPr/>
              <p:nvPr/>
            </p:nvSpPr>
            <p:spPr>
              <a:xfrm>
                <a:off x="2638687" y="5904000"/>
                <a:ext cx="1889051" cy="145312"/>
              </a:xfrm>
              <a:prstGeom prst="ellipse">
                <a:avLst/>
              </a:prstGeom>
              <a:solidFill>
                <a:srgbClr val="002C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54" name="object 11"/>
              <p:cNvSpPr/>
              <p:nvPr/>
            </p:nvSpPr>
            <p:spPr>
              <a:xfrm>
                <a:off x="3305649" y="5698515"/>
                <a:ext cx="541655" cy="237490"/>
              </a:xfrm>
              <a:custGeom>
                <a:avLst/>
                <a:gdLst/>
                <a:ahLst/>
                <a:cxnLst/>
                <a:rect l="l" t="t" r="r" b="b"/>
                <a:pathLst>
                  <a:path w="541655" h="237489">
                    <a:moveTo>
                      <a:pt x="483577" y="0"/>
                    </a:moveTo>
                    <a:lnTo>
                      <a:pt x="58013" y="0"/>
                    </a:lnTo>
                    <a:lnTo>
                      <a:pt x="0" y="237274"/>
                    </a:lnTo>
                    <a:lnTo>
                      <a:pt x="541616" y="237274"/>
                    </a:lnTo>
                    <a:lnTo>
                      <a:pt x="483577" y="0"/>
                    </a:lnTo>
                    <a:close/>
                  </a:path>
                </a:pathLst>
              </a:custGeom>
              <a:solidFill>
                <a:srgbClr val="767676"/>
              </a:solidFill>
            </p:spPr>
            <p:txBody>
              <a:bodyPr wrap="square" lIns="0" tIns="0" rIns="0" bIns="0" rtlCol="0"/>
              <a:lstStyle/>
              <a:p>
                <a:pPr defTabSz="457200"/>
                <a:endParaRPr>
                  <a:solidFill>
                    <a:prstClr val="black"/>
                  </a:solidFill>
                </a:endParaRPr>
              </a:p>
            </p:txBody>
          </p:sp>
          <p:sp>
            <p:nvSpPr>
              <p:cNvPr id="55" name="object 12"/>
              <p:cNvSpPr/>
              <p:nvPr/>
            </p:nvSpPr>
            <p:spPr>
              <a:xfrm>
                <a:off x="3244150" y="5931604"/>
                <a:ext cx="664845" cy="45720"/>
              </a:xfrm>
              <a:custGeom>
                <a:avLst/>
                <a:gdLst/>
                <a:ahLst/>
                <a:cxnLst/>
                <a:rect l="l" t="t" r="r" b="b"/>
                <a:pathLst>
                  <a:path w="664844" h="45720">
                    <a:moveTo>
                      <a:pt x="636600" y="0"/>
                    </a:moveTo>
                    <a:lnTo>
                      <a:pt x="27990" y="0"/>
                    </a:lnTo>
                    <a:lnTo>
                      <a:pt x="17096" y="2579"/>
                    </a:lnTo>
                    <a:lnTo>
                      <a:pt x="8199" y="9617"/>
                    </a:lnTo>
                    <a:lnTo>
                      <a:pt x="2200" y="20059"/>
                    </a:lnTo>
                    <a:lnTo>
                      <a:pt x="0" y="32854"/>
                    </a:lnTo>
                    <a:lnTo>
                      <a:pt x="0" y="45186"/>
                    </a:lnTo>
                    <a:lnTo>
                      <a:pt x="664591" y="45186"/>
                    </a:lnTo>
                    <a:lnTo>
                      <a:pt x="664591" y="32854"/>
                    </a:lnTo>
                    <a:lnTo>
                      <a:pt x="662392" y="20059"/>
                    </a:lnTo>
                    <a:lnTo>
                      <a:pt x="656396" y="9617"/>
                    </a:lnTo>
                    <a:lnTo>
                      <a:pt x="647499" y="2579"/>
                    </a:lnTo>
                    <a:lnTo>
                      <a:pt x="636600" y="0"/>
                    </a:lnTo>
                    <a:close/>
                  </a:path>
                </a:pathLst>
              </a:custGeom>
              <a:solidFill>
                <a:srgbClr val="A5A5A5"/>
              </a:solidFill>
            </p:spPr>
            <p:txBody>
              <a:bodyPr wrap="square" lIns="0" tIns="0" rIns="0" bIns="0" rtlCol="0"/>
              <a:lstStyle/>
              <a:p>
                <a:pPr defTabSz="457200"/>
                <a:endParaRPr>
                  <a:solidFill>
                    <a:prstClr val="black"/>
                  </a:solidFill>
                </a:endParaRPr>
              </a:p>
            </p:txBody>
          </p:sp>
          <p:sp>
            <p:nvSpPr>
              <p:cNvPr id="56" name="object 13"/>
              <p:cNvSpPr/>
              <p:nvPr/>
            </p:nvSpPr>
            <p:spPr>
              <a:xfrm>
                <a:off x="2661281" y="5606158"/>
                <a:ext cx="1830705" cy="176530"/>
              </a:xfrm>
              <a:custGeom>
                <a:avLst/>
                <a:gdLst/>
                <a:ahLst/>
                <a:cxnLst/>
                <a:rect l="l" t="t" r="r" b="b"/>
                <a:pathLst>
                  <a:path w="1830705" h="176529">
                    <a:moveTo>
                      <a:pt x="1830324" y="0"/>
                    </a:moveTo>
                    <a:lnTo>
                      <a:pt x="0" y="0"/>
                    </a:lnTo>
                    <a:lnTo>
                      <a:pt x="0" y="130746"/>
                    </a:lnTo>
                    <a:lnTo>
                      <a:pt x="3576" y="148492"/>
                    </a:lnTo>
                    <a:lnTo>
                      <a:pt x="13333" y="162980"/>
                    </a:lnTo>
                    <a:lnTo>
                      <a:pt x="27812" y="172746"/>
                    </a:lnTo>
                    <a:lnTo>
                      <a:pt x="45554" y="176326"/>
                    </a:lnTo>
                    <a:lnTo>
                      <a:pt x="1784769" y="176326"/>
                    </a:lnTo>
                    <a:lnTo>
                      <a:pt x="1802500" y="172746"/>
                    </a:lnTo>
                    <a:lnTo>
                      <a:pt x="1816981" y="162980"/>
                    </a:lnTo>
                    <a:lnTo>
                      <a:pt x="1826743" y="148492"/>
                    </a:lnTo>
                    <a:lnTo>
                      <a:pt x="1830324" y="130746"/>
                    </a:lnTo>
                    <a:lnTo>
                      <a:pt x="1830324" y="0"/>
                    </a:lnTo>
                    <a:close/>
                  </a:path>
                </a:pathLst>
              </a:custGeom>
              <a:solidFill>
                <a:srgbClr val="A5A5A5"/>
              </a:solidFill>
            </p:spPr>
            <p:txBody>
              <a:bodyPr wrap="square" lIns="0" tIns="0" rIns="0" bIns="0" rtlCol="0"/>
              <a:lstStyle/>
              <a:p>
                <a:pPr defTabSz="457200"/>
                <a:endParaRPr>
                  <a:solidFill>
                    <a:prstClr val="black"/>
                  </a:solidFill>
                </a:endParaRPr>
              </a:p>
            </p:txBody>
          </p:sp>
          <p:sp>
            <p:nvSpPr>
              <p:cNvPr id="57" name="object 14"/>
              <p:cNvSpPr/>
              <p:nvPr/>
            </p:nvSpPr>
            <p:spPr>
              <a:xfrm>
                <a:off x="2661285" y="4453379"/>
                <a:ext cx="1830705" cy="1153160"/>
              </a:xfrm>
              <a:custGeom>
                <a:avLst/>
                <a:gdLst/>
                <a:ahLst/>
                <a:cxnLst/>
                <a:rect l="l" t="t" r="r" b="b"/>
                <a:pathLst>
                  <a:path w="1830705" h="1153160">
                    <a:moveTo>
                      <a:pt x="1784769" y="0"/>
                    </a:moveTo>
                    <a:lnTo>
                      <a:pt x="45554" y="0"/>
                    </a:lnTo>
                    <a:lnTo>
                      <a:pt x="27812" y="3578"/>
                    </a:lnTo>
                    <a:lnTo>
                      <a:pt x="13333" y="13341"/>
                    </a:lnTo>
                    <a:lnTo>
                      <a:pt x="3576" y="27828"/>
                    </a:lnTo>
                    <a:lnTo>
                      <a:pt x="0" y="45580"/>
                    </a:lnTo>
                    <a:lnTo>
                      <a:pt x="0" y="1152778"/>
                    </a:lnTo>
                    <a:lnTo>
                      <a:pt x="1830324" y="1152778"/>
                    </a:lnTo>
                    <a:lnTo>
                      <a:pt x="1830324" y="45580"/>
                    </a:lnTo>
                    <a:lnTo>
                      <a:pt x="1826742" y="27828"/>
                    </a:lnTo>
                    <a:lnTo>
                      <a:pt x="1816976" y="13341"/>
                    </a:lnTo>
                    <a:lnTo>
                      <a:pt x="1802495" y="3578"/>
                    </a:lnTo>
                    <a:lnTo>
                      <a:pt x="1784769" y="0"/>
                    </a:lnTo>
                    <a:close/>
                  </a:path>
                </a:pathLst>
              </a:custGeom>
              <a:solidFill>
                <a:srgbClr val="000000"/>
              </a:solidFill>
            </p:spPr>
            <p:txBody>
              <a:bodyPr wrap="square" lIns="0" tIns="0" rIns="0" bIns="0" rtlCol="0"/>
              <a:lstStyle/>
              <a:p>
                <a:pPr defTabSz="457200"/>
                <a:endParaRPr>
                  <a:solidFill>
                    <a:prstClr val="black"/>
                  </a:solidFill>
                </a:endParaRPr>
              </a:p>
            </p:txBody>
          </p:sp>
          <p:sp>
            <p:nvSpPr>
              <p:cNvPr id="58" name="object 15"/>
              <p:cNvSpPr/>
              <p:nvPr/>
            </p:nvSpPr>
            <p:spPr>
              <a:xfrm>
                <a:off x="2736255" y="4524578"/>
                <a:ext cx="1680845" cy="1006475"/>
              </a:xfrm>
              <a:custGeom>
                <a:avLst/>
                <a:gdLst/>
                <a:ahLst/>
                <a:cxnLst/>
                <a:rect l="l" t="t" r="r" b="b"/>
                <a:pathLst>
                  <a:path w="1680845" h="1006475">
                    <a:moveTo>
                      <a:pt x="0" y="0"/>
                    </a:moveTo>
                    <a:lnTo>
                      <a:pt x="1680387" y="0"/>
                    </a:lnTo>
                    <a:lnTo>
                      <a:pt x="1680387" y="1005992"/>
                    </a:lnTo>
                    <a:lnTo>
                      <a:pt x="0" y="1005992"/>
                    </a:lnTo>
                    <a:lnTo>
                      <a:pt x="0" y="0"/>
                    </a:lnTo>
                    <a:close/>
                  </a:path>
                </a:pathLst>
              </a:custGeom>
              <a:solidFill>
                <a:srgbClr val="F2F2F2"/>
              </a:solidFill>
            </p:spPr>
            <p:txBody>
              <a:bodyPr wrap="square" lIns="0" tIns="0" rIns="0" bIns="0" rtlCol="0"/>
              <a:lstStyle/>
              <a:p>
                <a:pPr defTabSz="457200"/>
                <a:endParaRPr>
                  <a:solidFill>
                    <a:prstClr val="black"/>
                  </a:solidFill>
                </a:endParaRPr>
              </a:p>
            </p:txBody>
          </p:sp>
          <p:sp>
            <p:nvSpPr>
              <p:cNvPr id="59" name="object 16"/>
              <p:cNvSpPr/>
              <p:nvPr/>
            </p:nvSpPr>
            <p:spPr>
              <a:xfrm>
                <a:off x="3095421" y="4524575"/>
                <a:ext cx="1321435" cy="1007110"/>
              </a:xfrm>
              <a:custGeom>
                <a:avLst/>
                <a:gdLst/>
                <a:ahLst/>
                <a:cxnLst/>
                <a:rect l="l" t="t" r="r" b="b"/>
                <a:pathLst>
                  <a:path w="1321435" h="1007110">
                    <a:moveTo>
                      <a:pt x="1321219" y="0"/>
                    </a:moveTo>
                    <a:lnTo>
                      <a:pt x="0" y="0"/>
                    </a:lnTo>
                    <a:lnTo>
                      <a:pt x="815111" y="1007021"/>
                    </a:lnTo>
                    <a:lnTo>
                      <a:pt x="1321219" y="1007021"/>
                    </a:lnTo>
                    <a:lnTo>
                      <a:pt x="1321219" y="0"/>
                    </a:lnTo>
                    <a:close/>
                  </a:path>
                </a:pathLst>
              </a:custGeom>
              <a:solidFill>
                <a:srgbClr val="FFFFFF"/>
              </a:solidFill>
            </p:spPr>
            <p:txBody>
              <a:bodyPr wrap="square" lIns="0" tIns="0" rIns="0" bIns="0" rtlCol="0"/>
              <a:lstStyle/>
              <a:p>
                <a:pPr defTabSz="457200"/>
                <a:endParaRPr>
                  <a:solidFill>
                    <a:prstClr val="black"/>
                  </a:solidFill>
                </a:endParaRPr>
              </a:p>
            </p:txBody>
          </p:sp>
        </p:grpSp>
        <p:sp>
          <p:nvSpPr>
            <p:cNvPr id="52" name="object 4"/>
            <p:cNvSpPr txBox="1">
              <a:spLocks/>
            </p:cNvSpPr>
            <p:nvPr/>
          </p:nvSpPr>
          <p:spPr>
            <a:xfrm>
              <a:off x="2659380" y="4775978"/>
              <a:ext cx="1844040" cy="541687"/>
            </a:xfrm>
            <a:prstGeom prst="rect">
              <a:avLst/>
            </a:prstGeom>
          </p:spPr>
          <p:txBody>
            <a:bodyPr vert="horz" wrap="square" lIns="0" tIns="0" rIns="0" bIns="0" rtlCol="0">
              <a:spAutoFit/>
            </a:bodyPr>
            <a:lstStyle>
              <a:lvl1pPr>
                <a:defRPr sz="2800" b="1" i="0">
                  <a:solidFill>
                    <a:schemeClr val="bg1"/>
                  </a:solidFill>
                  <a:latin typeface="Arial Black"/>
                  <a:ea typeface="+mj-ea"/>
                  <a:cs typeface="Arial Black"/>
                </a:defRPr>
              </a:lvl1pPr>
            </a:lstStyle>
            <a:p>
              <a:pPr marL="12700" marR="5080" algn="ctr" defTabSz="457200"/>
              <a:r>
                <a:rPr lang="en-US" sz="3200" spc="-25" dirty="0" smtClean="0">
                  <a:solidFill>
                    <a:srgbClr val="E00034"/>
                  </a:solidFill>
                </a:rPr>
                <a:t>NEWS</a:t>
              </a:r>
              <a:endParaRPr lang="en-US" sz="3200" spc="-35" dirty="0">
                <a:solidFill>
                  <a:srgbClr val="E00034"/>
                </a:solidFill>
              </a:endParaRPr>
            </a:p>
          </p:txBody>
        </p:sp>
      </p:grpSp>
      <p:grpSp>
        <p:nvGrpSpPr>
          <p:cNvPr id="61" name="Group 60"/>
          <p:cNvGrpSpPr/>
          <p:nvPr/>
        </p:nvGrpSpPr>
        <p:grpSpPr>
          <a:xfrm>
            <a:off x="3191871" y="2412178"/>
            <a:ext cx="2741933" cy="2548124"/>
            <a:chOff x="414000" y="4453379"/>
            <a:chExt cx="1889051" cy="1595933"/>
          </a:xfrm>
        </p:grpSpPr>
        <p:sp>
          <p:nvSpPr>
            <p:cNvPr id="62" name="Oval 61"/>
            <p:cNvSpPr/>
            <p:nvPr/>
          </p:nvSpPr>
          <p:spPr>
            <a:xfrm>
              <a:off x="414000" y="5904000"/>
              <a:ext cx="1889051" cy="145312"/>
            </a:xfrm>
            <a:prstGeom prst="ellipse">
              <a:avLst/>
            </a:prstGeom>
            <a:solidFill>
              <a:srgbClr val="002C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63" name="object 11"/>
            <p:cNvSpPr/>
            <p:nvPr/>
          </p:nvSpPr>
          <p:spPr>
            <a:xfrm>
              <a:off x="1080962" y="5698515"/>
              <a:ext cx="541655" cy="237490"/>
            </a:xfrm>
            <a:custGeom>
              <a:avLst/>
              <a:gdLst/>
              <a:ahLst/>
              <a:cxnLst/>
              <a:rect l="l" t="t" r="r" b="b"/>
              <a:pathLst>
                <a:path w="541655" h="237489">
                  <a:moveTo>
                    <a:pt x="483577" y="0"/>
                  </a:moveTo>
                  <a:lnTo>
                    <a:pt x="58013" y="0"/>
                  </a:lnTo>
                  <a:lnTo>
                    <a:pt x="0" y="237274"/>
                  </a:lnTo>
                  <a:lnTo>
                    <a:pt x="541616" y="237274"/>
                  </a:lnTo>
                  <a:lnTo>
                    <a:pt x="483577" y="0"/>
                  </a:lnTo>
                  <a:close/>
                </a:path>
              </a:pathLst>
            </a:custGeom>
            <a:solidFill>
              <a:srgbClr val="767676"/>
            </a:solidFill>
          </p:spPr>
          <p:txBody>
            <a:bodyPr wrap="square" lIns="0" tIns="0" rIns="0" bIns="0" rtlCol="0"/>
            <a:lstStyle/>
            <a:p>
              <a:pPr defTabSz="457200"/>
              <a:endParaRPr>
                <a:solidFill>
                  <a:prstClr val="black"/>
                </a:solidFill>
              </a:endParaRPr>
            </a:p>
          </p:txBody>
        </p:sp>
        <p:sp>
          <p:nvSpPr>
            <p:cNvPr id="64" name="object 12"/>
            <p:cNvSpPr/>
            <p:nvPr/>
          </p:nvSpPr>
          <p:spPr>
            <a:xfrm>
              <a:off x="1019463" y="5931604"/>
              <a:ext cx="664845" cy="45720"/>
            </a:xfrm>
            <a:custGeom>
              <a:avLst/>
              <a:gdLst/>
              <a:ahLst/>
              <a:cxnLst/>
              <a:rect l="l" t="t" r="r" b="b"/>
              <a:pathLst>
                <a:path w="664844" h="45720">
                  <a:moveTo>
                    <a:pt x="636600" y="0"/>
                  </a:moveTo>
                  <a:lnTo>
                    <a:pt x="27990" y="0"/>
                  </a:lnTo>
                  <a:lnTo>
                    <a:pt x="17096" y="2579"/>
                  </a:lnTo>
                  <a:lnTo>
                    <a:pt x="8199" y="9617"/>
                  </a:lnTo>
                  <a:lnTo>
                    <a:pt x="2200" y="20059"/>
                  </a:lnTo>
                  <a:lnTo>
                    <a:pt x="0" y="32854"/>
                  </a:lnTo>
                  <a:lnTo>
                    <a:pt x="0" y="45186"/>
                  </a:lnTo>
                  <a:lnTo>
                    <a:pt x="664591" y="45186"/>
                  </a:lnTo>
                  <a:lnTo>
                    <a:pt x="664591" y="32854"/>
                  </a:lnTo>
                  <a:lnTo>
                    <a:pt x="662392" y="20059"/>
                  </a:lnTo>
                  <a:lnTo>
                    <a:pt x="656396" y="9617"/>
                  </a:lnTo>
                  <a:lnTo>
                    <a:pt x="647499" y="2579"/>
                  </a:lnTo>
                  <a:lnTo>
                    <a:pt x="636600" y="0"/>
                  </a:lnTo>
                  <a:close/>
                </a:path>
              </a:pathLst>
            </a:custGeom>
            <a:solidFill>
              <a:srgbClr val="A5A5A5"/>
            </a:solidFill>
          </p:spPr>
          <p:txBody>
            <a:bodyPr wrap="square" lIns="0" tIns="0" rIns="0" bIns="0" rtlCol="0"/>
            <a:lstStyle/>
            <a:p>
              <a:pPr defTabSz="457200"/>
              <a:endParaRPr>
                <a:solidFill>
                  <a:prstClr val="black"/>
                </a:solidFill>
              </a:endParaRPr>
            </a:p>
          </p:txBody>
        </p:sp>
        <p:sp>
          <p:nvSpPr>
            <p:cNvPr id="65" name="object 13"/>
            <p:cNvSpPr/>
            <p:nvPr/>
          </p:nvSpPr>
          <p:spPr>
            <a:xfrm>
              <a:off x="436594" y="5606158"/>
              <a:ext cx="1830705" cy="176530"/>
            </a:xfrm>
            <a:custGeom>
              <a:avLst/>
              <a:gdLst/>
              <a:ahLst/>
              <a:cxnLst/>
              <a:rect l="l" t="t" r="r" b="b"/>
              <a:pathLst>
                <a:path w="1830705" h="176529">
                  <a:moveTo>
                    <a:pt x="1830324" y="0"/>
                  </a:moveTo>
                  <a:lnTo>
                    <a:pt x="0" y="0"/>
                  </a:lnTo>
                  <a:lnTo>
                    <a:pt x="0" y="130746"/>
                  </a:lnTo>
                  <a:lnTo>
                    <a:pt x="3576" y="148492"/>
                  </a:lnTo>
                  <a:lnTo>
                    <a:pt x="13333" y="162980"/>
                  </a:lnTo>
                  <a:lnTo>
                    <a:pt x="27812" y="172746"/>
                  </a:lnTo>
                  <a:lnTo>
                    <a:pt x="45554" y="176326"/>
                  </a:lnTo>
                  <a:lnTo>
                    <a:pt x="1784769" y="176326"/>
                  </a:lnTo>
                  <a:lnTo>
                    <a:pt x="1802500" y="172746"/>
                  </a:lnTo>
                  <a:lnTo>
                    <a:pt x="1816981" y="162980"/>
                  </a:lnTo>
                  <a:lnTo>
                    <a:pt x="1826743" y="148492"/>
                  </a:lnTo>
                  <a:lnTo>
                    <a:pt x="1830324" y="130746"/>
                  </a:lnTo>
                  <a:lnTo>
                    <a:pt x="1830324" y="0"/>
                  </a:lnTo>
                  <a:close/>
                </a:path>
              </a:pathLst>
            </a:custGeom>
            <a:solidFill>
              <a:srgbClr val="A5A5A5"/>
            </a:solidFill>
          </p:spPr>
          <p:txBody>
            <a:bodyPr wrap="square" lIns="0" tIns="0" rIns="0" bIns="0" rtlCol="0"/>
            <a:lstStyle/>
            <a:p>
              <a:pPr defTabSz="457200"/>
              <a:endParaRPr>
                <a:solidFill>
                  <a:prstClr val="black"/>
                </a:solidFill>
              </a:endParaRPr>
            </a:p>
          </p:txBody>
        </p:sp>
        <p:sp>
          <p:nvSpPr>
            <p:cNvPr id="66" name="object 14"/>
            <p:cNvSpPr/>
            <p:nvPr/>
          </p:nvSpPr>
          <p:spPr>
            <a:xfrm>
              <a:off x="436598" y="4453379"/>
              <a:ext cx="1830705" cy="1153160"/>
            </a:xfrm>
            <a:custGeom>
              <a:avLst/>
              <a:gdLst/>
              <a:ahLst/>
              <a:cxnLst/>
              <a:rect l="l" t="t" r="r" b="b"/>
              <a:pathLst>
                <a:path w="1830705" h="1153160">
                  <a:moveTo>
                    <a:pt x="1784769" y="0"/>
                  </a:moveTo>
                  <a:lnTo>
                    <a:pt x="45554" y="0"/>
                  </a:lnTo>
                  <a:lnTo>
                    <a:pt x="27812" y="3578"/>
                  </a:lnTo>
                  <a:lnTo>
                    <a:pt x="13333" y="13341"/>
                  </a:lnTo>
                  <a:lnTo>
                    <a:pt x="3576" y="27828"/>
                  </a:lnTo>
                  <a:lnTo>
                    <a:pt x="0" y="45580"/>
                  </a:lnTo>
                  <a:lnTo>
                    <a:pt x="0" y="1152778"/>
                  </a:lnTo>
                  <a:lnTo>
                    <a:pt x="1830324" y="1152778"/>
                  </a:lnTo>
                  <a:lnTo>
                    <a:pt x="1830324" y="45580"/>
                  </a:lnTo>
                  <a:lnTo>
                    <a:pt x="1826742" y="27828"/>
                  </a:lnTo>
                  <a:lnTo>
                    <a:pt x="1816976" y="13341"/>
                  </a:lnTo>
                  <a:lnTo>
                    <a:pt x="1802495" y="3578"/>
                  </a:lnTo>
                  <a:lnTo>
                    <a:pt x="1784769" y="0"/>
                  </a:lnTo>
                  <a:close/>
                </a:path>
              </a:pathLst>
            </a:custGeom>
            <a:solidFill>
              <a:srgbClr val="000000"/>
            </a:solidFill>
          </p:spPr>
          <p:txBody>
            <a:bodyPr wrap="square" lIns="0" tIns="0" rIns="0" bIns="0" rtlCol="0"/>
            <a:lstStyle/>
            <a:p>
              <a:pPr defTabSz="457200"/>
              <a:endParaRPr>
                <a:solidFill>
                  <a:prstClr val="black"/>
                </a:solidFill>
              </a:endParaRPr>
            </a:p>
          </p:txBody>
        </p:sp>
        <p:sp>
          <p:nvSpPr>
            <p:cNvPr id="67" name="object 15"/>
            <p:cNvSpPr/>
            <p:nvPr/>
          </p:nvSpPr>
          <p:spPr>
            <a:xfrm>
              <a:off x="511568" y="4524578"/>
              <a:ext cx="1680845" cy="1006475"/>
            </a:xfrm>
            <a:custGeom>
              <a:avLst/>
              <a:gdLst/>
              <a:ahLst/>
              <a:cxnLst/>
              <a:rect l="l" t="t" r="r" b="b"/>
              <a:pathLst>
                <a:path w="1680845" h="1006475">
                  <a:moveTo>
                    <a:pt x="0" y="0"/>
                  </a:moveTo>
                  <a:lnTo>
                    <a:pt x="1680387" y="0"/>
                  </a:lnTo>
                  <a:lnTo>
                    <a:pt x="1680387" y="1005992"/>
                  </a:lnTo>
                  <a:lnTo>
                    <a:pt x="0" y="1005992"/>
                  </a:lnTo>
                  <a:lnTo>
                    <a:pt x="0" y="0"/>
                  </a:lnTo>
                  <a:close/>
                </a:path>
              </a:pathLst>
            </a:custGeom>
            <a:solidFill>
              <a:srgbClr val="F2F2F2"/>
            </a:solidFill>
          </p:spPr>
          <p:txBody>
            <a:bodyPr wrap="square" lIns="0" tIns="0" rIns="0" bIns="0" rtlCol="0"/>
            <a:lstStyle/>
            <a:p>
              <a:pPr defTabSz="457200"/>
              <a:endParaRPr>
                <a:solidFill>
                  <a:prstClr val="black"/>
                </a:solidFill>
              </a:endParaRPr>
            </a:p>
          </p:txBody>
        </p:sp>
        <p:sp>
          <p:nvSpPr>
            <p:cNvPr id="68" name="object 16"/>
            <p:cNvSpPr/>
            <p:nvPr/>
          </p:nvSpPr>
          <p:spPr>
            <a:xfrm>
              <a:off x="870734" y="4524575"/>
              <a:ext cx="1321435" cy="1007110"/>
            </a:xfrm>
            <a:custGeom>
              <a:avLst/>
              <a:gdLst/>
              <a:ahLst/>
              <a:cxnLst/>
              <a:rect l="l" t="t" r="r" b="b"/>
              <a:pathLst>
                <a:path w="1321435" h="1007110">
                  <a:moveTo>
                    <a:pt x="1321219" y="0"/>
                  </a:moveTo>
                  <a:lnTo>
                    <a:pt x="0" y="0"/>
                  </a:lnTo>
                  <a:lnTo>
                    <a:pt x="815111" y="1007021"/>
                  </a:lnTo>
                  <a:lnTo>
                    <a:pt x="1321219" y="1007021"/>
                  </a:lnTo>
                  <a:lnTo>
                    <a:pt x="1321219" y="0"/>
                  </a:lnTo>
                  <a:close/>
                </a:path>
              </a:pathLst>
            </a:custGeom>
            <a:solidFill>
              <a:srgbClr val="FFFFFF"/>
            </a:solidFill>
          </p:spPr>
          <p:txBody>
            <a:bodyPr wrap="square" lIns="0" tIns="0" rIns="0" bIns="0" rtlCol="0"/>
            <a:lstStyle/>
            <a:p>
              <a:pPr defTabSz="457200"/>
              <a:endParaRPr>
                <a:solidFill>
                  <a:prstClr val="black"/>
                </a:solidFill>
              </a:endParaRPr>
            </a:p>
          </p:txBody>
        </p:sp>
        <p:sp>
          <p:nvSpPr>
            <p:cNvPr id="69" name="object 17"/>
            <p:cNvSpPr/>
            <p:nvPr/>
          </p:nvSpPr>
          <p:spPr>
            <a:xfrm>
              <a:off x="769785" y="4652276"/>
              <a:ext cx="1159510" cy="821055"/>
            </a:xfrm>
            <a:custGeom>
              <a:avLst/>
              <a:gdLst/>
              <a:ahLst/>
              <a:cxnLst/>
              <a:rect l="l" t="t" r="r" b="b"/>
              <a:pathLst>
                <a:path w="1159510" h="821054">
                  <a:moveTo>
                    <a:pt x="0" y="820546"/>
                  </a:moveTo>
                  <a:lnTo>
                    <a:pt x="1159357" y="820546"/>
                  </a:lnTo>
                  <a:lnTo>
                    <a:pt x="1159357" y="0"/>
                  </a:lnTo>
                  <a:lnTo>
                    <a:pt x="0" y="0"/>
                  </a:lnTo>
                  <a:lnTo>
                    <a:pt x="0" y="820546"/>
                  </a:lnTo>
                  <a:close/>
                </a:path>
              </a:pathLst>
            </a:custGeom>
            <a:solidFill>
              <a:srgbClr val="FFFFFF"/>
            </a:solidFill>
          </p:spPr>
          <p:txBody>
            <a:bodyPr wrap="square" lIns="0" tIns="0" rIns="0" bIns="0" rtlCol="0"/>
            <a:lstStyle/>
            <a:p>
              <a:pPr defTabSz="457200"/>
              <a:endParaRPr>
                <a:solidFill>
                  <a:prstClr val="black"/>
                </a:solidFill>
              </a:endParaRPr>
            </a:p>
          </p:txBody>
        </p:sp>
        <p:sp>
          <p:nvSpPr>
            <p:cNvPr id="70" name="object 18"/>
            <p:cNvSpPr/>
            <p:nvPr/>
          </p:nvSpPr>
          <p:spPr>
            <a:xfrm>
              <a:off x="771321" y="4567567"/>
              <a:ext cx="1154430" cy="85090"/>
            </a:xfrm>
            <a:custGeom>
              <a:avLst/>
              <a:gdLst/>
              <a:ahLst/>
              <a:cxnLst/>
              <a:rect l="l" t="t" r="r" b="b"/>
              <a:pathLst>
                <a:path w="1154430" h="85089">
                  <a:moveTo>
                    <a:pt x="0" y="84696"/>
                  </a:moveTo>
                  <a:lnTo>
                    <a:pt x="1154061" y="84696"/>
                  </a:lnTo>
                  <a:lnTo>
                    <a:pt x="1154061" y="0"/>
                  </a:lnTo>
                  <a:lnTo>
                    <a:pt x="0" y="0"/>
                  </a:lnTo>
                  <a:lnTo>
                    <a:pt x="0" y="84696"/>
                  </a:lnTo>
                  <a:close/>
                </a:path>
              </a:pathLst>
            </a:custGeom>
            <a:solidFill>
              <a:srgbClr val="BAC6C9"/>
            </a:solidFill>
          </p:spPr>
          <p:txBody>
            <a:bodyPr wrap="square" lIns="0" tIns="0" rIns="0" bIns="0" rtlCol="0"/>
            <a:lstStyle/>
            <a:p>
              <a:pPr defTabSz="457200"/>
              <a:endParaRPr>
                <a:solidFill>
                  <a:prstClr val="black"/>
                </a:solidFill>
              </a:endParaRPr>
            </a:p>
          </p:txBody>
        </p:sp>
        <p:sp>
          <p:nvSpPr>
            <p:cNvPr id="71" name="object 19"/>
            <p:cNvSpPr/>
            <p:nvPr/>
          </p:nvSpPr>
          <p:spPr>
            <a:xfrm>
              <a:off x="759200" y="4646547"/>
              <a:ext cx="1181100" cy="835660"/>
            </a:xfrm>
            <a:custGeom>
              <a:avLst/>
              <a:gdLst/>
              <a:ahLst/>
              <a:cxnLst/>
              <a:rect l="l" t="t" r="r" b="b"/>
              <a:pathLst>
                <a:path w="1181100" h="835660">
                  <a:moveTo>
                    <a:pt x="1180528" y="0"/>
                  </a:moveTo>
                  <a:lnTo>
                    <a:pt x="0" y="0"/>
                  </a:lnTo>
                  <a:lnTo>
                    <a:pt x="0" y="807364"/>
                  </a:lnTo>
                  <a:lnTo>
                    <a:pt x="2228" y="818191"/>
                  </a:lnTo>
                  <a:lnTo>
                    <a:pt x="8302" y="827041"/>
                  </a:lnTo>
                  <a:lnTo>
                    <a:pt x="17305" y="833012"/>
                  </a:lnTo>
                  <a:lnTo>
                    <a:pt x="28321" y="835202"/>
                  </a:lnTo>
                  <a:lnTo>
                    <a:pt x="1152194" y="835202"/>
                  </a:lnTo>
                  <a:lnTo>
                    <a:pt x="1163212" y="833012"/>
                  </a:lnTo>
                  <a:lnTo>
                    <a:pt x="1172219" y="827041"/>
                  </a:lnTo>
                  <a:lnTo>
                    <a:pt x="1177526" y="819315"/>
                  </a:lnTo>
                  <a:lnTo>
                    <a:pt x="21462" y="819315"/>
                  </a:lnTo>
                  <a:lnTo>
                    <a:pt x="15875" y="813955"/>
                  </a:lnTo>
                  <a:lnTo>
                    <a:pt x="15875" y="15874"/>
                  </a:lnTo>
                  <a:lnTo>
                    <a:pt x="1180528" y="15874"/>
                  </a:lnTo>
                  <a:lnTo>
                    <a:pt x="1180528" y="0"/>
                  </a:lnTo>
                  <a:close/>
                </a:path>
                <a:path w="1181100" h="835660">
                  <a:moveTo>
                    <a:pt x="1180528" y="15874"/>
                  </a:moveTo>
                  <a:lnTo>
                    <a:pt x="1164640" y="15874"/>
                  </a:lnTo>
                  <a:lnTo>
                    <a:pt x="1164640" y="813955"/>
                  </a:lnTo>
                  <a:lnTo>
                    <a:pt x="1159065" y="819315"/>
                  </a:lnTo>
                  <a:lnTo>
                    <a:pt x="1177526" y="819315"/>
                  </a:lnTo>
                  <a:lnTo>
                    <a:pt x="1178298" y="818191"/>
                  </a:lnTo>
                  <a:lnTo>
                    <a:pt x="1180528" y="807364"/>
                  </a:lnTo>
                  <a:lnTo>
                    <a:pt x="1180528" y="15874"/>
                  </a:lnTo>
                  <a:close/>
                </a:path>
              </a:pathLst>
            </a:custGeom>
            <a:solidFill>
              <a:srgbClr val="BAC6C9"/>
            </a:solidFill>
          </p:spPr>
          <p:txBody>
            <a:bodyPr wrap="square" lIns="0" tIns="0" rIns="0" bIns="0" rtlCol="0"/>
            <a:lstStyle/>
            <a:p>
              <a:pPr defTabSz="457200"/>
              <a:endParaRPr>
                <a:solidFill>
                  <a:prstClr val="black"/>
                </a:solidFill>
              </a:endParaRPr>
            </a:p>
          </p:txBody>
        </p:sp>
        <p:sp>
          <p:nvSpPr>
            <p:cNvPr id="72" name="object 20"/>
            <p:cNvSpPr/>
            <p:nvPr/>
          </p:nvSpPr>
          <p:spPr>
            <a:xfrm>
              <a:off x="759197" y="4556979"/>
              <a:ext cx="1181100" cy="106045"/>
            </a:xfrm>
            <a:custGeom>
              <a:avLst/>
              <a:gdLst/>
              <a:ahLst/>
              <a:cxnLst/>
              <a:rect l="l" t="t" r="r" b="b"/>
              <a:pathLst>
                <a:path w="1181100" h="106045">
                  <a:moveTo>
                    <a:pt x="1152194" y="0"/>
                  </a:moveTo>
                  <a:lnTo>
                    <a:pt x="28333" y="0"/>
                  </a:lnTo>
                  <a:lnTo>
                    <a:pt x="17316" y="2705"/>
                  </a:lnTo>
                  <a:lnTo>
                    <a:pt x="8308" y="10077"/>
                  </a:lnTo>
                  <a:lnTo>
                    <a:pt x="2230" y="21002"/>
                  </a:lnTo>
                  <a:lnTo>
                    <a:pt x="0" y="34366"/>
                  </a:lnTo>
                  <a:lnTo>
                    <a:pt x="0" y="105448"/>
                  </a:lnTo>
                  <a:lnTo>
                    <a:pt x="1180528" y="105448"/>
                  </a:lnTo>
                  <a:lnTo>
                    <a:pt x="1180528" y="89560"/>
                  </a:lnTo>
                  <a:lnTo>
                    <a:pt x="15875" y="89560"/>
                  </a:lnTo>
                  <a:lnTo>
                    <a:pt x="15875" y="24523"/>
                  </a:lnTo>
                  <a:lnTo>
                    <a:pt x="21691" y="15887"/>
                  </a:lnTo>
                  <a:lnTo>
                    <a:pt x="1175452" y="15887"/>
                  </a:lnTo>
                  <a:lnTo>
                    <a:pt x="1172219" y="10077"/>
                  </a:lnTo>
                  <a:lnTo>
                    <a:pt x="1163212" y="2705"/>
                  </a:lnTo>
                  <a:lnTo>
                    <a:pt x="1152194" y="0"/>
                  </a:lnTo>
                  <a:close/>
                </a:path>
                <a:path w="1181100" h="106045">
                  <a:moveTo>
                    <a:pt x="1175452" y="15887"/>
                  </a:moveTo>
                  <a:lnTo>
                    <a:pt x="1158824" y="15887"/>
                  </a:lnTo>
                  <a:lnTo>
                    <a:pt x="1164640" y="24523"/>
                  </a:lnTo>
                  <a:lnTo>
                    <a:pt x="1164640" y="89560"/>
                  </a:lnTo>
                  <a:lnTo>
                    <a:pt x="1180528" y="89560"/>
                  </a:lnTo>
                  <a:lnTo>
                    <a:pt x="1180528" y="34366"/>
                  </a:lnTo>
                  <a:lnTo>
                    <a:pt x="1178298" y="21002"/>
                  </a:lnTo>
                  <a:lnTo>
                    <a:pt x="1175452" y="15887"/>
                  </a:lnTo>
                  <a:close/>
                </a:path>
              </a:pathLst>
            </a:custGeom>
            <a:solidFill>
              <a:srgbClr val="BAC6C9"/>
            </a:solidFill>
          </p:spPr>
          <p:txBody>
            <a:bodyPr wrap="square" lIns="0" tIns="0" rIns="0" bIns="0" rtlCol="0"/>
            <a:lstStyle/>
            <a:p>
              <a:pPr defTabSz="457200"/>
              <a:endParaRPr>
                <a:solidFill>
                  <a:prstClr val="black"/>
                </a:solidFill>
              </a:endParaRPr>
            </a:p>
          </p:txBody>
        </p:sp>
        <p:sp>
          <p:nvSpPr>
            <p:cNvPr id="73" name="object 21"/>
            <p:cNvSpPr/>
            <p:nvPr/>
          </p:nvSpPr>
          <p:spPr>
            <a:xfrm>
              <a:off x="795948" y="4586592"/>
              <a:ext cx="46355" cy="46355"/>
            </a:xfrm>
            <a:custGeom>
              <a:avLst/>
              <a:gdLst/>
              <a:ahLst/>
              <a:cxnLst/>
              <a:rect l="l" t="t" r="r" b="b"/>
              <a:pathLst>
                <a:path w="46355" h="46354">
                  <a:moveTo>
                    <a:pt x="23101" y="0"/>
                  </a:moveTo>
                  <a:lnTo>
                    <a:pt x="14112" y="1816"/>
                  </a:lnTo>
                  <a:lnTo>
                    <a:pt x="6769" y="6770"/>
                  </a:lnTo>
                  <a:lnTo>
                    <a:pt x="1816" y="14117"/>
                  </a:lnTo>
                  <a:lnTo>
                    <a:pt x="0" y="23113"/>
                  </a:lnTo>
                  <a:lnTo>
                    <a:pt x="1816" y="32110"/>
                  </a:lnTo>
                  <a:lnTo>
                    <a:pt x="6769" y="39457"/>
                  </a:lnTo>
                  <a:lnTo>
                    <a:pt x="14112" y="44411"/>
                  </a:lnTo>
                  <a:lnTo>
                    <a:pt x="23101" y="46227"/>
                  </a:lnTo>
                  <a:lnTo>
                    <a:pt x="32097" y="44411"/>
                  </a:lnTo>
                  <a:lnTo>
                    <a:pt x="39444" y="39457"/>
                  </a:lnTo>
                  <a:lnTo>
                    <a:pt x="44398" y="32110"/>
                  </a:lnTo>
                  <a:lnTo>
                    <a:pt x="46215" y="23113"/>
                  </a:lnTo>
                  <a:lnTo>
                    <a:pt x="44398" y="14117"/>
                  </a:lnTo>
                  <a:lnTo>
                    <a:pt x="39444" y="6770"/>
                  </a:lnTo>
                  <a:lnTo>
                    <a:pt x="32097" y="1816"/>
                  </a:lnTo>
                  <a:lnTo>
                    <a:pt x="23101" y="0"/>
                  </a:lnTo>
                  <a:close/>
                </a:path>
              </a:pathLst>
            </a:custGeom>
            <a:solidFill>
              <a:srgbClr val="E52632"/>
            </a:solidFill>
          </p:spPr>
          <p:txBody>
            <a:bodyPr wrap="square" lIns="0" tIns="0" rIns="0" bIns="0" rtlCol="0"/>
            <a:lstStyle/>
            <a:p>
              <a:pPr defTabSz="457200"/>
              <a:endParaRPr>
                <a:solidFill>
                  <a:prstClr val="black"/>
                </a:solidFill>
              </a:endParaRPr>
            </a:p>
          </p:txBody>
        </p:sp>
        <p:sp>
          <p:nvSpPr>
            <p:cNvPr id="74" name="object 22"/>
            <p:cNvSpPr/>
            <p:nvPr/>
          </p:nvSpPr>
          <p:spPr>
            <a:xfrm>
              <a:off x="865272" y="4586592"/>
              <a:ext cx="46355" cy="46355"/>
            </a:xfrm>
            <a:custGeom>
              <a:avLst/>
              <a:gdLst/>
              <a:ahLst/>
              <a:cxnLst/>
              <a:rect l="l" t="t" r="r" b="b"/>
              <a:pathLst>
                <a:path w="46355" h="46354">
                  <a:moveTo>
                    <a:pt x="23101" y="0"/>
                  </a:moveTo>
                  <a:lnTo>
                    <a:pt x="14112" y="1816"/>
                  </a:lnTo>
                  <a:lnTo>
                    <a:pt x="6769" y="6770"/>
                  </a:lnTo>
                  <a:lnTo>
                    <a:pt x="1816" y="14117"/>
                  </a:lnTo>
                  <a:lnTo>
                    <a:pt x="0" y="23113"/>
                  </a:lnTo>
                  <a:lnTo>
                    <a:pt x="1816" y="32110"/>
                  </a:lnTo>
                  <a:lnTo>
                    <a:pt x="6769" y="39457"/>
                  </a:lnTo>
                  <a:lnTo>
                    <a:pt x="14112" y="44411"/>
                  </a:lnTo>
                  <a:lnTo>
                    <a:pt x="23101" y="46227"/>
                  </a:lnTo>
                  <a:lnTo>
                    <a:pt x="32097" y="44411"/>
                  </a:lnTo>
                  <a:lnTo>
                    <a:pt x="39444" y="39457"/>
                  </a:lnTo>
                  <a:lnTo>
                    <a:pt x="44398" y="32110"/>
                  </a:lnTo>
                  <a:lnTo>
                    <a:pt x="46215" y="23113"/>
                  </a:lnTo>
                  <a:lnTo>
                    <a:pt x="44398" y="14117"/>
                  </a:lnTo>
                  <a:lnTo>
                    <a:pt x="39444" y="6770"/>
                  </a:lnTo>
                  <a:lnTo>
                    <a:pt x="32097" y="1816"/>
                  </a:lnTo>
                  <a:lnTo>
                    <a:pt x="23101" y="0"/>
                  </a:lnTo>
                  <a:close/>
                </a:path>
              </a:pathLst>
            </a:custGeom>
            <a:solidFill>
              <a:srgbClr val="EE7606"/>
            </a:solidFill>
          </p:spPr>
          <p:txBody>
            <a:bodyPr wrap="square" lIns="0" tIns="0" rIns="0" bIns="0" rtlCol="0"/>
            <a:lstStyle/>
            <a:p>
              <a:pPr defTabSz="457200"/>
              <a:endParaRPr>
                <a:solidFill>
                  <a:prstClr val="black"/>
                </a:solidFill>
              </a:endParaRPr>
            </a:p>
          </p:txBody>
        </p:sp>
        <p:sp>
          <p:nvSpPr>
            <p:cNvPr id="75" name="object 23"/>
            <p:cNvSpPr/>
            <p:nvPr/>
          </p:nvSpPr>
          <p:spPr>
            <a:xfrm>
              <a:off x="931878" y="4586592"/>
              <a:ext cx="46355" cy="46355"/>
            </a:xfrm>
            <a:custGeom>
              <a:avLst/>
              <a:gdLst/>
              <a:ahLst/>
              <a:cxnLst/>
              <a:rect l="l" t="t" r="r" b="b"/>
              <a:pathLst>
                <a:path w="46355" h="46354">
                  <a:moveTo>
                    <a:pt x="23101" y="0"/>
                  </a:moveTo>
                  <a:lnTo>
                    <a:pt x="14112" y="1816"/>
                  </a:lnTo>
                  <a:lnTo>
                    <a:pt x="6769" y="6770"/>
                  </a:lnTo>
                  <a:lnTo>
                    <a:pt x="1816" y="14117"/>
                  </a:lnTo>
                  <a:lnTo>
                    <a:pt x="0" y="23113"/>
                  </a:lnTo>
                  <a:lnTo>
                    <a:pt x="1816" y="32110"/>
                  </a:lnTo>
                  <a:lnTo>
                    <a:pt x="6769" y="39457"/>
                  </a:lnTo>
                  <a:lnTo>
                    <a:pt x="14112" y="44411"/>
                  </a:lnTo>
                  <a:lnTo>
                    <a:pt x="23101" y="46227"/>
                  </a:lnTo>
                  <a:lnTo>
                    <a:pt x="32097" y="44411"/>
                  </a:lnTo>
                  <a:lnTo>
                    <a:pt x="39444" y="39457"/>
                  </a:lnTo>
                  <a:lnTo>
                    <a:pt x="44398" y="32110"/>
                  </a:lnTo>
                  <a:lnTo>
                    <a:pt x="46215" y="23113"/>
                  </a:lnTo>
                  <a:lnTo>
                    <a:pt x="44398" y="14117"/>
                  </a:lnTo>
                  <a:lnTo>
                    <a:pt x="39444" y="6770"/>
                  </a:lnTo>
                  <a:lnTo>
                    <a:pt x="32097" y="1816"/>
                  </a:lnTo>
                  <a:lnTo>
                    <a:pt x="23101" y="0"/>
                  </a:lnTo>
                  <a:close/>
                </a:path>
              </a:pathLst>
            </a:custGeom>
            <a:solidFill>
              <a:srgbClr val="79B829"/>
            </a:solidFill>
          </p:spPr>
          <p:txBody>
            <a:bodyPr wrap="square" lIns="0" tIns="0" rIns="0" bIns="0" rtlCol="0"/>
            <a:lstStyle/>
            <a:p>
              <a:pPr defTabSz="457200"/>
              <a:endParaRPr>
                <a:solidFill>
                  <a:prstClr val="black"/>
                </a:solidFill>
              </a:endParaRPr>
            </a:p>
          </p:txBody>
        </p:sp>
        <p:sp>
          <p:nvSpPr>
            <p:cNvPr id="76" name="object 24"/>
            <p:cNvSpPr/>
            <p:nvPr/>
          </p:nvSpPr>
          <p:spPr>
            <a:xfrm>
              <a:off x="819048" y="4714938"/>
              <a:ext cx="1059180" cy="321310"/>
            </a:xfrm>
            <a:custGeom>
              <a:avLst/>
              <a:gdLst/>
              <a:ahLst/>
              <a:cxnLst/>
              <a:rect l="l" t="t" r="r" b="b"/>
              <a:pathLst>
                <a:path w="1059180" h="321310">
                  <a:moveTo>
                    <a:pt x="1058900" y="320789"/>
                  </a:moveTo>
                  <a:lnTo>
                    <a:pt x="0" y="320789"/>
                  </a:lnTo>
                  <a:lnTo>
                    <a:pt x="0" y="0"/>
                  </a:lnTo>
                  <a:lnTo>
                    <a:pt x="1058900" y="0"/>
                  </a:lnTo>
                  <a:lnTo>
                    <a:pt x="1058900" y="320789"/>
                  </a:lnTo>
                  <a:close/>
                </a:path>
              </a:pathLst>
            </a:custGeom>
            <a:solidFill>
              <a:srgbClr val="E52632"/>
            </a:solidFill>
          </p:spPr>
          <p:txBody>
            <a:bodyPr wrap="square" lIns="0" tIns="0" rIns="0" bIns="0" rtlCol="0"/>
            <a:lstStyle/>
            <a:p>
              <a:pPr defTabSz="457200"/>
              <a:endParaRPr>
                <a:solidFill>
                  <a:prstClr val="black"/>
                </a:solidFill>
              </a:endParaRPr>
            </a:p>
          </p:txBody>
        </p:sp>
        <p:sp>
          <p:nvSpPr>
            <p:cNvPr id="77" name="object 25"/>
            <p:cNvSpPr/>
            <p:nvPr/>
          </p:nvSpPr>
          <p:spPr>
            <a:xfrm>
              <a:off x="1368171" y="5083492"/>
              <a:ext cx="507365" cy="323850"/>
            </a:xfrm>
            <a:custGeom>
              <a:avLst/>
              <a:gdLst/>
              <a:ahLst/>
              <a:cxnLst/>
              <a:rect l="l" t="t" r="r" b="b"/>
              <a:pathLst>
                <a:path w="507364" h="323850">
                  <a:moveTo>
                    <a:pt x="507022" y="323507"/>
                  </a:moveTo>
                  <a:lnTo>
                    <a:pt x="0" y="323507"/>
                  </a:lnTo>
                  <a:lnTo>
                    <a:pt x="0" y="0"/>
                  </a:lnTo>
                  <a:lnTo>
                    <a:pt x="507022" y="0"/>
                  </a:lnTo>
                  <a:lnTo>
                    <a:pt x="507022" y="323507"/>
                  </a:lnTo>
                  <a:close/>
                </a:path>
              </a:pathLst>
            </a:custGeom>
            <a:solidFill>
              <a:srgbClr val="E52632"/>
            </a:solidFill>
          </p:spPr>
          <p:txBody>
            <a:bodyPr wrap="square" lIns="0" tIns="0" rIns="0" bIns="0" rtlCol="0"/>
            <a:lstStyle/>
            <a:p>
              <a:pPr defTabSz="457200"/>
              <a:endParaRPr>
                <a:solidFill>
                  <a:prstClr val="black"/>
                </a:solidFill>
              </a:endParaRPr>
            </a:p>
          </p:txBody>
        </p:sp>
        <p:sp>
          <p:nvSpPr>
            <p:cNvPr id="78" name="object 26"/>
            <p:cNvSpPr/>
            <p:nvPr/>
          </p:nvSpPr>
          <p:spPr>
            <a:xfrm>
              <a:off x="978103" y="5113788"/>
              <a:ext cx="324485" cy="0"/>
            </a:xfrm>
            <a:custGeom>
              <a:avLst/>
              <a:gdLst/>
              <a:ahLst/>
              <a:cxnLst/>
              <a:rect l="l" t="t" r="r" b="b"/>
              <a:pathLst>
                <a:path w="324484">
                  <a:moveTo>
                    <a:pt x="0" y="0"/>
                  </a:moveTo>
                  <a:lnTo>
                    <a:pt x="324459" y="0"/>
                  </a:lnTo>
                </a:path>
              </a:pathLst>
            </a:custGeom>
            <a:ln w="27825">
              <a:solidFill>
                <a:srgbClr val="BCC1C6"/>
              </a:solidFill>
            </a:ln>
          </p:spPr>
          <p:txBody>
            <a:bodyPr wrap="square" lIns="0" tIns="0" rIns="0" bIns="0" rtlCol="0"/>
            <a:lstStyle/>
            <a:p>
              <a:pPr defTabSz="457200"/>
              <a:endParaRPr>
                <a:solidFill>
                  <a:prstClr val="black"/>
                </a:solidFill>
              </a:endParaRPr>
            </a:p>
          </p:txBody>
        </p:sp>
        <p:sp>
          <p:nvSpPr>
            <p:cNvPr id="79" name="object 27"/>
            <p:cNvSpPr/>
            <p:nvPr/>
          </p:nvSpPr>
          <p:spPr>
            <a:xfrm>
              <a:off x="978103" y="5176577"/>
              <a:ext cx="324485" cy="0"/>
            </a:xfrm>
            <a:custGeom>
              <a:avLst/>
              <a:gdLst/>
              <a:ahLst/>
              <a:cxnLst/>
              <a:rect l="l" t="t" r="r" b="b"/>
              <a:pathLst>
                <a:path w="324484">
                  <a:moveTo>
                    <a:pt x="0" y="0"/>
                  </a:moveTo>
                  <a:lnTo>
                    <a:pt x="324459" y="0"/>
                  </a:lnTo>
                </a:path>
              </a:pathLst>
            </a:custGeom>
            <a:ln w="27825">
              <a:solidFill>
                <a:srgbClr val="BCC1C6"/>
              </a:solidFill>
            </a:ln>
          </p:spPr>
          <p:txBody>
            <a:bodyPr wrap="square" lIns="0" tIns="0" rIns="0" bIns="0" rtlCol="0"/>
            <a:lstStyle/>
            <a:p>
              <a:pPr defTabSz="457200"/>
              <a:endParaRPr>
                <a:solidFill>
                  <a:prstClr val="black"/>
                </a:solidFill>
              </a:endParaRPr>
            </a:p>
          </p:txBody>
        </p:sp>
        <p:sp>
          <p:nvSpPr>
            <p:cNvPr id="80" name="object 28"/>
            <p:cNvSpPr/>
            <p:nvPr/>
          </p:nvSpPr>
          <p:spPr>
            <a:xfrm>
              <a:off x="831269" y="5088070"/>
              <a:ext cx="114300" cy="114300"/>
            </a:xfrm>
            <a:custGeom>
              <a:avLst/>
              <a:gdLst/>
              <a:ahLst/>
              <a:cxnLst/>
              <a:rect l="l" t="t" r="r" b="b"/>
              <a:pathLst>
                <a:path w="114300" h="114300">
                  <a:moveTo>
                    <a:pt x="57111" y="0"/>
                  </a:moveTo>
                  <a:lnTo>
                    <a:pt x="34879" y="4487"/>
                  </a:lnTo>
                  <a:lnTo>
                    <a:pt x="16725" y="16725"/>
                  </a:lnTo>
                  <a:lnTo>
                    <a:pt x="4487" y="34879"/>
                  </a:lnTo>
                  <a:lnTo>
                    <a:pt x="0" y="57111"/>
                  </a:lnTo>
                  <a:lnTo>
                    <a:pt x="4487" y="79344"/>
                  </a:lnTo>
                  <a:lnTo>
                    <a:pt x="16725" y="97497"/>
                  </a:lnTo>
                  <a:lnTo>
                    <a:pt x="34879" y="109736"/>
                  </a:lnTo>
                  <a:lnTo>
                    <a:pt x="57111" y="114223"/>
                  </a:lnTo>
                  <a:lnTo>
                    <a:pt x="79344" y="109736"/>
                  </a:lnTo>
                  <a:lnTo>
                    <a:pt x="97497" y="97497"/>
                  </a:lnTo>
                  <a:lnTo>
                    <a:pt x="109736" y="79344"/>
                  </a:lnTo>
                  <a:lnTo>
                    <a:pt x="114223" y="57111"/>
                  </a:lnTo>
                  <a:lnTo>
                    <a:pt x="109736" y="34879"/>
                  </a:lnTo>
                  <a:lnTo>
                    <a:pt x="97497" y="16725"/>
                  </a:lnTo>
                  <a:lnTo>
                    <a:pt x="79344" y="4487"/>
                  </a:lnTo>
                  <a:lnTo>
                    <a:pt x="57111" y="0"/>
                  </a:lnTo>
                  <a:close/>
                </a:path>
              </a:pathLst>
            </a:custGeom>
            <a:solidFill>
              <a:srgbClr val="89939B"/>
            </a:solidFill>
          </p:spPr>
          <p:txBody>
            <a:bodyPr wrap="square" lIns="0" tIns="0" rIns="0" bIns="0" rtlCol="0"/>
            <a:lstStyle/>
            <a:p>
              <a:pPr defTabSz="457200"/>
              <a:endParaRPr>
                <a:solidFill>
                  <a:prstClr val="black"/>
                </a:solidFill>
              </a:endParaRPr>
            </a:p>
          </p:txBody>
        </p:sp>
        <p:sp>
          <p:nvSpPr>
            <p:cNvPr id="81" name="object 29"/>
            <p:cNvSpPr/>
            <p:nvPr/>
          </p:nvSpPr>
          <p:spPr>
            <a:xfrm>
              <a:off x="978103" y="5302243"/>
              <a:ext cx="324485" cy="0"/>
            </a:xfrm>
            <a:custGeom>
              <a:avLst/>
              <a:gdLst/>
              <a:ahLst/>
              <a:cxnLst/>
              <a:rect l="l" t="t" r="r" b="b"/>
              <a:pathLst>
                <a:path w="324484">
                  <a:moveTo>
                    <a:pt x="0" y="0"/>
                  </a:moveTo>
                  <a:lnTo>
                    <a:pt x="324459" y="0"/>
                  </a:lnTo>
                </a:path>
              </a:pathLst>
            </a:custGeom>
            <a:ln w="27825">
              <a:solidFill>
                <a:srgbClr val="BCC1C6"/>
              </a:solidFill>
            </a:ln>
          </p:spPr>
          <p:txBody>
            <a:bodyPr wrap="square" lIns="0" tIns="0" rIns="0" bIns="0" rtlCol="0"/>
            <a:lstStyle/>
            <a:p>
              <a:pPr defTabSz="457200"/>
              <a:endParaRPr>
                <a:solidFill>
                  <a:prstClr val="black"/>
                </a:solidFill>
              </a:endParaRPr>
            </a:p>
          </p:txBody>
        </p:sp>
        <p:sp>
          <p:nvSpPr>
            <p:cNvPr id="82" name="object 30"/>
            <p:cNvSpPr/>
            <p:nvPr/>
          </p:nvSpPr>
          <p:spPr>
            <a:xfrm>
              <a:off x="978103" y="5365032"/>
              <a:ext cx="324485" cy="0"/>
            </a:xfrm>
            <a:custGeom>
              <a:avLst/>
              <a:gdLst/>
              <a:ahLst/>
              <a:cxnLst/>
              <a:rect l="l" t="t" r="r" b="b"/>
              <a:pathLst>
                <a:path w="324484">
                  <a:moveTo>
                    <a:pt x="0" y="0"/>
                  </a:moveTo>
                  <a:lnTo>
                    <a:pt x="324459" y="0"/>
                  </a:lnTo>
                </a:path>
              </a:pathLst>
            </a:custGeom>
            <a:ln w="27825">
              <a:solidFill>
                <a:srgbClr val="BCC1C6"/>
              </a:solidFill>
            </a:ln>
          </p:spPr>
          <p:txBody>
            <a:bodyPr wrap="square" lIns="0" tIns="0" rIns="0" bIns="0" rtlCol="0"/>
            <a:lstStyle/>
            <a:p>
              <a:pPr defTabSz="457200"/>
              <a:endParaRPr>
                <a:solidFill>
                  <a:prstClr val="black"/>
                </a:solidFill>
              </a:endParaRPr>
            </a:p>
          </p:txBody>
        </p:sp>
        <p:sp>
          <p:nvSpPr>
            <p:cNvPr id="83" name="object 31"/>
            <p:cNvSpPr/>
            <p:nvPr/>
          </p:nvSpPr>
          <p:spPr>
            <a:xfrm>
              <a:off x="831269" y="5276524"/>
              <a:ext cx="114300" cy="114300"/>
            </a:xfrm>
            <a:custGeom>
              <a:avLst/>
              <a:gdLst/>
              <a:ahLst/>
              <a:cxnLst/>
              <a:rect l="l" t="t" r="r" b="b"/>
              <a:pathLst>
                <a:path w="114300" h="114300">
                  <a:moveTo>
                    <a:pt x="57111" y="0"/>
                  </a:moveTo>
                  <a:lnTo>
                    <a:pt x="34879" y="4487"/>
                  </a:lnTo>
                  <a:lnTo>
                    <a:pt x="16725" y="16725"/>
                  </a:lnTo>
                  <a:lnTo>
                    <a:pt x="4487" y="34879"/>
                  </a:lnTo>
                  <a:lnTo>
                    <a:pt x="0" y="57111"/>
                  </a:lnTo>
                  <a:lnTo>
                    <a:pt x="4487" y="79344"/>
                  </a:lnTo>
                  <a:lnTo>
                    <a:pt x="16725" y="97497"/>
                  </a:lnTo>
                  <a:lnTo>
                    <a:pt x="34879" y="109736"/>
                  </a:lnTo>
                  <a:lnTo>
                    <a:pt x="57111" y="114223"/>
                  </a:lnTo>
                  <a:lnTo>
                    <a:pt x="79344" y="109736"/>
                  </a:lnTo>
                  <a:lnTo>
                    <a:pt x="97497" y="97497"/>
                  </a:lnTo>
                  <a:lnTo>
                    <a:pt x="109736" y="79344"/>
                  </a:lnTo>
                  <a:lnTo>
                    <a:pt x="114223" y="57111"/>
                  </a:lnTo>
                  <a:lnTo>
                    <a:pt x="109736" y="34879"/>
                  </a:lnTo>
                  <a:lnTo>
                    <a:pt x="97497" y="16725"/>
                  </a:lnTo>
                  <a:lnTo>
                    <a:pt x="79344" y="4487"/>
                  </a:lnTo>
                  <a:lnTo>
                    <a:pt x="57111" y="0"/>
                  </a:lnTo>
                  <a:close/>
                </a:path>
              </a:pathLst>
            </a:custGeom>
            <a:solidFill>
              <a:srgbClr val="89939B"/>
            </a:solidFill>
          </p:spPr>
          <p:txBody>
            <a:bodyPr wrap="square" lIns="0" tIns="0" rIns="0" bIns="0" rtlCol="0"/>
            <a:lstStyle/>
            <a:p>
              <a:pPr defTabSz="457200"/>
              <a:endParaRPr>
                <a:solidFill>
                  <a:prstClr val="black"/>
                </a:solidFill>
              </a:endParaRPr>
            </a:p>
          </p:txBody>
        </p:sp>
      </p:grpSp>
      <p:grpSp>
        <p:nvGrpSpPr>
          <p:cNvPr id="84" name="Group 83"/>
          <p:cNvGrpSpPr/>
          <p:nvPr/>
        </p:nvGrpSpPr>
        <p:grpSpPr>
          <a:xfrm>
            <a:off x="4982406" y="3246967"/>
            <a:ext cx="3005290" cy="2585989"/>
            <a:chOff x="1508051" y="4876800"/>
            <a:chExt cx="1695894" cy="1402372"/>
          </a:xfrm>
        </p:grpSpPr>
        <p:sp>
          <p:nvSpPr>
            <p:cNvPr id="85" name="Oval 84"/>
            <p:cNvSpPr/>
            <p:nvPr/>
          </p:nvSpPr>
          <p:spPr>
            <a:xfrm>
              <a:off x="1508051" y="6148719"/>
              <a:ext cx="1695894" cy="130453"/>
            </a:xfrm>
            <a:prstGeom prst="ellipse">
              <a:avLst/>
            </a:prstGeom>
            <a:solidFill>
              <a:srgbClr val="002C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86" name="Picture 85" descr="paper.emf"/>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03732" y="4876800"/>
              <a:ext cx="1337148" cy="1337146"/>
            </a:xfrm>
            <a:prstGeom prst="rect">
              <a:avLst/>
            </a:prstGeom>
          </p:spPr>
        </p:pic>
      </p:grpSp>
      <p:grpSp>
        <p:nvGrpSpPr>
          <p:cNvPr id="88" name="Group 87"/>
          <p:cNvGrpSpPr/>
          <p:nvPr/>
        </p:nvGrpSpPr>
        <p:grpSpPr>
          <a:xfrm>
            <a:off x="7777304" y="3313775"/>
            <a:ext cx="1828873" cy="2213064"/>
            <a:chOff x="4038600" y="5004000"/>
            <a:chExt cx="1260000" cy="1386080"/>
          </a:xfrm>
        </p:grpSpPr>
        <p:sp>
          <p:nvSpPr>
            <p:cNvPr id="89" name="Oval 88"/>
            <p:cNvSpPr/>
            <p:nvPr/>
          </p:nvSpPr>
          <p:spPr>
            <a:xfrm>
              <a:off x="4038600" y="6148719"/>
              <a:ext cx="1260000" cy="130453"/>
            </a:xfrm>
            <a:prstGeom prst="ellipse">
              <a:avLst/>
            </a:prstGeom>
            <a:solidFill>
              <a:srgbClr val="002C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90" name="Picture 89" descr="databank_pres_assets-01.png"/>
            <p:cNvPicPr>
              <a:picLocks noChangeAspect="1"/>
            </p:cNvPicPr>
            <p:nvPr/>
          </p:nvPicPr>
          <p:blipFill rotWithShape="1">
            <a:blip r:embed="rId3" cstate="print">
              <a:extLst>
                <a:ext uri="{28A0092B-C50C-407E-A947-70E740481C1C}">
                  <a14:useLocalDpi xmlns:a14="http://schemas.microsoft.com/office/drawing/2010/main" val="0"/>
                </a:ext>
              </a:extLst>
            </a:blip>
            <a:srcRect l="87296" t="8626" r="3577" b="61309"/>
            <a:stretch/>
          </p:blipFill>
          <p:spPr>
            <a:xfrm>
              <a:off x="4191000" y="5004000"/>
              <a:ext cx="929726" cy="1386080"/>
            </a:xfrm>
            <a:prstGeom prst="rect">
              <a:avLst/>
            </a:prstGeom>
          </p:spPr>
        </p:pic>
      </p:grpSp>
      <p:grpSp>
        <p:nvGrpSpPr>
          <p:cNvPr id="91" name="Group 90"/>
          <p:cNvGrpSpPr/>
          <p:nvPr/>
        </p:nvGrpSpPr>
        <p:grpSpPr>
          <a:xfrm>
            <a:off x="2717504" y="4076556"/>
            <a:ext cx="1216636" cy="1705477"/>
            <a:chOff x="7010400" y="5392800"/>
            <a:chExt cx="720000" cy="917540"/>
          </a:xfrm>
        </p:grpSpPr>
        <p:sp>
          <p:nvSpPr>
            <p:cNvPr id="92" name="Oval 91"/>
            <p:cNvSpPr/>
            <p:nvPr/>
          </p:nvSpPr>
          <p:spPr>
            <a:xfrm>
              <a:off x="7010400" y="6148719"/>
              <a:ext cx="720000" cy="130453"/>
            </a:xfrm>
            <a:prstGeom prst="ellipse">
              <a:avLst/>
            </a:prstGeom>
            <a:solidFill>
              <a:srgbClr val="002C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93" name="Picture 92" descr="databank_pres_assets-01.png"/>
            <p:cNvPicPr>
              <a:picLocks noChangeAspect="1"/>
            </p:cNvPicPr>
            <p:nvPr/>
          </p:nvPicPr>
          <p:blipFill rotWithShape="1">
            <a:blip r:embed="rId3" cstate="print">
              <a:extLst>
                <a:ext uri="{28A0092B-C50C-407E-A947-70E740481C1C}">
                  <a14:useLocalDpi xmlns:a14="http://schemas.microsoft.com/office/drawing/2010/main" val="0"/>
                </a:ext>
              </a:extLst>
            </a:blip>
            <a:srcRect l="81700" t="17117" r="12454" b="62981"/>
            <a:stretch/>
          </p:blipFill>
          <p:spPr>
            <a:xfrm>
              <a:off x="7086600" y="5392800"/>
              <a:ext cx="595510" cy="917540"/>
            </a:xfrm>
            <a:prstGeom prst="rect">
              <a:avLst/>
            </a:prstGeom>
          </p:spPr>
        </p:pic>
      </p:grpSp>
    </p:spTree>
    <p:extLst>
      <p:ext uri="{BB962C8B-B14F-4D97-AF65-F5344CB8AC3E}">
        <p14:creationId xmlns:p14="http://schemas.microsoft.com/office/powerpoint/2010/main" val="32830055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4182" y="313537"/>
            <a:ext cx="11813261" cy="437043"/>
          </a:xfrm>
          <a:prstGeom prst="rect">
            <a:avLst/>
          </a:prstGeom>
          <a:noFill/>
        </p:spPr>
        <p:txBody>
          <a:bodyPr wrap="square" rtlCol="0">
            <a:spAutoFit/>
          </a:bodyPr>
          <a:lstStyle/>
          <a:p>
            <a:pPr defTabSz="609585">
              <a:lnSpc>
                <a:spcPct val="70000"/>
              </a:lnSpc>
            </a:pPr>
            <a:r>
              <a:rPr lang="en-US" sz="3200" dirty="0">
                <a:solidFill>
                  <a:prstClr val="black"/>
                </a:solidFill>
                <a:latin typeface="Arial Black"/>
                <a:cs typeface="Arial Black"/>
              </a:rPr>
              <a:t>The market</a:t>
            </a:r>
          </a:p>
        </p:txBody>
      </p:sp>
      <p:grpSp>
        <p:nvGrpSpPr>
          <p:cNvPr id="4" name="Group 3"/>
          <p:cNvGrpSpPr/>
          <p:nvPr/>
        </p:nvGrpSpPr>
        <p:grpSpPr>
          <a:xfrm>
            <a:off x="674659" y="544325"/>
            <a:ext cx="11022327" cy="5957307"/>
            <a:chOff x="505994" y="408244"/>
            <a:chExt cx="8266745" cy="446798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1657" b="20437"/>
            <a:stretch/>
          </p:blipFill>
          <p:spPr>
            <a:xfrm>
              <a:off x="505994" y="408244"/>
              <a:ext cx="8266745" cy="3641242"/>
            </a:xfrm>
            <a:prstGeom prst="rect">
              <a:avLst/>
            </a:prstGeom>
          </p:spPr>
        </p:pic>
        <p:pic>
          <p:nvPicPr>
            <p:cNvPr id="2" name="Picture 1"/>
            <p:cNvPicPr>
              <a:picLocks noChangeAspect="1"/>
            </p:cNvPicPr>
            <p:nvPr/>
          </p:nvPicPr>
          <p:blipFill>
            <a:blip r:embed="rId3"/>
            <a:stretch>
              <a:fillRect/>
            </a:stretch>
          </p:blipFill>
          <p:spPr>
            <a:xfrm>
              <a:off x="2216220" y="3930101"/>
              <a:ext cx="4837723" cy="946123"/>
            </a:xfrm>
            <a:prstGeom prst="rect">
              <a:avLst/>
            </a:prstGeom>
          </p:spPr>
        </p:pic>
      </p:gr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54970" y="2745381"/>
            <a:ext cx="1619394" cy="533859"/>
          </a:xfrm>
          <a:prstGeom prst="rect">
            <a:avLst/>
          </a:prstGeom>
        </p:spPr>
      </p:pic>
    </p:spTree>
    <p:extLst>
      <p:ext uri="{BB962C8B-B14F-4D97-AF65-F5344CB8AC3E}">
        <p14:creationId xmlns:p14="http://schemas.microsoft.com/office/powerpoint/2010/main" val="37803694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Straight Connector 70"/>
          <p:cNvCxnSpPr/>
          <p:nvPr/>
        </p:nvCxnSpPr>
        <p:spPr>
          <a:xfrm flipH="1">
            <a:off x="8466929" y="1387749"/>
            <a:ext cx="1" cy="5470252"/>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8375410" y="558358"/>
            <a:ext cx="2653665" cy="276999"/>
          </a:xfrm>
          <a:prstGeom prst="rect">
            <a:avLst/>
          </a:prstGeom>
          <a:noFill/>
        </p:spPr>
        <p:txBody>
          <a:bodyPr wrap="square" rtlCol="0">
            <a:spAutoFit/>
          </a:bodyPr>
          <a:lstStyle/>
          <a:p>
            <a:pPr algn="r" defTabSz="609585"/>
            <a:r>
              <a:rPr lang="en-GB" sz="1200" dirty="0">
                <a:solidFill>
                  <a:prstClr val="black"/>
                </a:solidFill>
                <a:cs typeface="Arial" panose="020B0604020202020204" pitchFamily="34" charset="0"/>
              </a:rPr>
              <a:t>* Not Newsworks stakeholders</a:t>
            </a:r>
          </a:p>
        </p:txBody>
      </p:sp>
      <p:sp>
        <p:nvSpPr>
          <p:cNvPr id="73" name="TextBox 72"/>
          <p:cNvSpPr txBox="1"/>
          <p:nvPr/>
        </p:nvSpPr>
        <p:spPr>
          <a:xfrm>
            <a:off x="8806389" y="752310"/>
            <a:ext cx="2653665" cy="276999"/>
          </a:xfrm>
          <a:prstGeom prst="rect">
            <a:avLst/>
          </a:prstGeom>
          <a:noFill/>
        </p:spPr>
        <p:txBody>
          <a:bodyPr wrap="square" rtlCol="0">
            <a:spAutoFit/>
          </a:bodyPr>
          <a:lstStyle/>
          <a:p>
            <a:pPr defTabSz="609585"/>
            <a:r>
              <a:rPr lang="en-GB" sz="1200" dirty="0">
                <a:solidFill>
                  <a:prstClr val="black"/>
                </a:solidFill>
                <a:cs typeface="Arial" panose="020B0604020202020204" pitchFamily="34" charset="0"/>
              </a:rPr>
              <a:t>** Online only</a:t>
            </a:r>
          </a:p>
        </p:txBody>
      </p:sp>
      <p:sp>
        <p:nvSpPr>
          <p:cNvPr id="67" name="TextBox 66"/>
          <p:cNvSpPr txBox="1"/>
          <p:nvPr/>
        </p:nvSpPr>
        <p:spPr>
          <a:xfrm>
            <a:off x="334182" y="313537"/>
            <a:ext cx="11813261" cy="437043"/>
          </a:xfrm>
          <a:prstGeom prst="rect">
            <a:avLst/>
          </a:prstGeom>
          <a:noFill/>
        </p:spPr>
        <p:txBody>
          <a:bodyPr wrap="square" rtlCol="0">
            <a:spAutoFit/>
          </a:bodyPr>
          <a:lstStyle/>
          <a:p>
            <a:pPr defTabSz="609585">
              <a:lnSpc>
                <a:spcPct val="70000"/>
              </a:lnSpc>
            </a:pPr>
            <a:r>
              <a:rPr lang="en-US" sz="3200" dirty="0">
                <a:solidFill>
                  <a:prstClr val="black"/>
                </a:solidFill>
                <a:latin typeface="Arial Black"/>
                <a:cs typeface="Arial Black"/>
              </a:rPr>
              <a:t>The market</a:t>
            </a:r>
          </a:p>
        </p:txBody>
      </p:sp>
      <p:grpSp>
        <p:nvGrpSpPr>
          <p:cNvPr id="3" name="Group 2"/>
          <p:cNvGrpSpPr/>
          <p:nvPr/>
        </p:nvGrpSpPr>
        <p:grpSpPr>
          <a:xfrm>
            <a:off x="-3" y="1217641"/>
            <a:ext cx="12192002" cy="322076"/>
            <a:chOff x="-885371" y="1217641"/>
            <a:chExt cx="12192002" cy="322076"/>
          </a:xfrm>
        </p:grpSpPr>
        <p:sp>
          <p:nvSpPr>
            <p:cNvPr id="70" name="TextBox 69"/>
            <p:cNvSpPr txBox="1"/>
            <p:nvPr/>
          </p:nvSpPr>
          <p:spPr>
            <a:xfrm>
              <a:off x="-885371" y="1217641"/>
              <a:ext cx="4518025" cy="322076"/>
            </a:xfrm>
            <a:prstGeom prst="rect">
              <a:avLst/>
            </a:prstGeom>
            <a:solidFill>
              <a:srgbClr val="000000"/>
            </a:solidFill>
          </p:spPr>
          <p:txBody>
            <a:bodyPr wrap="square" rtlCol="0">
              <a:spAutoFit/>
            </a:bodyPr>
            <a:lstStyle/>
            <a:p>
              <a:pPr algn="ctr" defTabSz="609585">
                <a:lnSpc>
                  <a:spcPct val="70000"/>
                </a:lnSpc>
              </a:pPr>
              <a:r>
                <a:rPr lang="en-US" sz="2133" b="1" dirty="0">
                  <a:solidFill>
                    <a:prstClr val="white"/>
                  </a:solidFill>
                  <a:cs typeface="Arial Black"/>
                </a:rPr>
                <a:t>Owners</a:t>
              </a:r>
            </a:p>
          </p:txBody>
        </p:sp>
        <p:sp>
          <p:nvSpPr>
            <p:cNvPr id="76" name="TextBox 75"/>
            <p:cNvSpPr txBox="1"/>
            <p:nvPr/>
          </p:nvSpPr>
          <p:spPr>
            <a:xfrm>
              <a:off x="7505960" y="1217641"/>
              <a:ext cx="3800671" cy="322076"/>
            </a:xfrm>
            <a:prstGeom prst="rect">
              <a:avLst/>
            </a:prstGeom>
            <a:solidFill>
              <a:schemeClr val="tx1"/>
            </a:solidFill>
          </p:spPr>
          <p:txBody>
            <a:bodyPr wrap="square" rtlCol="0">
              <a:spAutoFit/>
            </a:bodyPr>
            <a:lstStyle/>
            <a:p>
              <a:pPr algn="ctr" defTabSz="609585">
                <a:lnSpc>
                  <a:spcPct val="70000"/>
                </a:lnSpc>
              </a:pPr>
              <a:r>
                <a:rPr lang="en-US" sz="2133" b="1" dirty="0">
                  <a:solidFill>
                    <a:srgbClr val="FFFFFF"/>
                  </a:solidFill>
                  <a:cs typeface="Arial Black"/>
                </a:rPr>
                <a:t>Sundays</a:t>
              </a:r>
            </a:p>
          </p:txBody>
        </p:sp>
        <p:sp>
          <p:nvSpPr>
            <p:cNvPr id="77" name="TextBox 76"/>
            <p:cNvSpPr txBox="1"/>
            <p:nvPr/>
          </p:nvSpPr>
          <p:spPr>
            <a:xfrm>
              <a:off x="3632655" y="1217641"/>
              <a:ext cx="3948905" cy="322076"/>
            </a:xfrm>
            <a:prstGeom prst="rect">
              <a:avLst/>
            </a:prstGeom>
            <a:solidFill>
              <a:schemeClr val="tx1"/>
            </a:solidFill>
          </p:spPr>
          <p:txBody>
            <a:bodyPr wrap="square" rtlCol="0">
              <a:spAutoFit/>
            </a:bodyPr>
            <a:lstStyle/>
            <a:p>
              <a:pPr algn="ctr" defTabSz="609585">
                <a:lnSpc>
                  <a:spcPct val="70000"/>
                </a:lnSpc>
              </a:pPr>
              <a:r>
                <a:rPr lang="en-US" sz="2133" b="1" dirty="0">
                  <a:solidFill>
                    <a:srgbClr val="FFFFFF"/>
                  </a:solidFill>
                  <a:cs typeface="Arial Black"/>
                </a:rPr>
                <a:t>Dailies</a:t>
              </a:r>
            </a:p>
          </p:txBody>
        </p:sp>
      </p:grpSp>
      <p:cxnSp>
        <p:nvCxnSpPr>
          <p:cNvPr id="78" name="Straight Connector 77"/>
          <p:cNvCxnSpPr/>
          <p:nvPr/>
        </p:nvCxnSpPr>
        <p:spPr>
          <a:xfrm flipH="1">
            <a:off x="4518022" y="1409091"/>
            <a:ext cx="1" cy="5470252"/>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9" name="TextBox 78"/>
          <p:cNvSpPr txBox="1"/>
          <p:nvPr/>
        </p:nvSpPr>
        <p:spPr>
          <a:xfrm>
            <a:off x="1" y="1565825"/>
            <a:ext cx="4518024" cy="5235344"/>
          </a:xfrm>
          <a:prstGeom prst="rect">
            <a:avLst/>
          </a:prstGeom>
          <a:noFill/>
        </p:spPr>
        <p:txBody>
          <a:bodyPr wrap="square" rtlCol="0">
            <a:spAutoFit/>
          </a:bodyPr>
          <a:lstStyle/>
          <a:p>
            <a:pPr algn="ctr" defTabSz="609585">
              <a:lnSpc>
                <a:spcPct val="110000"/>
              </a:lnSpc>
            </a:pPr>
            <a:r>
              <a:rPr lang="en-GB" sz="1867" dirty="0">
                <a:solidFill>
                  <a:prstClr val="black"/>
                </a:solidFill>
              </a:rPr>
              <a:t>DMG media</a:t>
            </a:r>
          </a:p>
          <a:p>
            <a:pPr algn="ctr" defTabSz="609585"/>
            <a:endParaRPr lang="en-GB" sz="1867" dirty="0">
              <a:solidFill>
                <a:prstClr val="black"/>
              </a:solidFill>
            </a:endParaRPr>
          </a:p>
          <a:p>
            <a:pPr algn="ctr" defTabSz="609585">
              <a:lnSpc>
                <a:spcPct val="110000"/>
              </a:lnSpc>
            </a:pPr>
            <a:r>
              <a:rPr lang="en-GB" sz="1867" dirty="0">
                <a:solidFill>
                  <a:prstClr val="black"/>
                </a:solidFill>
              </a:rPr>
              <a:t>Guardian News &amp; Media</a:t>
            </a:r>
          </a:p>
          <a:p>
            <a:pPr algn="ctr" defTabSz="609585"/>
            <a:endParaRPr lang="en-GB" sz="1867" dirty="0">
              <a:solidFill>
                <a:prstClr val="black"/>
              </a:solidFill>
            </a:endParaRPr>
          </a:p>
          <a:p>
            <a:pPr algn="ctr" defTabSz="609585">
              <a:lnSpc>
                <a:spcPct val="110000"/>
              </a:lnSpc>
            </a:pPr>
            <a:r>
              <a:rPr lang="en-GB" sz="1867" dirty="0">
                <a:solidFill>
                  <a:prstClr val="black"/>
                </a:solidFill>
              </a:rPr>
              <a:t>ESI Media</a:t>
            </a:r>
          </a:p>
          <a:p>
            <a:pPr algn="ctr" defTabSz="609585"/>
            <a:endParaRPr lang="en-GB" sz="1867" dirty="0">
              <a:solidFill>
                <a:prstClr val="black"/>
              </a:solidFill>
            </a:endParaRPr>
          </a:p>
          <a:p>
            <a:pPr algn="ctr" defTabSz="609585">
              <a:lnSpc>
                <a:spcPct val="110000"/>
              </a:lnSpc>
            </a:pPr>
            <a:r>
              <a:rPr lang="en-GB" sz="1867" dirty="0">
                <a:solidFill>
                  <a:prstClr val="black"/>
                </a:solidFill>
              </a:rPr>
              <a:t>News UK</a:t>
            </a:r>
          </a:p>
          <a:p>
            <a:pPr algn="ctr" defTabSz="609585"/>
            <a:endParaRPr lang="en-GB" sz="1867" dirty="0">
              <a:solidFill>
                <a:prstClr val="black"/>
              </a:solidFill>
            </a:endParaRPr>
          </a:p>
          <a:p>
            <a:pPr algn="ctr" defTabSz="609585">
              <a:lnSpc>
                <a:spcPct val="110000"/>
              </a:lnSpc>
            </a:pPr>
            <a:r>
              <a:rPr lang="en-GB" sz="1867" dirty="0">
                <a:solidFill>
                  <a:prstClr val="black"/>
                </a:solidFill>
              </a:rPr>
              <a:t>Telegraph Media Group</a:t>
            </a:r>
          </a:p>
          <a:p>
            <a:pPr algn="ctr" defTabSz="609585"/>
            <a:endParaRPr lang="en-GB" sz="1867" dirty="0">
              <a:solidFill>
                <a:prstClr val="black"/>
              </a:solidFill>
            </a:endParaRPr>
          </a:p>
          <a:p>
            <a:pPr algn="ctr" defTabSz="609585">
              <a:lnSpc>
                <a:spcPct val="110000"/>
              </a:lnSpc>
            </a:pPr>
            <a:r>
              <a:rPr lang="en-GB" sz="1867" dirty="0">
                <a:solidFill>
                  <a:prstClr val="black"/>
                </a:solidFill>
              </a:rPr>
              <a:t>Trinity Mirror</a:t>
            </a:r>
          </a:p>
          <a:p>
            <a:pPr algn="ctr" defTabSz="609585"/>
            <a:endParaRPr lang="en-GB" sz="1867" dirty="0">
              <a:solidFill>
                <a:prstClr val="black"/>
              </a:solidFill>
            </a:endParaRPr>
          </a:p>
          <a:p>
            <a:pPr algn="ctr" defTabSz="609585">
              <a:lnSpc>
                <a:spcPct val="110000"/>
              </a:lnSpc>
            </a:pPr>
            <a:r>
              <a:rPr lang="en-GB" sz="1867" dirty="0">
                <a:solidFill>
                  <a:prstClr val="black"/>
                </a:solidFill>
              </a:rPr>
              <a:t>Johnston Press</a:t>
            </a:r>
          </a:p>
          <a:p>
            <a:pPr algn="ctr" defTabSz="609585"/>
            <a:endParaRPr lang="en-GB" sz="1867" dirty="0">
              <a:solidFill>
                <a:prstClr val="black"/>
              </a:solidFill>
            </a:endParaRPr>
          </a:p>
          <a:p>
            <a:pPr algn="ctr" defTabSz="609585">
              <a:lnSpc>
                <a:spcPct val="110000"/>
              </a:lnSpc>
            </a:pPr>
            <a:r>
              <a:rPr lang="en-GB" sz="1867" dirty="0">
                <a:solidFill>
                  <a:prstClr val="black"/>
                </a:solidFill>
              </a:rPr>
              <a:t>Northern &amp; Shell</a:t>
            </a:r>
          </a:p>
          <a:p>
            <a:pPr algn="ctr" defTabSz="609585"/>
            <a:endParaRPr lang="en-GB" sz="1867" dirty="0">
              <a:solidFill>
                <a:prstClr val="black"/>
              </a:solidFill>
            </a:endParaRPr>
          </a:p>
          <a:p>
            <a:pPr algn="ctr" defTabSz="609585">
              <a:lnSpc>
                <a:spcPct val="110000"/>
              </a:lnSpc>
            </a:pPr>
            <a:r>
              <a:rPr lang="en-GB" sz="1867" dirty="0">
                <a:solidFill>
                  <a:prstClr val="black"/>
                </a:solidFill>
              </a:rPr>
              <a:t>Pearson PLC</a:t>
            </a:r>
          </a:p>
        </p:txBody>
      </p:sp>
      <p:pic>
        <p:nvPicPr>
          <p:cNvPr id="80" name="Picture 3"/>
          <p:cNvPicPr>
            <a:picLocks noChangeAspect="1" noChangeArrowheads="1"/>
          </p:cNvPicPr>
          <p:nvPr/>
        </p:nvPicPr>
        <p:blipFill>
          <a:blip r:embed="rId2"/>
          <a:srcRect/>
          <a:stretch>
            <a:fillRect/>
          </a:stretch>
        </p:blipFill>
        <p:spPr bwMode="auto">
          <a:xfrm>
            <a:off x="5037296" y="3425067"/>
            <a:ext cx="706837" cy="303617"/>
          </a:xfrm>
          <a:prstGeom prst="rect">
            <a:avLst/>
          </a:prstGeom>
          <a:noFill/>
          <a:ln w="9525">
            <a:noFill/>
            <a:miter lim="800000"/>
            <a:headEnd/>
            <a:tailEnd/>
          </a:ln>
        </p:spPr>
      </p:pic>
      <p:pic>
        <p:nvPicPr>
          <p:cNvPr id="81" name="Picture 80" descr="daily_mail_lores.jpg"/>
          <p:cNvPicPr>
            <a:picLocks noChangeAspect="1"/>
          </p:cNvPicPr>
          <p:nvPr/>
        </p:nvPicPr>
        <p:blipFill rotWithShape="1">
          <a:blip r:embed="rId3">
            <a:extLst>
              <a:ext uri="{28A0092B-C50C-407E-A947-70E740481C1C}">
                <a14:useLocalDpi xmlns:a14="http://schemas.microsoft.com/office/drawing/2010/main" val="0"/>
              </a:ext>
            </a:extLst>
          </a:blip>
          <a:srcRect t="37452" b="40725"/>
          <a:stretch/>
        </p:blipFill>
        <p:spPr>
          <a:xfrm>
            <a:off x="5001956" y="1632553"/>
            <a:ext cx="1334009" cy="291124"/>
          </a:xfrm>
          <a:prstGeom prst="rect">
            <a:avLst/>
          </a:prstGeom>
        </p:spPr>
      </p:pic>
      <p:pic>
        <p:nvPicPr>
          <p:cNvPr id="82" name="Picture 8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6626" y="4109007"/>
            <a:ext cx="1751796" cy="214595"/>
          </a:xfrm>
          <a:prstGeom prst="rect">
            <a:avLst/>
          </a:prstGeom>
        </p:spPr>
      </p:pic>
      <p:pic>
        <p:nvPicPr>
          <p:cNvPr id="83" name="Picture 2"/>
          <p:cNvPicPr>
            <a:picLocks noChangeAspect="1" noChangeArrowheads="1"/>
          </p:cNvPicPr>
          <p:nvPr/>
        </p:nvPicPr>
        <p:blipFill>
          <a:blip r:embed="rId5"/>
          <a:srcRect/>
          <a:stretch>
            <a:fillRect/>
          </a:stretch>
        </p:blipFill>
        <p:spPr bwMode="auto">
          <a:xfrm>
            <a:off x="8910335" y="3423098"/>
            <a:ext cx="706837" cy="303617"/>
          </a:xfrm>
          <a:prstGeom prst="rect">
            <a:avLst/>
          </a:prstGeom>
          <a:noFill/>
          <a:ln w="9525">
            <a:noFill/>
            <a:miter lim="800000"/>
            <a:headEnd/>
            <a:tailEnd/>
          </a:ln>
        </p:spPr>
      </p:pic>
      <p:pic>
        <p:nvPicPr>
          <p:cNvPr id="84" name="Picture 8"/>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9734977" y="1711659"/>
            <a:ext cx="1155188" cy="233207"/>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84"/>
          <p:cNvPicPr>
            <a:picLocks noChangeAspect="1"/>
          </p:cNvPicPr>
          <p:nvPr/>
        </p:nvPicPr>
        <p:blipFill>
          <a:blip r:embed="rId7"/>
          <a:stretch>
            <a:fillRect/>
          </a:stretch>
        </p:blipFill>
        <p:spPr>
          <a:xfrm>
            <a:off x="5758365" y="2138061"/>
            <a:ext cx="1414891" cy="363740"/>
          </a:xfrm>
          <a:prstGeom prst="rect">
            <a:avLst/>
          </a:prstGeom>
        </p:spPr>
      </p:pic>
      <p:pic>
        <p:nvPicPr>
          <p:cNvPr id="86" name="Picture 85"/>
          <p:cNvPicPr>
            <a:picLocks noChangeAspect="1"/>
          </p:cNvPicPr>
          <p:nvPr/>
        </p:nvPicPr>
        <p:blipFill>
          <a:blip r:embed="rId8"/>
          <a:stretch>
            <a:fillRect/>
          </a:stretch>
        </p:blipFill>
        <p:spPr>
          <a:xfrm>
            <a:off x="9342157" y="4632886"/>
            <a:ext cx="861956" cy="268797"/>
          </a:xfrm>
          <a:prstGeom prst="rect">
            <a:avLst/>
          </a:prstGeom>
        </p:spPr>
      </p:pic>
      <p:pic>
        <p:nvPicPr>
          <p:cNvPr id="87" name="Picture 86"/>
          <p:cNvPicPr>
            <a:picLocks noChangeAspect="1"/>
          </p:cNvPicPr>
          <p:nvPr/>
        </p:nvPicPr>
        <p:blipFill>
          <a:blip r:embed="rId9"/>
          <a:stretch>
            <a:fillRect/>
          </a:stretch>
        </p:blipFill>
        <p:spPr>
          <a:xfrm>
            <a:off x="10613670" y="4599593"/>
            <a:ext cx="642580" cy="298927"/>
          </a:xfrm>
          <a:prstGeom prst="rect">
            <a:avLst/>
          </a:prstGeom>
        </p:spPr>
      </p:pic>
      <p:pic>
        <p:nvPicPr>
          <p:cNvPr id="88" name="Picture 2" descr="Downloadable - The Independent logo"/>
          <p:cNvPicPr>
            <a:picLocks noChangeAspect="1" noChangeArrowheads="1"/>
          </p:cNvPicPr>
          <p:nvPr/>
        </p:nvPicPr>
        <p:blipFill rotWithShape="1">
          <a:blip r:embed="rId10" cstate="print">
            <a:clrChange>
              <a:clrFrom>
                <a:srgbClr val="F4F5F9"/>
              </a:clrFrom>
              <a:clrTo>
                <a:srgbClr val="F4F5F9">
                  <a:alpha val="0"/>
                </a:srgbClr>
              </a:clrTo>
            </a:clrChange>
            <a:extLst>
              <a:ext uri="{28A0092B-C50C-407E-A947-70E740481C1C}">
                <a14:useLocalDpi xmlns:a14="http://schemas.microsoft.com/office/drawing/2010/main" val="0"/>
              </a:ext>
            </a:extLst>
          </a:blip>
          <a:srcRect t="28636" b="25650"/>
          <a:stretch/>
        </p:blipFill>
        <p:spPr bwMode="auto">
          <a:xfrm>
            <a:off x="6089799" y="2740275"/>
            <a:ext cx="1970432" cy="421019"/>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88" descr="i_lores.jpg"/>
          <p:cNvPicPr>
            <a:picLocks noChangeAspect="1"/>
          </p:cNvPicPr>
          <p:nvPr/>
        </p:nvPicPr>
        <p:blipFill rotWithShape="1">
          <a:blip r:embed="rId11" cstate="print">
            <a:extLst>
              <a:ext uri="{28A0092B-C50C-407E-A947-70E740481C1C}">
                <a14:useLocalDpi xmlns:a14="http://schemas.microsoft.com/office/drawing/2010/main" val="0"/>
              </a:ext>
            </a:extLst>
          </a:blip>
          <a:srcRect l="25903" t="12951" r="25903" b="12951"/>
          <a:stretch/>
        </p:blipFill>
        <p:spPr>
          <a:xfrm>
            <a:off x="6187302" y="5147708"/>
            <a:ext cx="297324" cy="457127"/>
          </a:xfrm>
          <a:prstGeom prst="rect">
            <a:avLst/>
          </a:prstGeom>
        </p:spPr>
      </p:pic>
      <p:pic>
        <p:nvPicPr>
          <p:cNvPr id="90" name="Picture 89" descr="the_times_lores.jpg"/>
          <p:cNvPicPr>
            <a:picLocks noChangeAspect="1"/>
          </p:cNvPicPr>
          <p:nvPr/>
        </p:nvPicPr>
        <p:blipFill rotWithShape="1">
          <a:blip r:embed="rId12">
            <a:extLst>
              <a:ext uri="{28A0092B-C50C-407E-A947-70E740481C1C}">
                <a14:useLocalDpi xmlns:a14="http://schemas.microsoft.com/office/drawing/2010/main" val="0"/>
              </a:ext>
            </a:extLst>
          </a:blip>
          <a:srcRect t="41622" b="41622"/>
          <a:stretch/>
        </p:blipFill>
        <p:spPr>
          <a:xfrm>
            <a:off x="6058885" y="3459111"/>
            <a:ext cx="1846159" cy="309344"/>
          </a:xfrm>
          <a:prstGeom prst="rect">
            <a:avLst/>
          </a:prstGeom>
        </p:spPr>
      </p:pic>
      <p:pic>
        <p:nvPicPr>
          <p:cNvPr id="91" name="Picture 9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012831" y="3453278"/>
            <a:ext cx="1808069" cy="250152"/>
          </a:xfrm>
          <a:prstGeom prst="rect">
            <a:avLst/>
          </a:prstGeom>
        </p:spPr>
      </p:pic>
      <p:grpSp>
        <p:nvGrpSpPr>
          <p:cNvPr id="92" name="Group 91"/>
          <p:cNvGrpSpPr/>
          <p:nvPr/>
        </p:nvGrpSpPr>
        <p:grpSpPr>
          <a:xfrm>
            <a:off x="11256249" y="5813660"/>
            <a:ext cx="694171" cy="316967"/>
            <a:chOff x="1416882" y="4616450"/>
            <a:chExt cx="834802" cy="480992"/>
          </a:xfrm>
        </p:grpSpPr>
        <p:pic>
          <p:nvPicPr>
            <p:cNvPr id="93" name="Picture 92" descr="daily_star_sunday.gif"/>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416882" y="4616450"/>
              <a:ext cx="620635" cy="480992"/>
            </a:xfrm>
            <a:prstGeom prst="rect">
              <a:avLst/>
            </a:prstGeom>
          </p:spPr>
        </p:pic>
        <p:sp>
          <p:nvSpPr>
            <p:cNvPr id="94" name="TextBox 93"/>
            <p:cNvSpPr txBox="1"/>
            <p:nvPr/>
          </p:nvSpPr>
          <p:spPr>
            <a:xfrm>
              <a:off x="2045403" y="4622559"/>
              <a:ext cx="206281" cy="436008"/>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grpSp>
      <p:grpSp>
        <p:nvGrpSpPr>
          <p:cNvPr id="95" name="Group 94"/>
          <p:cNvGrpSpPr/>
          <p:nvPr/>
        </p:nvGrpSpPr>
        <p:grpSpPr>
          <a:xfrm>
            <a:off x="7336216" y="5814993"/>
            <a:ext cx="806777" cy="346148"/>
            <a:chOff x="-1990950" y="4303770"/>
            <a:chExt cx="885901" cy="380097"/>
          </a:xfrm>
        </p:grpSpPr>
        <p:pic>
          <p:nvPicPr>
            <p:cNvPr id="96" name="Picture 95" descr="http://tpa.typepad.com/photos/uncategorized/2007/10/04/daily_star.jpg"/>
            <p:cNvPicPr>
              <a:picLocks noChangeAspect="1" noChangeArrowheads="1"/>
            </p:cNvPicPr>
            <p:nvPr/>
          </p:nvPicPr>
          <p:blipFill>
            <a:blip r:embed="rId15" cstate="print"/>
            <a:srcRect/>
            <a:stretch>
              <a:fillRect/>
            </a:stretch>
          </p:blipFill>
          <p:spPr bwMode="auto">
            <a:xfrm>
              <a:off x="-1990950" y="4303770"/>
              <a:ext cx="597294" cy="354188"/>
            </a:xfrm>
            <a:prstGeom prst="rect">
              <a:avLst/>
            </a:prstGeom>
            <a:noFill/>
            <a:ln w="9525">
              <a:noFill/>
              <a:miter lim="800000"/>
              <a:headEnd/>
              <a:tailEnd/>
            </a:ln>
          </p:spPr>
        </p:pic>
        <p:sp>
          <p:nvSpPr>
            <p:cNvPr id="97" name="TextBox 96"/>
            <p:cNvSpPr txBox="1"/>
            <p:nvPr/>
          </p:nvSpPr>
          <p:spPr>
            <a:xfrm>
              <a:off x="-1311330" y="4368365"/>
              <a:ext cx="206281" cy="315502"/>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grpSp>
      <p:grpSp>
        <p:nvGrpSpPr>
          <p:cNvPr id="98" name="Group 97"/>
          <p:cNvGrpSpPr/>
          <p:nvPr/>
        </p:nvGrpSpPr>
        <p:grpSpPr>
          <a:xfrm>
            <a:off x="4984739" y="5910989"/>
            <a:ext cx="2067179" cy="287353"/>
            <a:chOff x="3407102" y="3104826"/>
            <a:chExt cx="2485962" cy="360376"/>
          </a:xfrm>
        </p:grpSpPr>
        <p:pic>
          <p:nvPicPr>
            <p:cNvPr id="99" name="Picture 98"/>
            <p:cNvPicPr>
              <a:picLocks noChangeAspect="1"/>
            </p:cNvPicPr>
            <p:nvPr/>
          </p:nvPicPr>
          <p:blipFill>
            <a:blip r:embed="rId16"/>
            <a:stretch>
              <a:fillRect/>
            </a:stretch>
          </p:blipFill>
          <p:spPr>
            <a:xfrm>
              <a:off x="3407102" y="3104826"/>
              <a:ext cx="2269699" cy="300329"/>
            </a:xfrm>
            <a:prstGeom prst="rect">
              <a:avLst/>
            </a:prstGeom>
          </p:spPr>
        </p:pic>
        <p:sp>
          <p:nvSpPr>
            <p:cNvPr id="100" name="TextBox 99"/>
            <p:cNvSpPr txBox="1"/>
            <p:nvPr/>
          </p:nvSpPr>
          <p:spPr>
            <a:xfrm>
              <a:off x="5686783" y="3104864"/>
              <a:ext cx="206281" cy="360338"/>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grpSp>
      <p:grpSp>
        <p:nvGrpSpPr>
          <p:cNvPr id="101" name="Group 100"/>
          <p:cNvGrpSpPr/>
          <p:nvPr/>
        </p:nvGrpSpPr>
        <p:grpSpPr>
          <a:xfrm>
            <a:off x="8842833" y="5887662"/>
            <a:ext cx="2156188" cy="287323"/>
            <a:chOff x="3493534" y="3581649"/>
            <a:chExt cx="2357277" cy="360336"/>
          </a:xfrm>
        </p:grpSpPr>
        <p:pic>
          <p:nvPicPr>
            <p:cNvPr id="102" name="Picture 101" descr="sunday_express.jp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493534" y="3587097"/>
              <a:ext cx="2118720" cy="296414"/>
            </a:xfrm>
            <a:prstGeom prst="rect">
              <a:avLst/>
            </a:prstGeom>
          </p:spPr>
        </p:pic>
        <p:sp>
          <p:nvSpPr>
            <p:cNvPr id="103" name="TextBox 102"/>
            <p:cNvSpPr txBox="1"/>
            <p:nvPr/>
          </p:nvSpPr>
          <p:spPr>
            <a:xfrm>
              <a:off x="5644530" y="3581649"/>
              <a:ext cx="206281" cy="360336"/>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grpSp>
      <p:grpSp>
        <p:nvGrpSpPr>
          <p:cNvPr id="104" name="Group 103"/>
          <p:cNvGrpSpPr/>
          <p:nvPr/>
        </p:nvGrpSpPr>
        <p:grpSpPr>
          <a:xfrm>
            <a:off x="6127306" y="6393204"/>
            <a:ext cx="714637" cy="391732"/>
            <a:chOff x="4970854" y="5519835"/>
            <a:chExt cx="781286" cy="353553"/>
          </a:xfrm>
        </p:grpSpPr>
        <p:pic>
          <p:nvPicPr>
            <p:cNvPr id="105" name="Picture 6" descr="http://aboutus.ft.com/files/2010/11/ft-logo.gif">
              <a:hlinkClick r:id="rId18"/>
            </p:cNvPr>
            <p:cNvPicPr>
              <a:picLocks noChangeAspect="1" noChangeArrowheads="1"/>
            </p:cNvPicPr>
            <p:nvPr/>
          </p:nvPicPr>
          <p:blipFill>
            <a:blip r:embed="rId19"/>
            <a:srcRect/>
            <a:stretch>
              <a:fillRect/>
            </a:stretch>
          </p:blipFill>
          <p:spPr bwMode="auto">
            <a:xfrm>
              <a:off x="4970854" y="5549029"/>
              <a:ext cx="564248" cy="324359"/>
            </a:xfrm>
            <a:prstGeom prst="rect">
              <a:avLst/>
            </a:prstGeom>
            <a:noFill/>
          </p:spPr>
        </p:pic>
        <p:sp>
          <p:nvSpPr>
            <p:cNvPr id="106" name="TextBox 105"/>
            <p:cNvSpPr txBox="1"/>
            <p:nvPr/>
          </p:nvSpPr>
          <p:spPr>
            <a:xfrm>
              <a:off x="5545859" y="5519835"/>
              <a:ext cx="206281" cy="259320"/>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grpSp>
      <p:pic>
        <p:nvPicPr>
          <p:cNvPr id="107" name="Picture 106"/>
          <p:cNvPicPr>
            <a:picLocks noChangeAspect="1"/>
          </p:cNvPicPr>
          <p:nvPr/>
        </p:nvPicPr>
        <p:blipFill>
          <a:blip r:embed="rId20"/>
          <a:stretch>
            <a:fillRect/>
          </a:stretch>
        </p:blipFill>
        <p:spPr>
          <a:xfrm>
            <a:off x="6051069" y="4661425"/>
            <a:ext cx="867113" cy="271917"/>
          </a:xfrm>
          <a:prstGeom prst="rect">
            <a:avLst/>
          </a:prstGeom>
        </p:spPr>
      </p:pic>
      <p:pic>
        <p:nvPicPr>
          <p:cNvPr id="108" name="Picture 107"/>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9342156" y="4104203"/>
            <a:ext cx="2080947" cy="227096"/>
          </a:xfrm>
          <a:prstGeom prst="rect">
            <a:avLst/>
          </a:prstGeom>
        </p:spPr>
      </p:pic>
      <p:pic>
        <p:nvPicPr>
          <p:cNvPr id="109" name="Picture 108" descr="london_evening_standard_lores.jpg"/>
          <p:cNvPicPr>
            <a:picLocks noChangeAspect="1"/>
          </p:cNvPicPr>
          <p:nvPr/>
        </p:nvPicPr>
        <p:blipFill rotWithShape="1">
          <a:blip r:embed="rId22">
            <a:extLst>
              <a:ext uri="{28A0092B-C50C-407E-A947-70E740481C1C}">
                <a14:useLocalDpi xmlns:a14="http://schemas.microsoft.com/office/drawing/2010/main" val="0"/>
              </a:ext>
            </a:extLst>
          </a:blip>
          <a:srcRect t="28869" b="28869"/>
          <a:stretch/>
        </p:blipFill>
        <p:spPr>
          <a:xfrm>
            <a:off x="4905983" y="2787683"/>
            <a:ext cx="812845" cy="343527"/>
          </a:xfrm>
          <a:prstGeom prst="rect">
            <a:avLst/>
          </a:prstGeom>
        </p:spPr>
      </p:pic>
      <p:pic>
        <p:nvPicPr>
          <p:cNvPr id="110" name="Picture 2" descr="http://t0.gstatic.com/images?q=tbn:ANd9GcTwU_l1iJRC9dV3owE0nlKH01nb5TnD2i4JqPzLCE5aoMfyalrQlg"/>
          <p:cNvPicPr>
            <a:picLocks noChangeAspect="1" noChangeArrowheads="1"/>
          </p:cNvPicPr>
          <p:nvPr/>
        </p:nvPicPr>
        <p:blipFill>
          <a:blip r:embed="rId23"/>
          <a:srcRect/>
          <a:stretch>
            <a:fillRect/>
          </a:stretch>
        </p:blipFill>
        <p:spPr bwMode="auto">
          <a:xfrm>
            <a:off x="6807296" y="1656292"/>
            <a:ext cx="924384" cy="273060"/>
          </a:xfrm>
          <a:prstGeom prst="rect">
            <a:avLst/>
          </a:prstGeom>
          <a:noFill/>
        </p:spPr>
      </p:pic>
      <p:pic>
        <p:nvPicPr>
          <p:cNvPr id="111" name="Picture 110" descr="the_observer_lores.jpg"/>
          <p:cNvPicPr>
            <a:picLocks noChangeAspect="1"/>
          </p:cNvPicPr>
          <p:nvPr/>
        </p:nvPicPr>
        <p:blipFill rotWithShape="1">
          <a:blip r:embed="rId24">
            <a:extLst>
              <a:ext uri="{28A0092B-C50C-407E-A947-70E740481C1C}">
                <a14:useLocalDpi xmlns:a14="http://schemas.microsoft.com/office/drawing/2010/main" val="0"/>
              </a:ext>
            </a:extLst>
          </a:blip>
          <a:srcRect t="36382" b="41505"/>
          <a:stretch/>
        </p:blipFill>
        <p:spPr>
          <a:xfrm>
            <a:off x="9584129" y="2188928"/>
            <a:ext cx="1414891" cy="312873"/>
          </a:xfrm>
          <a:prstGeom prst="rect">
            <a:avLst/>
          </a:prstGeom>
        </p:spPr>
      </p:pic>
      <p:sp>
        <p:nvSpPr>
          <p:cNvPr id="112" name="Rectangle 111"/>
          <p:cNvSpPr/>
          <p:nvPr/>
        </p:nvSpPr>
        <p:spPr>
          <a:xfrm>
            <a:off x="7913406" y="2713224"/>
            <a:ext cx="492443" cy="461665"/>
          </a:xfrm>
          <a:prstGeom prst="rect">
            <a:avLst/>
          </a:prstGeom>
        </p:spPr>
        <p:txBody>
          <a:bodyPr wrap="none">
            <a:spAutoFit/>
          </a:bodyPr>
          <a:lstStyle/>
          <a:p>
            <a:pPr defTabSz="609585"/>
            <a:r>
              <a:rPr lang="en-GB" sz="2400" dirty="0">
                <a:solidFill>
                  <a:prstClr val="black"/>
                </a:solidFill>
                <a:latin typeface="Calibri" panose="020F0502020204030204" pitchFamily="34" charset="0"/>
              </a:rPr>
              <a:t>**</a:t>
            </a:r>
            <a:endParaRPr lang="en-GB" sz="2400" dirty="0">
              <a:solidFill>
                <a:prstClr val="black"/>
              </a:solidFill>
            </a:endParaRPr>
          </a:p>
        </p:txBody>
      </p:sp>
      <p:pic>
        <p:nvPicPr>
          <p:cNvPr id="45" name="Picture 44"/>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6769615" y="1627080"/>
            <a:ext cx="1005516" cy="331484"/>
          </a:xfrm>
          <a:prstGeom prst="rect">
            <a:avLst/>
          </a:prstGeom>
        </p:spPr>
      </p:pic>
    </p:spTree>
    <p:extLst>
      <p:ext uri="{BB962C8B-B14F-4D97-AF65-F5344CB8AC3E}">
        <p14:creationId xmlns:p14="http://schemas.microsoft.com/office/powerpoint/2010/main" val="8381848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
          <p:cNvPicPr>
            <a:picLocks noChangeAspect="1" noChangeArrowheads="1"/>
          </p:cNvPicPr>
          <p:nvPr/>
        </p:nvPicPr>
        <p:blipFill>
          <a:blip r:embed="rId2"/>
          <a:srcRect/>
          <a:stretch>
            <a:fillRect/>
          </a:stretch>
        </p:blipFill>
        <p:spPr bwMode="auto">
          <a:xfrm>
            <a:off x="766771" y="1979524"/>
            <a:ext cx="1138368" cy="488976"/>
          </a:xfrm>
          <a:prstGeom prst="rect">
            <a:avLst/>
          </a:prstGeom>
          <a:noFill/>
          <a:ln w="9525">
            <a:noFill/>
            <a:miter lim="800000"/>
            <a:headEnd/>
            <a:tailEnd/>
          </a:ln>
        </p:spPr>
      </p:pic>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6377" y="2057593"/>
            <a:ext cx="2148435" cy="337756"/>
          </a:xfrm>
          <a:prstGeom prst="rect">
            <a:avLst/>
          </a:prstGeom>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88008" y="6104717"/>
            <a:ext cx="2564805" cy="314188"/>
          </a:xfrm>
          <a:prstGeom prst="rect">
            <a:avLst/>
          </a:prstGeom>
        </p:spPr>
      </p:pic>
      <p:pic>
        <p:nvPicPr>
          <p:cNvPr id="40" name="Picture 2"/>
          <p:cNvPicPr>
            <a:picLocks noChangeAspect="1" noChangeArrowheads="1"/>
          </p:cNvPicPr>
          <p:nvPr/>
        </p:nvPicPr>
        <p:blipFill>
          <a:blip r:embed="rId5"/>
          <a:srcRect/>
          <a:stretch>
            <a:fillRect/>
          </a:stretch>
        </p:blipFill>
        <p:spPr bwMode="auto">
          <a:xfrm>
            <a:off x="766771" y="2634208"/>
            <a:ext cx="1138368" cy="488976"/>
          </a:xfrm>
          <a:prstGeom prst="rect">
            <a:avLst/>
          </a:prstGeom>
          <a:noFill/>
          <a:ln w="9525">
            <a:noFill/>
            <a:miter lim="800000"/>
            <a:headEnd/>
            <a:tailEnd/>
          </a:ln>
        </p:spPr>
      </p:pic>
      <p:pic>
        <p:nvPicPr>
          <p:cNvPr id="41" name="Picture 8" descr="https://encrypted-tbn1.gstatic.com/images?q=tbn:ANd9GcTlnGk3t3XhQ8_uzN5p8Zm753hiAjqUhUNbOe2n4uEUJ152fYgndAppdh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07255" y="2650293"/>
            <a:ext cx="2046485" cy="497551"/>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p:cNvPicPr>
            <a:picLocks noChangeAspect="1"/>
          </p:cNvPicPr>
          <p:nvPr/>
        </p:nvPicPr>
        <p:blipFill>
          <a:blip r:embed="rId7"/>
          <a:stretch>
            <a:fillRect/>
          </a:stretch>
        </p:blipFill>
        <p:spPr>
          <a:xfrm>
            <a:off x="5463107" y="1910304"/>
            <a:ext cx="2071540" cy="532552"/>
          </a:xfrm>
          <a:prstGeom prst="rect">
            <a:avLst/>
          </a:prstGeom>
        </p:spPr>
      </p:pic>
      <p:pic>
        <p:nvPicPr>
          <p:cNvPr id="43" name="Picture 42"/>
          <p:cNvPicPr>
            <a:picLocks noChangeAspect="1"/>
          </p:cNvPicPr>
          <p:nvPr/>
        </p:nvPicPr>
        <p:blipFill>
          <a:blip r:embed="rId8"/>
          <a:stretch>
            <a:fillRect/>
          </a:stretch>
        </p:blipFill>
        <p:spPr>
          <a:xfrm>
            <a:off x="571963" y="3889328"/>
            <a:ext cx="1536144" cy="479041"/>
          </a:xfrm>
          <a:prstGeom prst="rect">
            <a:avLst/>
          </a:prstGeom>
        </p:spPr>
      </p:pic>
      <p:pic>
        <p:nvPicPr>
          <p:cNvPr id="44" name="Picture 43"/>
          <p:cNvPicPr>
            <a:picLocks noChangeAspect="1"/>
          </p:cNvPicPr>
          <p:nvPr/>
        </p:nvPicPr>
        <p:blipFill>
          <a:blip r:embed="rId9"/>
          <a:stretch>
            <a:fillRect/>
          </a:stretch>
        </p:blipFill>
        <p:spPr>
          <a:xfrm>
            <a:off x="819339" y="4489800"/>
            <a:ext cx="1138368" cy="529569"/>
          </a:xfrm>
          <a:prstGeom prst="rect">
            <a:avLst/>
          </a:prstGeom>
        </p:spPr>
      </p:pic>
      <p:pic>
        <p:nvPicPr>
          <p:cNvPr id="46" name="Picture 4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63107" y="2820601"/>
            <a:ext cx="2071540" cy="289623"/>
          </a:xfrm>
          <a:prstGeom prst="rect">
            <a:avLst/>
          </a:prstGeom>
        </p:spPr>
      </p:pic>
      <p:pic>
        <p:nvPicPr>
          <p:cNvPr id="47" name="Picture 2"/>
          <p:cNvPicPr>
            <a:picLocks noChangeAspect="1" noChangeArrowheads="1"/>
          </p:cNvPicPr>
          <p:nvPr/>
        </p:nvPicPr>
        <p:blipFill>
          <a:blip r:embed="rId11" cstate="print">
            <a:extLst>
              <a:ext uri="{28A0092B-C50C-407E-A947-70E740481C1C}">
                <a14:useLocalDpi xmlns:a14="http://schemas.microsoft.com/office/drawing/2010/main" val="0"/>
              </a:ext>
            </a:extLst>
          </a:blip>
          <a:stretch>
            <a:fillRect/>
          </a:stretch>
        </p:blipFill>
        <p:spPr bwMode="auto">
          <a:xfrm>
            <a:off x="5287366" y="3420540"/>
            <a:ext cx="2622645" cy="20256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descr="i_lores.jpg"/>
          <p:cNvPicPr>
            <a:picLocks noChangeAspect="1"/>
          </p:cNvPicPr>
          <p:nvPr/>
        </p:nvPicPr>
        <p:blipFill rotWithShape="1">
          <a:blip r:embed="rId12" cstate="print">
            <a:extLst>
              <a:ext uri="{28A0092B-C50C-407E-A947-70E740481C1C}">
                <a14:useLocalDpi xmlns:a14="http://schemas.microsoft.com/office/drawing/2010/main" val="0"/>
              </a:ext>
            </a:extLst>
          </a:blip>
          <a:srcRect l="25903" t="12951" r="25903" b="12951"/>
          <a:stretch/>
        </p:blipFill>
        <p:spPr>
          <a:xfrm>
            <a:off x="6394214" y="3842308"/>
            <a:ext cx="359761" cy="553123"/>
          </a:xfrm>
          <a:prstGeom prst="rect">
            <a:avLst/>
          </a:prstGeom>
        </p:spPr>
      </p:pic>
      <p:pic>
        <p:nvPicPr>
          <p:cNvPr id="50" name="Picture 4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516196" y="4500453"/>
            <a:ext cx="2457237" cy="285457"/>
          </a:xfrm>
          <a:prstGeom prst="rect">
            <a:avLst/>
          </a:prstGeom>
        </p:spPr>
      </p:pic>
      <p:pic>
        <p:nvPicPr>
          <p:cNvPr id="51" name="Picture 5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527599" y="4985140"/>
            <a:ext cx="2406540" cy="332953"/>
          </a:xfrm>
          <a:prstGeom prst="rect">
            <a:avLst/>
          </a:prstGeom>
        </p:spPr>
      </p:pic>
      <p:grpSp>
        <p:nvGrpSpPr>
          <p:cNvPr id="52" name="Group 51"/>
          <p:cNvGrpSpPr/>
          <p:nvPr/>
        </p:nvGrpSpPr>
        <p:grpSpPr>
          <a:xfrm>
            <a:off x="970293" y="5893897"/>
            <a:ext cx="1016336" cy="464071"/>
            <a:chOff x="1416882" y="4616450"/>
            <a:chExt cx="834802" cy="480992"/>
          </a:xfrm>
        </p:grpSpPr>
        <p:pic>
          <p:nvPicPr>
            <p:cNvPr id="53" name="Picture 52" descr="daily_star_sunday.gif"/>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416882" y="4616450"/>
              <a:ext cx="620635" cy="480992"/>
            </a:xfrm>
            <a:prstGeom prst="rect">
              <a:avLst/>
            </a:prstGeom>
          </p:spPr>
        </p:pic>
        <p:sp>
          <p:nvSpPr>
            <p:cNvPr id="54" name="TextBox 53"/>
            <p:cNvSpPr txBox="1"/>
            <p:nvPr/>
          </p:nvSpPr>
          <p:spPr>
            <a:xfrm>
              <a:off x="2045403" y="4622561"/>
              <a:ext cx="206281" cy="297799"/>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grpSp>
      <p:grpSp>
        <p:nvGrpSpPr>
          <p:cNvPr id="2" name="Group 1"/>
          <p:cNvGrpSpPr/>
          <p:nvPr/>
        </p:nvGrpSpPr>
        <p:grpSpPr>
          <a:xfrm>
            <a:off x="943845" y="5217699"/>
            <a:ext cx="1090481" cy="472251"/>
            <a:chOff x="707883" y="3913274"/>
            <a:chExt cx="817861" cy="354188"/>
          </a:xfrm>
        </p:grpSpPr>
        <p:pic>
          <p:nvPicPr>
            <p:cNvPr id="45" name="Picture 44" descr="http://tpa.typepad.com/photos/uncategorized/2007/10/04/daily_star.jpg"/>
            <p:cNvPicPr>
              <a:picLocks noChangeAspect="1" noChangeArrowheads="1"/>
            </p:cNvPicPr>
            <p:nvPr/>
          </p:nvPicPr>
          <p:blipFill>
            <a:blip r:embed="rId16" cstate="print"/>
            <a:srcRect/>
            <a:stretch>
              <a:fillRect/>
            </a:stretch>
          </p:blipFill>
          <p:spPr bwMode="auto">
            <a:xfrm>
              <a:off x="707883" y="3913274"/>
              <a:ext cx="597294" cy="354188"/>
            </a:xfrm>
            <a:prstGeom prst="rect">
              <a:avLst/>
            </a:prstGeom>
            <a:noFill/>
            <a:ln w="9525">
              <a:noFill/>
              <a:miter lim="800000"/>
              <a:headEnd/>
              <a:tailEnd/>
            </a:ln>
          </p:spPr>
        </p:pic>
        <p:sp>
          <p:nvSpPr>
            <p:cNvPr id="55" name="TextBox 54"/>
            <p:cNvSpPr txBox="1"/>
            <p:nvPr/>
          </p:nvSpPr>
          <p:spPr>
            <a:xfrm>
              <a:off x="1319463" y="3966530"/>
              <a:ext cx="206281" cy="215492"/>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grpSp>
      <p:grpSp>
        <p:nvGrpSpPr>
          <p:cNvPr id="56" name="Group 55"/>
          <p:cNvGrpSpPr/>
          <p:nvPr/>
        </p:nvGrpSpPr>
        <p:grpSpPr>
          <a:xfrm>
            <a:off x="2540032" y="3385090"/>
            <a:ext cx="2501285" cy="289763"/>
            <a:chOff x="3407102" y="3104826"/>
            <a:chExt cx="2485962" cy="300329"/>
          </a:xfrm>
        </p:grpSpPr>
        <p:pic>
          <p:nvPicPr>
            <p:cNvPr id="57" name="Picture 56"/>
            <p:cNvPicPr>
              <a:picLocks noChangeAspect="1"/>
            </p:cNvPicPr>
            <p:nvPr/>
          </p:nvPicPr>
          <p:blipFill>
            <a:blip r:embed="rId17"/>
            <a:stretch>
              <a:fillRect/>
            </a:stretch>
          </p:blipFill>
          <p:spPr>
            <a:xfrm>
              <a:off x="3407102" y="3104826"/>
              <a:ext cx="2269699" cy="300329"/>
            </a:xfrm>
            <a:prstGeom prst="rect">
              <a:avLst/>
            </a:prstGeom>
          </p:spPr>
        </p:pic>
        <p:sp>
          <p:nvSpPr>
            <p:cNvPr id="58" name="TextBox 57"/>
            <p:cNvSpPr txBox="1"/>
            <p:nvPr/>
          </p:nvSpPr>
          <p:spPr>
            <a:xfrm>
              <a:off x="5686784" y="3104863"/>
              <a:ext cx="206280" cy="297800"/>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grpSp>
      <p:grpSp>
        <p:nvGrpSpPr>
          <p:cNvPr id="59" name="Group 58"/>
          <p:cNvGrpSpPr/>
          <p:nvPr/>
        </p:nvGrpSpPr>
        <p:grpSpPr>
          <a:xfrm>
            <a:off x="2485137" y="3977026"/>
            <a:ext cx="2608988" cy="291242"/>
            <a:chOff x="3493534" y="3581649"/>
            <a:chExt cx="2357277" cy="301862"/>
          </a:xfrm>
        </p:grpSpPr>
        <p:pic>
          <p:nvPicPr>
            <p:cNvPr id="60" name="Picture 59" descr="sunday_express.jpg"/>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493534" y="3587097"/>
              <a:ext cx="2118720" cy="296414"/>
            </a:xfrm>
            <a:prstGeom prst="rect">
              <a:avLst/>
            </a:prstGeom>
          </p:spPr>
        </p:pic>
        <p:sp>
          <p:nvSpPr>
            <p:cNvPr id="61" name="TextBox 60"/>
            <p:cNvSpPr txBox="1"/>
            <p:nvPr/>
          </p:nvSpPr>
          <p:spPr>
            <a:xfrm>
              <a:off x="5644530" y="3581649"/>
              <a:ext cx="206281" cy="297800"/>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grpSp>
      <p:grpSp>
        <p:nvGrpSpPr>
          <p:cNvPr id="62" name="Group 61"/>
          <p:cNvGrpSpPr/>
          <p:nvPr/>
        </p:nvGrpSpPr>
        <p:grpSpPr>
          <a:xfrm>
            <a:off x="6262505" y="4607638"/>
            <a:ext cx="951183" cy="473996"/>
            <a:chOff x="4970854" y="5519835"/>
            <a:chExt cx="781286" cy="353553"/>
          </a:xfrm>
        </p:grpSpPr>
        <p:pic>
          <p:nvPicPr>
            <p:cNvPr id="63" name="Picture 6" descr="http://aboutus.ft.com/files/2010/11/ft-logo.gif">
              <a:hlinkClick r:id="rId19"/>
            </p:cNvPr>
            <p:cNvPicPr>
              <a:picLocks noChangeAspect="1" noChangeArrowheads="1"/>
            </p:cNvPicPr>
            <p:nvPr/>
          </p:nvPicPr>
          <p:blipFill>
            <a:blip r:embed="rId20"/>
            <a:srcRect/>
            <a:stretch>
              <a:fillRect/>
            </a:stretch>
          </p:blipFill>
          <p:spPr bwMode="auto">
            <a:xfrm>
              <a:off x="4970854" y="5549029"/>
              <a:ext cx="564248" cy="324359"/>
            </a:xfrm>
            <a:prstGeom prst="rect">
              <a:avLst/>
            </a:prstGeom>
            <a:noFill/>
          </p:spPr>
        </p:pic>
        <p:sp>
          <p:nvSpPr>
            <p:cNvPr id="64" name="TextBox 63"/>
            <p:cNvSpPr txBox="1"/>
            <p:nvPr/>
          </p:nvSpPr>
          <p:spPr>
            <a:xfrm>
              <a:off x="5545859" y="5519835"/>
              <a:ext cx="206281" cy="214314"/>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grpSp>
      <p:pic>
        <p:nvPicPr>
          <p:cNvPr id="65" name="Picture 64"/>
          <p:cNvPicPr>
            <a:picLocks noChangeAspect="1"/>
          </p:cNvPicPr>
          <p:nvPr/>
        </p:nvPicPr>
        <p:blipFill>
          <a:blip r:embed="rId21"/>
          <a:stretch>
            <a:fillRect/>
          </a:stretch>
        </p:blipFill>
        <p:spPr>
          <a:xfrm>
            <a:off x="560981" y="3272887"/>
            <a:ext cx="1536144" cy="481719"/>
          </a:xfrm>
          <a:prstGeom prst="rect">
            <a:avLst/>
          </a:prstGeom>
        </p:spPr>
      </p:pic>
      <p:pic>
        <p:nvPicPr>
          <p:cNvPr id="66" name="Picture 65"/>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2404749" y="5591494"/>
            <a:ext cx="2769740" cy="302265"/>
          </a:xfrm>
          <a:prstGeom prst="rect">
            <a:avLst/>
          </a:prstGeom>
        </p:spPr>
      </p:pic>
      <p:pic>
        <p:nvPicPr>
          <p:cNvPr id="68" name="Picture 67" descr="london_evening_standard_lores.jpg"/>
          <p:cNvPicPr>
            <a:picLocks noChangeAspect="1"/>
          </p:cNvPicPr>
          <p:nvPr/>
        </p:nvPicPr>
        <p:blipFill rotWithShape="1">
          <a:blip r:embed="rId23">
            <a:extLst>
              <a:ext uri="{28A0092B-C50C-407E-A947-70E740481C1C}">
                <a14:useLocalDpi xmlns:a14="http://schemas.microsoft.com/office/drawing/2010/main" val="0"/>
              </a:ext>
            </a:extLst>
          </a:blip>
          <a:srcRect t="28869" b="28869"/>
          <a:stretch/>
        </p:blipFill>
        <p:spPr>
          <a:xfrm>
            <a:off x="9589070" y="2811966"/>
            <a:ext cx="1440005" cy="608580"/>
          </a:xfrm>
          <a:prstGeom prst="rect">
            <a:avLst/>
          </a:prstGeom>
        </p:spPr>
      </p:pic>
      <p:pic>
        <p:nvPicPr>
          <p:cNvPr id="69" name="Picture 2" descr="http://t0.gstatic.com/images?q=tbn:ANd9GcTwU_l1iJRC9dV3owE0nlKH01nb5TnD2i4JqPzLCE5aoMfyalrQlg"/>
          <p:cNvPicPr>
            <a:picLocks noChangeAspect="1" noChangeArrowheads="1"/>
          </p:cNvPicPr>
          <p:nvPr/>
        </p:nvPicPr>
        <p:blipFill>
          <a:blip r:embed="rId24"/>
          <a:srcRect/>
          <a:stretch>
            <a:fillRect/>
          </a:stretch>
        </p:blipFill>
        <p:spPr bwMode="auto">
          <a:xfrm>
            <a:off x="9461585" y="2079304"/>
            <a:ext cx="1637604" cy="483741"/>
          </a:xfrm>
          <a:prstGeom prst="rect">
            <a:avLst/>
          </a:prstGeom>
          <a:noFill/>
        </p:spPr>
      </p:pic>
      <p:cxnSp>
        <p:nvCxnSpPr>
          <p:cNvPr id="71" name="Straight Connector 70"/>
          <p:cNvCxnSpPr>
            <a:stCxn id="74" idx="3"/>
          </p:cNvCxnSpPr>
          <p:nvPr/>
        </p:nvCxnSpPr>
        <p:spPr>
          <a:xfrm flipH="1">
            <a:off x="8466929" y="1387749"/>
            <a:ext cx="1" cy="5470252"/>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4" name="TextBox 73"/>
          <p:cNvSpPr txBox="1"/>
          <p:nvPr/>
        </p:nvSpPr>
        <p:spPr>
          <a:xfrm>
            <a:off x="1" y="1226711"/>
            <a:ext cx="8466929" cy="322076"/>
          </a:xfrm>
          <a:prstGeom prst="rect">
            <a:avLst/>
          </a:prstGeom>
          <a:solidFill>
            <a:srgbClr val="000000"/>
          </a:solidFill>
        </p:spPr>
        <p:txBody>
          <a:bodyPr wrap="square" rtlCol="0">
            <a:spAutoFit/>
          </a:bodyPr>
          <a:lstStyle/>
          <a:p>
            <a:pPr algn="ctr" defTabSz="609585">
              <a:lnSpc>
                <a:spcPct val="70000"/>
              </a:lnSpc>
            </a:pPr>
            <a:r>
              <a:rPr lang="en-US" sz="2133" b="1" dirty="0">
                <a:solidFill>
                  <a:prstClr val="white"/>
                </a:solidFill>
                <a:cs typeface="Arial Black"/>
              </a:rPr>
              <a:t>Paid for</a:t>
            </a:r>
          </a:p>
        </p:txBody>
      </p:sp>
      <p:sp>
        <p:nvSpPr>
          <p:cNvPr id="75" name="TextBox 74"/>
          <p:cNvSpPr txBox="1"/>
          <p:nvPr/>
        </p:nvSpPr>
        <p:spPr>
          <a:xfrm>
            <a:off x="8466930" y="1226711"/>
            <a:ext cx="3725071" cy="322076"/>
          </a:xfrm>
          <a:prstGeom prst="rect">
            <a:avLst/>
          </a:prstGeom>
          <a:solidFill>
            <a:schemeClr val="tx1"/>
          </a:solidFill>
        </p:spPr>
        <p:txBody>
          <a:bodyPr wrap="square" rtlCol="0">
            <a:spAutoFit/>
          </a:bodyPr>
          <a:lstStyle/>
          <a:p>
            <a:pPr algn="ctr" defTabSz="609585">
              <a:lnSpc>
                <a:spcPct val="70000"/>
              </a:lnSpc>
            </a:pPr>
            <a:r>
              <a:rPr lang="en-US" sz="2133" b="1" dirty="0">
                <a:solidFill>
                  <a:srgbClr val="FFFFFF"/>
                </a:solidFill>
                <a:cs typeface="Arial Black"/>
              </a:rPr>
              <a:t>Free</a:t>
            </a:r>
          </a:p>
        </p:txBody>
      </p:sp>
      <p:sp>
        <p:nvSpPr>
          <p:cNvPr id="48" name="TextBox 47"/>
          <p:cNvSpPr txBox="1"/>
          <p:nvPr/>
        </p:nvSpPr>
        <p:spPr>
          <a:xfrm>
            <a:off x="8375410" y="558358"/>
            <a:ext cx="2653665" cy="276999"/>
          </a:xfrm>
          <a:prstGeom prst="rect">
            <a:avLst/>
          </a:prstGeom>
          <a:noFill/>
        </p:spPr>
        <p:txBody>
          <a:bodyPr wrap="square" rtlCol="0">
            <a:spAutoFit/>
          </a:bodyPr>
          <a:lstStyle/>
          <a:p>
            <a:pPr algn="r" defTabSz="609585"/>
            <a:r>
              <a:rPr lang="en-GB" sz="1200" dirty="0">
                <a:solidFill>
                  <a:prstClr val="black"/>
                </a:solidFill>
                <a:cs typeface="Arial" panose="020B0604020202020204" pitchFamily="34" charset="0"/>
              </a:rPr>
              <a:t>* Not Newsworks stakeholders</a:t>
            </a:r>
          </a:p>
        </p:txBody>
      </p:sp>
      <p:sp>
        <p:nvSpPr>
          <p:cNvPr id="72" name="TextBox 71"/>
          <p:cNvSpPr txBox="1"/>
          <p:nvPr/>
        </p:nvSpPr>
        <p:spPr>
          <a:xfrm>
            <a:off x="7975286" y="3382506"/>
            <a:ext cx="371012" cy="287323"/>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sp>
        <p:nvSpPr>
          <p:cNvPr id="73" name="TextBox 72"/>
          <p:cNvSpPr txBox="1"/>
          <p:nvPr/>
        </p:nvSpPr>
        <p:spPr>
          <a:xfrm>
            <a:off x="8806389" y="752310"/>
            <a:ext cx="2653665" cy="276999"/>
          </a:xfrm>
          <a:prstGeom prst="rect">
            <a:avLst/>
          </a:prstGeom>
          <a:noFill/>
        </p:spPr>
        <p:txBody>
          <a:bodyPr wrap="square" rtlCol="0">
            <a:spAutoFit/>
          </a:bodyPr>
          <a:lstStyle/>
          <a:p>
            <a:pPr defTabSz="609585"/>
            <a:r>
              <a:rPr lang="en-GB" sz="1200" dirty="0">
                <a:solidFill>
                  <a:prstClr val="black"/>
                </a:solidFill>
                <a:cs typeface="Arial" panose="020B0604020202020204" pitchFamily="34" charset="0"/>
              </a:rPr>
              <a:t>** Online only</a:t>
            </a:r>
          </a:p>
        </p:txBody>
      </p:sp>
      <p:sp>
        <p:nvSpPr>
          <p:cNvPr id="67" name="TextBox 66"/>
          <p:cNvSpPr txBox="1"/>
          <p:nvPr/>
        </p:nvSpPr>
        <p:spPr>
          <a:xfrm>
            <a:off x="334182" y="313537"/>
            <a:ext cx="11813261" cy="437043"/>
          </a:xfrm>
          <a:prstGeom prst="rect">
            <a:avLst/>
          </a:prstGeom>
          <a:noFill/>
        </p:spPr>
        <p:txBody>
          <a:bodyPr wrap="square" rtlCol="0">
            <a:spAutoFit/>
          </a:bodyPr>
          <a:lstStyle/>
          <a:p>
            <a:pPr defTabSz="609585">
              <a:lnSpc>
                <a:spcPct val="70000"/>
              </a:lnSpc>
            </a:pPr>
            <a:r>
              <a:rPr lang="en-US" sz="3200" dirty="0">
                <a:solidFill>
                  <a:prstClr val="black"/>
                </a:solidFill>
                <a:latin typeface="Arial Black"/>
                <a:cs typeface="Arial Black"/>
              </a:rPr>
              <a:t>The market</a:t>
            </a:r>
          </a:p>
        </p:txBody>
      </p:sp>
      <p:pic>
        <p:nvPicPr>
          <p:cNvPr id="70" name="Picture 69"/>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9438799" y="2024918"/>
            <a:ext cx="1781333" cy="587245"/>
          </a:xfrm>
          <a:prstGeom prst="rect">
            <a:avLst/>
          </a:prstGeom>
        </p:spPr>
      </p:pic>
    </p:spTree>
    <p:extLst>
      <p:ext uri="{BB962C8B-B14F-4D97-AF65-F5344CB8AC3E}">
        <p14:creationId xmlns:p14="http://schemas.microsoft.com/office/powerpoint/2010/main" val="8311896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Straight Connector 70"/>
          <p:cNvCxnSpPr/>
          <p:nvPr/>
        </p:nvCxnSpPr>
        <p:spPr>
          <a:xfrm flipH="1">
            <a:off x="8466929" y="1387749"/>
            <a:ext cx="1" cy="5470252"/>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8375410" y="558358"/>
            <a:ext cx="2653665" cy="276999"/>
          </a:xfrm>
          <a:prstGeom prst="rect">
            <a:avLst/>
          </a:prstGeom>
          <a:noFill/>
        </p:spPr>
        <p:txBody>
          <a:bodyPr wrap="square" rtlCol="0">
            <a:spAutoFit/>
          </a:bodyPr>
          <a:lstStyle/>
          <a:p>
            <a:pPr algn="r" defTabSz="609585"/>
            <a:r>
              <a:rPr lang="en-GB" sz="1200" dirty="0">
                <a:solidFill>
                  <a:prstClr val="black"/>
                </a:solidFill>
                <a:cs typeface="Arial" panose="020B0604020202020204" pitchFamily="34" charset="0"/>
              </a:rPr>
              <a:t>* Not Newsworks stakeholders</a:t>
            </a:r>
          </a:p>
        </p:txBody>
      </p:sp>
      <p:sp>
        <p:nvSpPr>
          <p:cNvPr id="73" name="TextBox 72"/>
          <p:cNvSpPr txBox="1"/>
          <p:nvPr/>
        </p:nvSpPr>
        <p:spPr>
          <a:xfrm>
            <a:off x="8806389" y="752310"/>
            <a:ext cx="2653665" cy="276999"/>
          </a:xfrm>
          <a:prstGeom prst="rect">
            <a:avLst/>
          </a:prstGeom>
          <a:noFill/>
        </p:spPr>
        <p:txBody>
          <a:bodyPr wrap="square" rtlCol="0">
            <a:spAutoFit/>
          </a:bodyPr>
          <a:lstStyle/>
          <a:p>
            <a:pPr defTabSz="609585"/>
            <a:r>
              <a:rPr lang="en-GB" sz="1200" dirty="0">
                <a:solidFill>
                  <a:prstClr val="black"/>
                </a:solidFill>
                <a:cs typeface="Arial" panose="020B0604020202020204" pitchFamily="34" charset="0"/>
              </a:rPr>
              <a:t>** Online only</a:t>
            </a:r>
          </a:p>
        </p:txBody>
      </p:sp>
      <p:sp>
        <p:nvSpPr>
          <p:cNvPr id="67" name="TextBox 66"/>
          <p:cNvSpPr txBox="1"/>
          <p:nvPr/>
        </p:nvSpPr>
        <p:spPr>
          <a:xfrm>
            <a:off x="334182" y="313537"/>
            <a:ext cx="11813261" cy="437043"/>
          </a:xfrm>
          <a:prstGeom prst="rect">
            <a:avLst/>
          </a:prstGeom>
          <a:noFill/>
        </p:spPr>
        <p:txBody>
          <a:bodyPr wrap="square" rtlCol="0">
            <a:spAutoFit/>
          </a:bodyPr>
          <a:lstStyle/>
          <a:p>
            <a:pPr defTabSz="609585">
              <a:lnSpc>
                <a:spcPct val="70000"/>
              </a:lnSpc>
            </a:pPr>
            <a:r>
              <a:rPr lang="en-US" sz="3200" dirty="0">
                <a:solidFill>
                  <a:prstClr val="black"/>
                </a:solidFill>
                <a:latin typeface="Arial Black"/>
                <a:cs typeface="Arial Black"/>
              </a:rPr>
              <a:t>The market</a:t>
            </a:r>
          </a:p>
        </p:txBody>
      </p:sp>
      <p:grpSp>
        <p:nvGrpSpPr>
          <p:cNvPr id="3" name="Group 2"/>
          <p:cNvGrpSpPr/>
          <p:nvPr/>
        </p:nvGrpSpPr>
        <p:grpSpPr>
          <a:xfrm>
            <a:off x="-3" y="1217641"/>
            <a:ext cx="12192002" cy="326949"/>
            <a:chOff x="-885371" y="1217641"/>
            <a:chExt cx="12192002" cy="326949"/>
          </a:xfrm>
        </p:grpSpPr>
        <p:sp>
          <p:nvSpPr>
            <p:cNvPr id="70" name="TextBox 69"/>
            <p:cNvSpPr txBox="1"/>
            <p:nvPr/>
          </p:nvSpPr>
          <p:spPr>
            <a:xfrm>
              <a:off x="-885371" y="1217641"/>
              <a:ext cx="4518025" cy="326949"/>
            </a:xfrm>
            <a:prstGeom prst="rect">
              <a:avLst/>
            </a:prstGeom>
            <a:solidFill>
              <a:srgbClr val="000000"/>
            </a:solidFill>
          </p:spPr>
          <p:txBody>
            <a:bodyPr wrap="square" rtlCol="0">
              <a:spAutoFit/>
            </a:bodyPr>
            <a:lstStyle/>
            <a:p>
              <a:pPr algn="ctr" defTabSz="609585">
                <a:lnSpc>
                  <a:spcPct val="70000"/>
                </a:lnSpc>
              </a:pPr>
              <a:r>
                <a:rPr lang="en-US" sz="2133" b="1" dirty="0" err="1" smtClean="0">
                  <a:solidFill>
                    <a:prstClr val="white"/>
                  </a:solidFill>
                  <a:cs typeface="Arial Black"/>
                </a:rPr>
                <a:t>Populars</a:t>
              </a:r>
              <a:endParaRPr lang="en-US" sz="2133" b="1" dirty="0">
                <a:solidFill>
                  <a:prstClr val="white"/>
                </a:solidFill>
                <a:cs typeface="Arial Black"/>
              </a:endParaRPr>
            </a:p>
          </p:txBody>
        </p:sp>
        <p:sp>
          <p:nvSpPr>
            <p:cNvPr id="76" name="TextBox 75"/>
            <p:cNvSpPr txBox="1"/>
            <p:nvPr/>
          </p:nvSpPr>
          <p:spPr>
            <a:xfrm>
              <a:off x="7505960" y="1217641"/>
              <a:ext cx="3800671" cy="326949"/>
            </a:xfrm>
            <a:prstGeom prst="rect">
              <a:avLst/>
            </a:prstGeom>
            <a:solidFill>
              <a:schemeClr val="tx1"/>
            </a:solidFill>
          </p:spPr>
          <p:txBody>
            <a:bodyPr wrap="square" rtlCol="0">
              <a:spAutoFit/>
            </a:bodyPr>
            <a:lstStyle/>
            <a:p>
              <a:pPr algn="ctr" defTabSz="609585">
                <a:lnSpc>
                  <a:spcPct val="70000"/>
                </a:lnSpc>
              </a:pPr>
              <a:r>
                <a:rPr lang="en-US" sz="2133" b="1" dirty="0" smtClean="0">
                  <a:solidFill>
                    <a:srgbClr val="FFFFFF"/>
                  </a:solidFill>
                  <a:cs typeface="Arial Black"/>
                </a:rPr>
                <a:t>Quality</a:t>
              </a:r>
              <a:endParaRPr lang="en-US" sz="2133" b="1" dirty="0">
                <a:solidFill>
                  <a:srgbClr val="FFFFFF"/>
                </a:solidFill>
                <a:cs typeface="Arial Black"/>
              </a:endParaRPr>
            </a:p>
          </p:txBody>
        </p:sp>
        <p:sp>
          <p:nvSpPr>
            <p:cNvPr id="77" name="TextBox 76"/>
            <p:cNvSpPr txBox="1"/>
            <p:nvPr/>
          </p:nvSpPr>
          <p:spPr>
            <a:xfrm>
              <a:off x="3632655" y="1217641"/>
              <a:ext cx="3948905" cy="326949"/>
            </a:xfrm>
            <a:prstGeom prst="rect">
              <a:avLst/>
            </a:prstGeom>
            <a:solidFill>
              <a:schemeClr val="tx1"/>
            </a:solidFill>
          </p:spPr>
          <p:txBody>
            <a:bodyPr wrap="square" rtlCol="0">
              <a:spAutoFit/>
            </a:bodyPr>
            <a:lstStyle/>
            <a:p>
              <a:pPr algn="ctr" defTabSz="609585">
                <a:lnSpc>
                  <a:spcPct val="70000"/>
                </a:lnSpc>
              </a:pPr>
              <a:r>
                <a:rPr lang="en-US" sz="2133" b="1" dirty="0" smtClean="0">
                  <a:solidFill>
                    <a:srgbClr val="FFFFFF"/>
                  </a:solidFill>
                  <a:cs typeface="Arial Black"/>
                </a:rPr>
                <a:t>Mid-market</a:t>
              </a:r>
              <a:endParaRPr lang="en-US" sz="2133" b="1" dirty="0">
                <a:solidFill>
                  <a:srgbClr val="FFFFFF"/>
                </a:solidFill>
                <a:cs typeface="Arial Black"/>
              </a:endParaRPr>
            </a:p>
          </p:txBody>
        </p:sp>
      </p:grpSp>
      <p:cxnSp>
        <p:nvCxnSpPr>
          <p:cNvPr id="78" name="Straight Connector 77"/>
          <p:cNvCxnSpPr/>
          <p:nvPr/>
        </p:nvCxnSpPr>
        <p:spPr>
          <a:xfrm flipH="1">
            <a:off x="4518022" y="1409091"/>
            <a:ext cx="1" cy="5470252"/>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45" name="Picture 3"/>
          <p:cNvPicPr>
            <a:picLocks noChangeAspect="1" noChangeArrowheads="1"/>
          </p:cNvPicPr>
          <p:nvPr/>
        </p:nvPicPr>
        <p:blipFill>
          <a:blip r:embed="rId2"/>
          <a:srcRect/>
          <a:stretch>
            <a:fillRect/>
          </a:stretch>
        </p:blipFill>
        <p:spPr bwMode="auto">
          <a:xfrm>
            <a:off x="1674322" y="1724810"/>
            <a:ext cx="1138369" cy="488977"/>
          </a:xfrm>
          <a:prstGeom prst="rect">
            <a:avLst/>
          </a:prstGeom>
          <a:noFill/>
          <a:ln w="9525">
            <a:noFill/>
            <a:miter lim="800000"/>
            <a:headEnd/>
            <a:tailEnd/>
          </a:ln>
        </p:spPr>
      </p:pic>
      <p:pic>
        <p:nvPicPr>
          <p:cNvPr id="46" name="Picture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51470" y="1623442"/>
            <a:ext cx="2148436" cy="337756"/>
          </a:xfrm>
          <a:prstGeom prst="rect">
            <a:avLst/>
          </a:prstGeom>
        </p:spPr>
      </p:pic>
      <p:pic>
        <p:nvPicPr>
          <p:cNvPr id="47" name="Picture 4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80516" y="1563869"/>
            <a:ext cx="2564805" cy="308444"/>
          </a:xfrm>
          <a:prstGeom prst="rect">
            <a:avLst/>
          </a:prstGeom>
        </p:spPr>
      </p:pic>
      <p:pic>
        <p:nvPicPr>
          <p:cNvPr id="49" name="Picture 2"/>
          <p:cNvPicPr>
            <a:picLocks noChangeAspect="1" noChangeArrowheads="1"/>
          </p:cNvPicPr>
          <p:nvPr/>
        </p:nvPicPr>
        <p:blipFill>
          <a:blip r:embed="rId5"/>
          <a:srcRect/>
          <a:stretch>
            <a:fillRect/>
          </a:stretch>
        </p:blipFill>
        <p:spPr bwMode="auto">
          <a:xfrm>
            <a:off x="1674322" y="2474138"/>
            <a:ext cx="1138369" cy="488977"/>
          </a:xfrm>
          <a:prstGeom prst="rect">
            <a:avLst/>
          </a:prstGeom>
          <a:noFill/>
          <a:ln w="9525">
            <a:noFill/>
            <a:miter lim="800000"/>
            <a:headEnd/>
            <a:tailEnd/>
          </a:ln>
        </p:spPr>
      </p:pic>
      <p:pic>
        <p:nvPicPr>
          <p:cNvPr id="50" name="Picture 8" descr="https://encrypted-tbn1.gstatic.com/images?q=tbn:ANd9GcTlnGk3t3XhQ8_uzN5p8Zm753hiAjqUhUNbOe2n4uEUJ152fYgndAppdh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01609" y="2298287"/>
            <a:ext cx="1860441" cy="382487"/>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p:cNvPicPr>
            <a:picLocks noChangeAspect="1"/>
          </p:cNvPicPr>
          <p:nvPr/>
        </p:nvPicPr>
        <p:blipFill>
          <a:blip r:embed="rId7"/>
          <a:stretch>
            <a:fillRect/>
          </a:stretch>
        </p:blipFill>
        <p:spPr>
          <a:xfrm>
            <a:off x="9255805" y="2381028"/>
            <a:ext cx="2071543" cy="532555"/>
          </a:xfrm>
          <a:prstGeom prst="rect">
            <a:avLst/>
          </a:prstGeom>
        </p:spPr>
      </p:pic>
      <p:pic>
        <p:nvPicPr>
          <p:cNvPr id="52" name="Picture 51"/>
          <p:cNvPicPr>
            <a:picLocks noChangeAspect="1"/>
          </p:cNvPicPr>
          <p:nvPr/>
        </p:nvPicPr>
        <p:blipFill>
          <a:blip r:embed="rId8"/>
          <a:stretch>
            <a:fillRect/>
          </a:stretch>
        </p:blipFill>
        <p:spPr>
          <a:xfrm>
            <a:off x="1521908" y="4068312"/>
            <a:ext cx="1388189" cy="432901"/>
          </a:xfrm>
          <a:prstGeom prst="rect">
            <a:avLst/>
          </a:prstGeom>
        </p:spPr>
      </p:pic>
      <p:pic>
        <p:nvPicPr>
          <p:cNvPr id="53" name="Picture 52"/>
          <p:cNvPicPr>
            <a:picLocks noChangeAspect="1"/>
          </p:cNvPicPr>
          <p:nvPr/>
        </p:nvPicPr>
        <p:blipFill>
          <a:blip r:embed="rId9"/>
          <a:stretch>
            <a:fillRect/>
          </a:stretch>
        </p:blipFill>
        <p:spPr>
          <a:xfrm>
            <a:off x="1719681" y="4700243"/>
            <a:ext cx="1034883" cy="481428"/>
          </a:xfrm>
          <a:prstGeom prst="rect">
            <a:avLst/>
          </a:prstGeom>
        </p:spPr>
      </p:pic>
      <p:pic>
        <p:nvPicPr>
          <p:cNvPr id="54" name="Picture 2"/>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8935420" y="4757164"/>
            <a:ext cx="2884909" cy="222824"/>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5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64258" y="3606858"/>
            <a:ext cx="2702961" cy="314004"/>
          </a:xfrm>
          <a:prstGeom prst="rect">
            <a:avLst/>
          </a:prstGeom>
        </p:spPr>
      </p:pic>
      <p:pic>
        <p:nvPicPr>
          <p:cNvPr id="56" name="Picture 5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067459" y="4117145"/>
            <a:ext cx="2647195" cy="366249"/>
          </a:xfrm>
          <a:prstGeom prst="rect">
            <a:avLst/>
          </a:prstGeom>
        </p:spPr>
      </p:pic>
      <p:grpSp>
        <p:nvGrpSpPr>
          <p:cNvPr id="57" name="Group 56"/>
          <p:cNvGrpSpPr/>
          <p:nvPr/>
        </p:nvGrpSpPr>
        <p:grpSpPr>
          <a:xfrm>
            <a:off x="5511005" y="5182024"/>
            <a:ext cx="2273896" cy="289764"/>
            <a:chOff x="3407102" y="3104826"/>
            <a:chExt cx="2485962" cy="300329"/>
          </a:xfrm>
        </p:grpSpPr>
        <p:pic>
          <p:nvPicPr>
            <p:cNvPr id="58" name="Picture 57"/>
            <p:cNvPicPr>
              <a:picLocks noChangeAspect="1"/>
            </p:cNvPicPr>
            <p:nvPr/>
          </p:nvPicPr>
          <p:blipFill>
            <a:blip r:embed="rId13"/>
            <a:stretch>
              <a:fillRect/>
            </a:stretch>
          </p:blipFill>
          <p:spPr>
            <a:xfrm>
              <a:off x="3407102" y="3104826"/>
              <a:ext cx="2269699" cy="300329"/>
            </a:xfrm>
            <a:prstGeom prst="rect">
              <a:avLst/>
            </a:prstGeom>
          </p:spPr>
        </p:pic>
        <p:sp>
          <p:nvSpPr>
            <p:cNvPr id="59" name="TextBox 58"/>
            <p:cNvSpPr txBox="1"/>
            <p:nvPr/>
          </p:nvSpPr>
          <p:spPr>
            <a:xfrm>
              <a:off x="5686783" y="3104863"/>
              <a:ext cx="206281" cy="297799"/>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grpSp>
      <p:grpSp>
        <p:nvGrpSpPr>
          <p:cNvPr id="60" name="Group 59"/>
          <p:cNvGrpSpPr/>
          <p:nvPr/>
        </p:nvGrpSpPr>
        <p:grpSpPr>
          <a:xfrm>
            <a:off x="5449765" y="4506350"/>
            <a:ext cx="2371807" cy="291244"/>
            <a:chOff x="3493534" y="3581649"/>
            <a:chExt cx="2357277" cy="301862"/>
          </a:xfrm>
        </p:grpSpPr>
        <p:pic>
          <p:nvPicPr>
            <p:cNvPr id="61" name="Picture 60" descr="sunday_express.jp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493534" y="3587097"/>
              <a:ext cx="2118720" cy="296414"/>
            </a:xfrm>
            <a:prstGeom prst="rect">
              <a:avLst/>
            </a:prstGeom>
          </p:spPr>
        </p:pic>
        <p:sp>
          <p:nvSpPr>
            <p:cNvPr id="62" name="TextBox 61"/>
            <p:cNvSpPr txBox="1"/>
            <p:nvPr/>
          </p:nvSpPr>
          <p:spPr>
            <a:xfrm>
              <a:off x="5644530" y="3581649"/>
              <a:ext cx="206281" cy="297798"/>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grpSp>
      <p:grpSp>
        <p:nvGrpSpPr>
          <p:cNvPr id="63" name="Group 62"/>
          <p:cNvGrpSpPr/>
          <p:nvPr/>
        </p:nvGrpSpPr>
        <p:grpSpPr>
          <a:xfrm>
            <a:off x="10100489" y="5181671"/>
            <a:ext cx="864712" cy="1353272"/>
            <a:chOff x="7575367" y="3886253"/>
            <a:chExt cx="648534" cy="1014954"/>
          </a:xfrm>
        </p:grpSpPr>
        <p:pic>
          <p:nvPicPr>
            <p:cNvPr id="64" name="Picture 63" descr="i_lores.jpg"/>
            <p:cNvPicPr>
              <a:picLocks noChangeAspect="1"/>
            </p:cNvPicPr>
            <p:nvPr/>
          </p:nvPicPr>
          <p:blipFill rotWithShape="1">
            <a:blip r:embed="rId15" cstate="print">
              <a:extLst>
                <a:ext uri="{28A0092B-C50C-407E-A947-70E740481C1C}">
                  <a14:useLocalDpi xmlns:a14="http://schemas.microsoft.com/office/drawing/2010/main" val="0"/>
                </a:ext>
              </a:extLst>
            </a:blip>
            <a:srcRect l="25903" t="12951" r="25903" b="12951"/>
            <a:stretch/>
          </p:blipFill>
          <p:spPr>
            <a:xfrm>
              <a:off x="7660012" y="3886253"/>
              <a:ext cx="326483" cy="501960"/>
            </a:xfrm>
            <a:prstGeom prst="rect">
              <a:avLst/>
            </a:prstGeom>
          </p:spPr>
        </p:pic>
        <p:grpSp>
          <p:nvGrpSpPr>
            <p:cNvPr id="65" name="Group 64"/>
            <p:cNvGrpSpPr/>
            <p:nvPr/>
          </p:nvGrpSpPr>
          <p:grpSpPr>
            <a:xfrm>
              <a:off x="7575367" y="4510160"/>
              <a:ext cx="648534" cy="391047"/>
              <a:chOff x="4970854" y="5519835"/>
              <a:chExt cx="781286" cy="353553"/>
            </a:xfrm>
          </p:grpSpPr>
          <p:pic>
            <p:nvPicPr>
              <p:cNvPr id="66" name="Picture 6" descr="http://aboutus.ft.com/files/2010/11/ft-logo.gif">
                <a:hlinkClick r:id="rId16"/>
              </p:cNvPr>
              <p:cNvPicPr>
                <a:picLocks noChangeAspect="1" noChangeArrowheads="1"/>
              </p:cNvPicPr>
              <p:nvPr/>
            </p:nvPicPr>
            <p:blipFill>
              <a:blip r:embed="rId17"/>
              <a:srcRect/>
              <a:stretch>
                <a:fillRect/>
              </a:stretch>
            </p:blipFill>
            <p:spPr bwMode="auto">
              <a:xfrm>
                <a:off x="4970854" y="5549029"/>
                <a:ext cx="564248" cy="324359"/>
              </a:xfrm>
              <a:prstGeom prst="rect">
                <a:avLst/>
              </a:prstGeom>
              <a:noFill/>
            </p:spPr>
          </p:pic>
          <p:sp>
            <p:nvSpPr>
              <p:cNvPr id="68" name="TextBox 67"/>
              <p:cNvSpPr txBox="1"/>
              <p:nvPr/>
            </p:nvSpPr>
            <p:spPr>
              <a:xfrm>
                <a:off x="5545859" y="5519835"/>
                <a:ext cx="206281" cy="194831"/>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grpSp>
      </p:grpSp>
      <p:pic>
        <p:nvPicPr>
          <p:cNvPr id="69" name="Picture 68"/>
          <p:cNvPicPr>
            <a:picLocks noChangeAspect="1"/>
          </p:cNvPicPr>
          <p:nvPr/>
        </p:nvPicPr>
        <p:blipFill>
          <a:blip r:embed="rId18"/>
          <a:stretch>
            <a:fillRect/>
          </a:stretch>
        </p:blipFill>
        <p:spPr>
          <a:xfrm>
            <a:off x="1521909" y="3295441"/>
            <a:ext cx="1396497" cy="437927"/>
          </a:xfrm>
          <a:prstGeom prst="rect">
            <a:avLst/>
          </a:prstGeom>
        </p:spPr>
      </p:pic>
      <p:pic>
        <p:nvPicPr>
          <p:cNvPr id="72" name="Picture 7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997759" y="2061907"/>
            <a:ext cx="2769740" cy="303756"/>
          </a:xfrm>
          <a:prstGeom prst="rect">
            <a:avLst/>
          </a:prstGeom>
        </p:spPr>
      </p:pic>
      <p:pic>
        <p:nvPicPr>
          <p:cNvPr id="74" name="Picture 73" descr="london_evening_standard_lores.jpg"/>
          <p:cNvPicPr>
            <a:picLocks noChangeAspect="1"/>
          </p:cNvPicPr>
          <p:nvPr/>
        </p:nvPicPr>
        <p:blipFill rotWithShape="1">
          <a:blip r:embed="rId20">
            <a:extLst>
              <a:ext uri="{28A0092B-C50C-407E-A947-70E740481C1C}">
                <a14:useLocalDpi xmlns:a14="http://schemas.microsoft.com/office/drawing/2010/main" val="0"/>
              </a:ext>
            </a:extLst>
          </a:blip>
          <a:srcRect t="28869" b="28869"/>
          <a:stretch/>
        </p:blipFill>
        <p:spPr>
          <a:xfrm>
            <a:off x="5892153" y="2961150"/>
            <a:ext cx="1309096" cy="553255"/>
          </a:xfrm>
          <a:prstGeom prst="rect">
            <a:avLst/>
          </a:prstGeom>
        </p:spPr>
      </p:pic>
      <p:pic>
        <p:nvPicPr>
          <p:cNvPr id="75" name="Picture 2" descr="http://t0.gstatic.com/images?q=tbn:ANd9GcTwU_l1iJRC9dV3owE0nlKH01nb5TnD2i4JqPzLCE5aoMfyalrQlg"/>
          <p:cNvPicPr>
            <a:picLocks noChangeAspect="1" noChangeArrowheads="1"/>
          </p:cNvPicPr>
          <p:nvPr/>
        </p:nvPicPr>
        <p:blipFill>
          <a:blip r:embed="rId21"/>
          <a:srcRect/>
          <a:stretch>
            <a:fillRect/>
          </a:stretch>
        </p:blipFill>
        <p:spPr bwMode="auto">
          <a:xfrm>
            <a:off x="5780188" y="3850837"/>
            <a:ext cx="1353392" cy="399788"/>
          </a:xfrm>
          <a:prstGeom prst="rect">
            <a:avLst/>
          </a:prstGeom>
          <a:noFill/>
        </p:spPr>
      </p:pic>
      <p:pic>
        <p:nvPicPr>
          <p:cNvPr id="113" name="Picture 112" descr="the_observer_lores.jpg"/>
          <p:cNvPicPr>
            <a:picLocks noChangeAspect="1"/>
          </p:cNvPicPr>
          <p:nvPr/>
        </p:nvPicPr>
        <p:blipFill rotWithShape="1">
          <a:blip r:embed="rId22">
            <a:extLst>
              <a:ext uri="{28A0092B-C50C-407E-A947-70E740481C1C}">
                <a14:useLocalDpi xmlns:a14="http://schemas.microsoft.com/office/drawing/2010/main" val="0"/>
              </a:ext>
            </a:extLst>
          </a:blip>
          <a:srcRect t="36382" b="41505"/>
          <a:stretch/>
        </p:blipFill>
        <p:spPr>
          <a:xfrm>
            <a:off x="9255805" y="2963115"/>
            <a:ext cx="2071543" cy="458079"/>
          </a:xfrm>
          <a:prstGeom prst="rect">
            <a:avLst/>
          </a:prstGeom>
        </p:spPr>
      </p:pic>
      <p:grpSp>
        <p:nvGrpSpPr>
          <p:cNvPr id="114" name="Group 113"/>
          <p:cNvGrpSpPr/>
          <p:nvPr/>
        </p:nvGrpSpPr>
        <p:grpSpPr>
          <a:xfrm>
            <a:off x="1856835" y="6099234"/>
            <a:ext cx="1016336" cy="464071"/>
            <a:chOff x="1416882" y="4616450"/>
            <a:chExt cx="834802" cy="480992"/>
          </a:xfrm>
        </p:grpSpPr>
        <p:pic>
          <p:nvPicPr>
            <p:cNvPr id="115" name="Picture 114" descr="daily_star_sunday.gif"/>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1416882" y="4616450"/>
              <a:ext cx="620635" cy="480992"/>
            </a:xfrm>
            <a:prstGeom prst="rect">
              <a:avLst/>
            </a:prstGeom>
          </p:spPr>
        </p:pic>
        <p:sp>
          <p:nvSpPr>
            <p:cNvPr id="116" name="TextBox 115"/>
            <p:cNvSpPr txBox="1"/>
            <p:nvPr/>
          </p:nvSpPr>
          <p:spPr>
            <a:xfrm>
              <a:off x="2045403" y="4622561"/>
              <a:ext cx="206281" cy="297799"/>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grpSp>
      <p:grpSp>
        <p:nvGrpSpPr>
          <p:cNvPr id="117" name="Group 116"/>
          <p:cNvGrpSpPr/>
          <p:nvPr/>
        </p:nvGrpSpPr>
        <p:grpSpPr>
          <a:xfrm>
            <a:off x="1830386" y="5423036"/>
            <a:ext cx="1105601" cy="472251"/>
            <a:chOff x="707883" y="3913274"/>
            <a:chExt cx="829201" cy="354188"/>
          </a:xfrm>
        </p:grpSpPr>
        <p:pic>
          <p:nvPicPr>
            <p:cNvPr id="118" name="Picture 117" descr="http://tpa.typepad.com/photos/uncategorized/2007/10/04/daily_star.jpg"/>
            <p:cNvPicPr>
              <a:picLocks noChangeAspect="1" noChangeArrowheads="1"/>
            </p:cNvPicPr>
            <p:nvPr/>
          </p:nvPicPr>
          <p:blipFill>
            <a:blip r:embed="rId24" cstate="print"/>
            <a:srcRect/>
            <a:stretch>
              <a:fillRect/>
            </a:stretch>
          </p:blipFill>
          <p:spPr bwMode="auto">
            <a:xfrm>
              <a:off x="707883" y="3913274"/>
              <a:ext cx="597294" cy="354188"/>
            </a:xfrm>
            <a:prstGeom prst="rect">
              <a:avLst/>
            </a:prstGeom>
            <a:noFill/>
            <a:ln w="9525">
              <a:noFill/>
              <a:miter lim="800000"/>
              <a:headEnd/>
              <a:tailEnd/>
            </a:ln>
          </p:spPr>
        </p:pic>
        <p:sp>
          <p:nvSpPr>
            <p:cNvPr id="119" name="TextBox 118"/>
            <p:cNvSpPr txBox="1"/>
            <p:nvPr/>
          </p:nvSpPr>
          <p:spPr>
            <a:xfrm>
              <a:off x="1330803" y="3966530"/>
              <a:ext cx="206281" cy="215492"/>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grpSp>
      <p:sp>
        <p:nvSpPr>
          <p:cNvPr id="120" name="TextBox 119"/>
          <p:cNvSpPr txBox="1"/>
          <p:nvPr/>
        </p:nvSpPr>
        <p:spPr>
          <a:xfrm>
            <a:off x="11877761" y="4688569"/>
            <a:ext cx="371012" cy="287323"/>
          </a:xfrm>
          <a:prstGeom prst="rect">
            <a:avLst/>
          </a:prstGeom>
          <a:noFill/>
        </p:spPr>
        <p:txBody>
          <a:bodyPr wrap="square" lIns="0" tIns="0" rIns="0" bIns="0" rtlCol="0">
            <a:spAutoFit/>
          </a:bodyPr>
          <a:lstStyle/>
          <a:p>
            <a:pPr defTabSz="609585"/>
            <a:r>
              <a:rPr lang="en-GB" sz="1867" dirty="0">
                <a:solidFill>
                  <a:srgbClr val="141313"/>
                </a:solidFill>
                <a:latin typeface="Calibri" panose="020F0502020204030204" pitchFamily="34" charset="0"/>
              </a:rPr>
              <a:t>**</a:t>
            </a:r>
          </a:p>
        </p:txBody>
      </p:sp>
      <p:pic>
        <p:nvPicPr>
          <p:cNvPr id="79" name="Picture 78"/>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756226" y="3808068"/>
            <a:ext cx="1472176" cy="485326"/>
          </a:xfrm>
          <a:prstGeom prst="rect">
            <a:avLst/>
          </a:prstGeom>
        </p:spPr>
      </p:pic>
    </p:spTree>
    <p:extLst>
      <p:ext uri="{BB962C8B-B14F-4D97-AF65-F5344CB8AC3E}">
        <p14:creationId xmlns:p14="http://schemas.microsoft.com/office/powerpoint/2010/main" val="7822939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60028"/>
        </a:solidFill>
        <a:effectLst/>
      </p:bgPr>
    </p:bg>
    <p:spTree>
      <p:nvGrpSpPr>
        <p:cNvPr id="1" name=""/>
        <p:cNvGrpSpPr/>
        <p:nvPr/>
      </p:nvGrpSpPr>
      <p:grpSpPr>
        <a:xfrm>
          <a:off x="0" y="0"/>
          <a:ext cx="0" cy="0"/>
          <a:chOff x="0" y="0"/>
          <a:chExt cx="0" cy="0"/>
        </a:xfrm>
      </p:grpSpPr>
      <p:sp>
        <p:nvSpPr>
          <p:cNvPr id="4" name="TextBox 3"/>
          <p:cNvSpPr txBox="1"/>
          <p:nvPr/>
        </p:nvSpPr>
        <p:spPr>
          <a:xfrm>
            <a:off x="0" y="2228291"/>
            <a:ext cx="12192000" cy="2732479"/>
          </a:xfrm>
          <a:prstGeom prst="rect">
            <a:avLst/>
          </a:prstGeom>
          <a:noFill/>
        </p:spPr>
        <p:txBody>
          <a:bodyPr wrap="square" rtlCol="0">
            <a:spAutoFit/>
          </a:bodyPr>
          <a:lstStyle/>
          <a:p>
            <a:pPr algn="ctr" defTabSz="609585">
              <a:lnSpc>
                <a:spcPct val="70000"/>
              </a:lnSpc>
            </a:pPr>
            <a:r>
              <a:rPr lang="en-US" sz="8000" dirty="0">
                <a:solidFill>
                  <a:prstClr val="white"/>
                </a:solidFill>
                <a:latin typeface="Arial Black"/>
                <a:cs typeface="Arial Black"/>
              </a:rPr>
              <a:t>What makes</a:t>
            </a:r>
          </a:p>
          <a:p>
            <a:pPr algn="ctr" defTabSz="609585">
              <a:lnSpc>
                <a:spcPct val="70000"/>
              </a:lnSpc>
            </a:pPr>
            <a:r>
              <a:rPr lang="en-US" sz="8000" dirty="0" err="1">
                <a:solidFill>
                  <a:prstClr val="white"/>
                </a:solidFill>
                <a:latin typeface="Arial Black"/>
                <a:cs typeface="Arial Black"/>
              </a:rPr>
              <a:t>newsbrands</a:t>
            </a:r>
            <a:endParaRPr lang="en-US" sz="8000" dirty="0">
              <a:solidFill>
                <a:prstClr val="white"/>
              </a:solidFill>
              <a:latin typeface="Arial Black"/>
              <a:cs typeface="Arial Black"/>
            </a:endParaRPr>
          </a:p>
          <a:p>
            <a:pPr algn="ctr" defTabSz="609585">
              <a:lnSpc>
                <a:spcPct val="70000"/>
              </a:lnSpc>
            </a:pPr>
            <a:r>
              <a:rPr lang="en-US" sz="8000" dirty="0">
                <a:solidFill>
                  <a:prstClr val="white"/>
                </a:solidFill>
                <a:latin typeface="Arial Black"/>
                <a:cs typeface="Arial Black"/>
              </a:rPr>
              <a:t>different?</a:t>
            </a:r>
          </a:p>
        </p:txBody>
      </p:sp>
    </p:spTree>
    <p:extLst>
      <p:ext uri="{BB962C8B-B14F-4D97-AF65-F5344CB8AC3E}">
        <p14:creationId xmlns:p14="http://schemas.microsoft.com/office/powerpoint/2010/main" val="22341858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4294967295"/>
          </p:nvPr>
        </p:nvSpPr>
        <p:spPr>
          <a:xfrm>
            <a:off x="-1" y="257011"/>
            <a:ext cx="12192000" cy="6631516"/>
          </a:xfrm>
        </p:spPr>
        <p:txBody>
          <a:bodyPr>
            <a:normAutofit/>
          </a:bodyPr>
          <a:lstStyle/>
          <a:p>
            <a:pPr marL="0" indent="0" algn="ctr">
              <a:buNone/>
            </a:pPr>
            <a:endParaRPr lang="en-GB" sz="2133" b="1" dirty="0">
              <a:solidFill>
                <a:srgbClr val="FF0F38"/>
              </a:solidFill>
            </a:endParaRPr>
          </a:p>
          <a:p>
            <a:pPr marL="0" indent="0" algn="ctr">
              <a:buNone/>
            </a:pPr>
            <a:r>
              <a:rPr lang="en-GB" sz="2133" dirty="0">
                <a:solidFill>
                  <a:srgbClr val="000000"/>
                </a:solidFill>
              </a:rPr>
              <a:t>Newspapers in all their forms play a unique role in</a:t>
            </a:r>
          </a:p>
          <a:p>
            <a:pPr marL="0" indent="0" algn="ctr">
              <a:buNone/>
            </a:pPr>
            <a:r>
              <a:rPr lang="en-GB" sz="2133" dirty="0">
                <a:solidFill>
                  <a:srgbClr val="000000"/>
                </a:solidFill>
              </a:rPr>
              <a:t>people’s lives and they provide advertisers with a trusted</a:t>
            </a:r>
          </a:p>
          <a:p>
            <a:pPr marL="0" indent="0" algn="ctr">
              <a:buNone/>
            </a:pPr>
            <a:r>
              <a:rPr lang="en-GB" sz="2133" dirty="0">
                <a:solidFill>
                  <a:srgbClr val="000000"/>
                </a:solidFill>
              </a:rPr>
              <a:t>environment in which to connect with their consumers.</a:t>
            </a:r>
          </a:p>
          <a:p>
            <a:pPr marL="0" indent="0" algn="ctr">
              <a:buNone/>
            </a:pPr>
            <a:endParaRPr lang="en-GB" sz="2133" dirty="0">
              <a:solidFill>
                <a:srgbClr val="000000"/>
              </a:solidFill>
            </a:endParaRPr>
          </a:p>
          <a:p>
            <a:pPr marL="0" indent="0" algn="ctr">
              <a:buNone/>
            </a:pPr>
            <a:r>
              <a:rPr lang="en-GB" sz="2133" b="1" dirty="0">
                <a:solidFill>
                  <a:srgbClr val="000000"/>
                </a:solidFill>
              </a:rPr>
              <a:t>In a world of half attention,</a:t>
            </a:r>
          </a:p>
          <a:p>
            <a:pPr marL="0" indent="0" algn="ctr">
              <a:buNone/>
            </a:pPr>
            <a:r>
              <a:rPr lang="en-GB" sz="2133" b="1" dirty="0">
                <a:solidFill>
                  <a:srgbClr val="000000"/>
                </a:solidFill>
              </a:rPr>
              <a:t>newsbrands require your full </a:t>
            </a:r>
            <a:r>
              <a:rPr lang="en-GB" sz="2133" b="1" dirty="0" smtClean="0">
                <a:solidFill>
                  <a:srgbClr val="000000"/>
                </a:solidFill>
              </a:rPr>
              <a:t>attention</a:t>
            </a:r>
            <a:endParaRPr lang="en-GB" sz="2133" b="1" dirty="0">
              <a:solidFill>
                <a:srgbClr val="000000"/>
              </a:solidFill>
            </a:endParaRPr>
          </a:p>
          <a:p>
            <a:pPr marL="0" indent="0" algn="ctr">
              <a:buNone/>
            </a:pPr>
            <a:endParaRPr lang="en-GB" sz="2133" b="1" dirty="0">
              <a:solidFill>
                <a:srgbClr val="000000"/>
              </a:solidFill>
            </a:endParaRPr>
          </a:p>
          <a:p>
            <a:pPr marL="0" indent="0" algn="ctr">
              <a:buNone/>
            </a:pPr>
            <a:r>
              <a:rPr lang="en-GB" sz="2133" b="1" dirty="0">
                <a:solidFill>
                  <a:srgbClr val="000000"/>
                </a:solidFill>
              </a:rPr>
              <a:t>Newsbrands are more important</a:t>
            </a:r>
          </a:p>
          <a:p>
            <a:pPr marL="0" indent="0" algn="ctr">
              <a:buNone/>
            </a:pPr>
            <a:r>
              <a:rPr lang="en-GB" sz="2133" b="1" dirty="0">
                <a:solidFill>
                  <a:srgbClr val="000000"/>
                </a:solidFill>
              </a:rPr>
              <a:t>in an age of limitless </a:t>
            </a:r>
            <a:r>
              <a:rPr lang="en-GB" sz="2133" b="1" dirty="0" smtClean="0">
                <a:solidFill>
                  <a:srgbClr val="000000"/>
                </a:solidFill>
              </a:rPr>
              <a:t>choice</a:t>
            </a:r>
            <a:endParaRPr lang="en-GB" sz="2133" b="1" dirty="0">
              <a:solidFill>
                <a:srgbClr val="000000"/>
              </a:solidFill>
            </a:endParaRPr>
          </a:p>
          <a:p>
            <a:pPr marL="0" indent="0" algn="ctr">
              <a:buNone/>
            </a:pPr>
            <a:endParaRPr lang="en-GB" sz="2133" b="1" dirty="0">
              <a:solidFill>
                <a:srgbClr val="000000"/>
              </a:solidFill>
            </a:endParaRPr>
          </a:p>
          <a:p>
            <a:pPr marL="0" indent="0" algn="ctr">
              <a:buNone/>
            </a:pPr>
            <a:r>
              <a:rPr lang="en-GB" sz="2133" b="1" dirty="0">
                <a:solidFill>
                  <a:srgbClr val="000000"/>
                </a:solidFill>
              </a:rPr>
              <a:t>Newsbrands feed other media,</a:t>
            </a:r>
          </a:p>
          <a:p>
            <a:pPr marL="0" indent="0" algn="ctr">
              <a:buNone/>
            </a:pPr>
            <a:r>
              <a:rPr lang="en-GB" sz="2133" b="1" dirty="0">
                <a:solidFill>
                  <a:srgbClr val="000000"/>
                </a:solidFill>
              </a:rPr>
              <a:t>from Facebook to the </a:t>
            </a:r>
            <a:r>
              <a:rPr lang="en-GB" sz="2133" b="1" dirty="0" smtClean="0">
                <a:solidFill>
                  <a:srgbClr val="000000"/>
                </a:solidFill>
              </a:rPr>
              <a:t>BBC</a:t>
            </a:r>
            <a:endParaRPr lang="en-GB" sz="2133" b="1" dirty="0">
              <a:solidFill>
                <a:srgbClr val="000000"/>
              </a:solidFill>
            </a:endParaRPr>
          </a:p>
          <a:p>
            <a:pPr marL="0" indent="0" algn="ctr">
              <a:buNone/>
            </a:pPr>
            <a:endParaRPr lang="en-GB" sz="2133" b="1" dirty="0">
              <a:solidFill>
                <a:srgbClr val="000000"/>
              </a:solidFill>
            </a:endParaRPr>
          </a:p>
          <a:p>
            <a:pPr marL="0" indent="0" algn="ctr">
              <a:buNone/>
            </a:pPr>
            <a:r>
              <a:rPr lang="en-GB" sz="2133" b="1" dirty="0">
                <a:solidFill>
                  <a:srgbClr val="000000"/>
                </a:solidFill>
              </a:rPr>
              <a:t>Newsbrand audiences are </a:t>
            </a:r>
            <a:r>
              <a:rPr lang="en-GB" sz="2133" b="1" dirty="0" smtClean="0">
                <a:solidFill>
                  <a:srgbClr val="000000"/>
                </a:solidFill>
              </a:rPr>
              <a:t>growing</a:t>
            </a:r>
            <a:endParaRPr lang="en-GB" sz="2133" dirty="0"/>
          </a:p>
        </p:txBody>
      </p:sp>
      <p:pic>
        <p:nvPicPr>
          <p:cNvPr id="5" name="Picture 4" descr="HAB1.png"/>
          <p:cNvPicPr>
            <a:picLocks noChangeAspect="1"/>
          </p:cNvPicPr>
          <p:nvPr/>
        </p:nvPicPr>
        <p:blipFill rotWithShape="1">
          <a:blip r:embed="rId2">
            <a:extLst>
              <a:ext uri="{28A0092B-C50C-407E-A947-70E740481C1C}">
                <a14:useLocalDpi xmlns:a14="http://schemas.microsoft.com/office/drawing/2010/main" val="0"/>
              </a:ext>
            </a:extLst>
          </a:blip>
          <a:srcRect l="51083" r="-3897" b="3307"/>
          <a:stretch/>
        </p:blipFill>
        <p:spPr>
          <a:xfrm>
            <a:off x="-1" y="257011"/>
            <a:ext cx="2459872" cy="6631227"/>
          </a:xfrm>
          <a:prstGeom prst="rect">
            <a:avLst/>
          </a:prstGeom>
        </p:spPr>
      </p:pic>
      <p:pic>
        <p:nvPicPr>
          <p:cNvPr id="6" name="Picture 5" descr="HAB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2573" y="2963213"/>
            <a:ext cx="2520284" cy="3199307"/>
          </a:xfrm>
          <a:prstGeom prst="rect">
            <a:avLst/>
          </a:prstGeom>
        </p:spPr>
      </p:pic>
      <p:pic>
        <p:nvPicPr>
          <p:cNvPr id="7" name="Picture 6" descr="HAB3.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42951" y="1261996"/>
            <a:ext cx="1721388" cy="2185169"/>
          </a:xfrm>
          <a:prstGeom prst="rect">
            <a:avLst/>
          </a:prstGeom>
        </p:spPr>
      </p:pic>
    </p:spTree>
    <p:extLst>
      <p:ext uri="{BB962C8B-B14F-4D97-AF65-F5344CB8AC3E}">
        <p14:creationId xmlns:p14="http://schemas.microsoft.com/office/powerpoint/2010/main" val="387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4800" y="313200"/>
            <a:ext cx="12147443" cy="458972"/>
          </a:xfrm>
          <a:prstGeom prst="rect">
            <a:avLst/>
          </a:prstGeom>
          <a:noFill/>
        </p:spPr>
        <p:txBody>
          <a:bodyPr wrap="square" rtlCol="0">
            <a:spAutoFit/>
          </a:bodyPr>
          <a:lstStyle/>
          <a:p>
            <a:pPr defTabSz="609585">
              <a:lnSpc>
                <a:spcPct val="70000"/>
              </a:lnSpc>
            </a:pPr>
            <a:r>
              <a:rPr lang="en-US" sz="3200" dirty="0">
                <a:solidFill>
                  <a:prstClr val="black"/>
                </a:solidFill>
                <a:latin typeface="Arial Black"/>
                <a:cs typeface="Arial Black"/>
              </a:rPr>
              <a:t>The UK newspaper market is unique </a:t>
            </a:r>
          </a:p>
        </p:txBody>
      </p:sp>
      <p:sp>
        <p:nvSpPr>
          <p:cNvPr id="6" name="TextBox 5"/>
          <p:cNvSpPr txBox="1"/>
          <p:nvPr/>
        </p:nvSpPr>
        <p:spPr>
          <a:xfrm>
            <a:off x="463188" y="4817422"/>
            <a:ext cx="2781992" cy="551882"/>
          </a:xfrm>
          <a:prstGeom prst="rect">
            <a:avLst/>
          </a:prstGeom>
          <a:noFill/>
        </p:spPr>
        <p:txBody>
          <a:bodyPr wrap="square" rtlCol="0">
            <a:spAutoFit/>
          </a:bodyPr>
          <a:lstStyle/>
          <a:p>
            <a:pPr algn="ctr" defTabSz="609585">
              <a:lnSpc>
                <a:spcPct val="80000"/>
              </a:lnSpc>
            </a:pPr>
            <a:r>
              <a:rPr lang="en-US" sz="2133" dirty="0">
                <a:solidFill>
                  <a:prstClr val="black"/>
                </a:solidFill>
                <a:latin typeface="Arial Black"/>
                <a:cs typeface="Arial Black"/>
              </a:rPr>
              <a:t>UK</a:t>
            </a:r>
          </a:p>
          <a:p>
            <a:pPr algn="ctr" defTabSz="609585">
              <a:lnSpc>
                <a:spcPct val="80000"/>
              </a:lnSpc>
            </a:pPr>
            <a:r>
              <a:rPr lang="en-US" sz="1600" b="1" dirty="0">
                <a:solidFill>
                  <a:prstClr val="black"/>
                </a:solidFill>
                <a:cs typeface="Arial Black"/>
              </a:rPr>
              <a:t>13</a:t>
            </a:r>
            <a:r>
              <a:rPr lang="en-US" sz="1600" dirty="0">
                <a:solidFill>
                  <a:prstClr val="black"/>
                </a:solidFill>
                <a:cs typeface="Arial Black"/>
              </a:rPr>
              <a:t> national newspapers</a:t>
            </a:r>
          </a:p>
        </p:txBody>
      </p:sp>
      <p:sp>
        <p:nvSpPr>
          <p:cNvPr id="8" name="TextBox 7"/>
          <p:cNvSpPr txBox="1"/>
          <p:nvPr/>
        </p:nvSpPr>
        <p:spPr>
          <a:xfrm>
            <a:off x="3726043" y="4817422"/>
            <a:ext cx="2781992" cy="551882"/>
          </a:xfrm>
          <a:prstGeom prst="rect">
            <a:avLst/>
          </a:prstGeom>
          <a:noFill/>
        </p:spPr>
        <p:txBody>
          <a:bodyPr wrap="square" rtlCol="0">
            <a:spAutoFit/>
          </a:bodyPr>
          <a:lstStyle/>
          <a:p>
            <a:pPr algn="ctr" defTabSz="609585">
              <a:lnSpc>
                <a:spcPct val="80000"/>
              </a:lnSpc>
            </a:pPr>
            <a:r>
              <a:rPr lang="en-US" sz="2133" dirty="0">
                <a:solidFill>
                  <a:prstClr val="black"/>
                </a:solidFill>
                <a:latin typeface="Arial Black"/>
                <a:cs typeface="Arial Black"/>
              </a:rPr>
              <a:t>France</a:t>
            </a:r>
          </a:p>
          <a:p>
            <a:pPr algn="ctr" defTabSz="609585">
              <a:lnSpc>
                <a:spcPct val="80000"/>
              </a:lnSpc>
            </a:pPr>
            <a:r>
              <a:rPr lang="en-US" sz="1600" b="1" dirty="0">
                <a:solidFill>
                  <a:prstClr val="black"/>
                </a:solidFill>
                <a:cs typeface="Arial Black"/>
              </a:rPr>
              <a:t>9</a:t>
            </a:r>
            <a:r>
              <a:rPr lang="en-US" sz="1600" dirty="0">
                <a:solidFill>
                  <a:prstClr val="black"/>
                </a:solidFill>
                <a:cs typeface="Arial Black"/>
              </a:rPr>
              <a:t> national newspapers</a:t>
            </a:r>
          </a:p>
        </p:txBody>
      </p:sp>
      <p:sp>
        <p:nvSpPr>
          <p:cNvPr id="9" name="TextBox 8"/>
          <p:cNvSpPr txBox="1"/>
          <p:nvPr/>
        </p:nvSpPr>
        <p:spPr>
          <a:xfrm>
            <a:off x="6689477" y="4817422"/>
            <a:ext cx="2781992" cy="551882"/>
          </a:xfrm>
          <a:prstGeom prst="rect">
            <a:avLst/>
          </a:prstGeom>
          <a:noFill/>
        </p:spPr>
        <p:txBody>
          <a:bodyPr wrap="square" rtlCol="0">
            <a:spAutoFit/>
          </a:bodyPr>
          <a:lstStyle/>
          <a:p>
            <a:pPr algn="ctr" defTabSz="609585">
              <a:lnSpc>
                <a:spcPct val="80000"/>
              </a:lnSpc>
            </a:pPr>
            <a:r>
              <a:rPr lang="en-US" sz="2133" dirty="0">
                <a:solidFill>
                  <a:prstClr val="black"/>
                </a:solidFill>
                <a:latin typeface="Arial Black"/>
                <a:cs typeface="Arial Black"/>
              </a:rPr>
              <a:t>Germany</a:t>
            </a:r>
          </a:p>
          <a:p>
            <a:pPr algn="ctr" defTabSz="609585">
              <a:lnSpc>
                <a:spcPct val="80000"/>
              </a:lnSpc>
            </a:pPr>
            <a:r>
              <a:rPr lang="en-US" sz="1600" b="1" dirty="0">
                <a:solidFill>
                  <a:prstClr val="black"/>
                </a:solidFill>
                <a:cs typeface="Arial Black"/>
              </a:rPr>
              <a:t>9</a:t>
            </a:r>
            <a:r>
              <a:rPr lang="en-US" sz="1600" dirty="0">
                <a:solidFill>
                  <a:prstClr val="black"/>
                </a:solidFill>
                <a:cs typeface="Arial Black"/>
              </a:rPr>
              <a:t> national newspapers</a:t>
            </a:r>
          </a:p>
        </p:txBody>
      </p:sp>
      <p:sp>
        <p:nvSpPr>
          <p:cNvPr id="10" name="TextBox 9"/>
          <p:cNvSpPr txBox="1"/>
          <p:nvPr/>
        </p:nvSpPr>
        <p:spPr>
          <a:xfrm>
            <a:off x="9508364" y="4817422"/>
            <a:ext cx="2781992" cy="551882"/>
          </a:xfrm>
          <a:prstGeom prst="rect">
            <a:avLst/>
          </a:prstGeom>
          <a:noFill/>
        </p:spPr>
        <p:txBody>
          <a:bodyPr wrap="square" rtlCol="0">
            <a:spAutoFit/>
          </a:bodyPr>
          <a:lstStyle/>
          <a:p>
            <a:pPr algn="ctr" defTabSz="609585">
              <a:lnSpc>
                <a:spcPct val="80000"/>
              </a:lnSpc>
            </a:pPr>
            <a:r>
              <a:rPr lang="en-US" sz="2133" dirty="0" smtClean="0">
                <a:solidFill>
                  <a:prstClr val="black"/>
                </a:solidFill>
                <a:latin typeface="Arial Black"/>
                <a:cs typeface="Arial Black"/>
              </a:rPr>
              <a:t>USA</a:t>
            </a:r>
            <a:endParaRPr lang="en-US" sz="2133" dirty="0">
              <a:solidFill>
                <a:prstClr val="black"/>
              </a:solidFill>
              <a:latin typeface="Arial Black"/>
              <a:cs typeface="Arial Black"/>
            </a:endParaRPr>
          </a:p>
          <a:p>
            <a:pPr algn="ctr" defTabSz="609585">
              <a:lnSpc>
                <a:spcPct val="80000"/>
              </a:lnSpc>
            </a:pPr>
            <a:r>
              <a:rPr lang="en-US" sz="1600" b="1" dirty="0">
                <a:solidFill>
                  <a:prstClr val="black"/>
                </a:solidFill>
                <a:cs typeface="Arial Black"/>
              </a:rPr>
              <a:t>5</a:t>
            </a:r>
            <a:r>
              <a:rPr lang="en-US" sz="1600" dirty="0">
                <a:solidFill>
                  <a:prstClr val="black"/>
                </a:solidFill>
                <a:cs typeface="Arial Black"/>
              </a:rPr>
              <a:t> national newspapers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909" y="1847125"/>
            <a:ext cx="11078167" cy="2554132"/>
          </a:xfrm>
          <a:prstGeom prst="rect">
            <a:avLst/>
          </a:prstGeom>
          <a:effectLst>
            <a:outerShdw dist="50800" dir="2700000" algn="tl" rotWithShape="0">
              <a:srgbClr val="000000">
                <a:alpha val="13000"/>
              </a:srgbClr>
            </a:outerShdw>
          </a:effectLst>
        </p:spPr>
      </p:pic>
    </p:spTree>
    <p:extLst>
      <p:ext uri="{BB962C8B-B14F-4D97-AF65-F5344CB8AC3E}">
        <p14:creationId xmlns:p14="http://schemas.microsoft.com/office/powerpoint/2010/main" val="33268417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224851" y="2071217"/>
            <a:ext cx="1265143" cy="1364729"/>
          </a:xfrm>
          <a:prstGeom prst="rect">
            <a:avLst/>
          </a:prstGeom>
        </p:spPr>
      </p:pic>
      <p:sp>
        <p:nvSpPr>
          <p:cNvPr id="6" name="TextBox 5"/>
          <p:cNvSpPr txBox="1"/>
          <p:nvPr/>
        </p:nvSpPr>
        <p:spPr>
          <a:xfrm>
            <a:off x="2592965" y="3613978"/>
            <a:ext cx="2613744" cy="2021002"/>
          </a:xfrm>
          <a:prstGeom prst="rect">
            <a:avLst/>
          </a:prstGeom>
          <a:noFill/>
        </p:spPr>
        <p:txBody>
          <a:bodyPr wrap="square" rtlCol="0">
            <a:spAutoFit/>
          </a:bodyPr>
          <a:lstStyle/>
          <a:p>
            <a:pPr algn="ctr" defTabSz="609585"/>
            <a:r>
              <a:rPr lang="en-GB" sz="2133" b="1" dirty="0">
                <a:solidFill>
                  <a:prstClr val="black"/>
                </a:solidFill>
                <a:cs typeface="Arial" panose="020B0604020202020204" pitchFamily="34" charset="0"/>
              </a:rPr>
              <a:t>Prompt </a:t>
            </a:r>
            <a:br>
              <a:rPr lang="en-GB" sz="2133" b="1" dirty="0">
                <a:solidFill>
                  <a:prstClr val="black"/>
                </a:solidFill>
                <a:cs typeface="Arial" panose="020B0604020202020204" pitchFamily="34" charset="0"/>
              </a:rPr>
            </a:br>
            <a:r>
              <a:rPr lang="en-GB" sz="2133" b="1" dirty="0">
                <a:solidFill>
                  <a:prstClr val="black"/>
                </a:solidFill>
                <a:cs typeface="Arial" panose="020B0604020202020204" pitchFamily="34" charset="0"/>
              </a:rPr>
              <a:t>action</a:t>
            </a:r>
          </a:p>
          <a:p>
            <a:pPr algn="ctr" defTabSz="609585"/>
            <a:endParaRPr lang="en-GB" sz="1867" dirty="0">
              <a:solidFill>
                <a:prstClr val="black"/>
              </a:solidFill>
              <a:cs typeface="Arial" panose="020B0604020202020204" pitchFamily="34" charset="0"/>
            </a:endParaRPr>
          </a:p>
          <a:p>
            <a:pPr algn="ctr" defTabSz="609585"/>
            <a:r>
              <a:rPr lang="en-GB" sz="1600" dirty="0">
                <a:solidFill>
                  <a:prstClr val="black"/>
                </a:solidFill>
                <a:cs typeface="Arial" panose="020B0604020202020204" pitchFamily="34" charset="0"/>
              </a:rPr>
              <a:t>Newsbrands cause</a:t>
            </a:r>
          </a:p>
          <a:p>
            <a:pPr algn="ctr" defTabSz="609585"/>
            <a:r>
              <a:rPr lang="en-GB" sz="1600" dirty="0">
                <a:solidFill>
                  <a:prstClr val="black"/>
                </a:solidFill>
                <a:cs typeface="Arial" panose="020B0604020202020204" pitchFamily="34" charset="0"/>
              </a:rPr>
              <a:t>consumer action,</a:t>
            </a:r>
          </a:p>
          <a:p>
            <a:pPr algn="ctr" defTabSz="609585"/>
            <a:r>
              <a:rPr lang="en-GB" sz="1600" dirty="0">
                <a:solidFill>
                  <a:prstClr val="black"/>
                </a:solidFill>
                <a:cs typeface="Arial" panose="020B0604020202020204" pitchFamily="34" charset="0"/>
              </a:rPr>
              <a:t>directly or indirectly</a:t>
            </a:r>
          </a:p>
          <a:p>
            <a:pPr algn="ctr" defTabSz="609585"/>
            <a:r>
              <a:rPr lang="en-GB" sz="1600" dirty="0">
                <a:solidFill>
                  <a:prstClr val="black"/>
                </a:solidFill>
                <a:cs typeface="Arial" panose="020B0604020202020204" pitchFamily="34" charset="0"/>
              </a:rPr>
              <a:t>impacting sales</a:t>
            </a:r>
            <a:endParaRPr lang="en-GB" sz="1600" b="1" dirty="0">
              <a:solidFill>
                <a:prstClr val="black"/>
              </a:solidFill>
              <a:cs typeface="Arial" panose="020B0604020202020204" pitchFamily="34" charset="0"/>
            </a:endParaRPr>
          </a:p>
        </p:txBody>
      </p:sp>
      <p:pic>
        <p:nvPicPr>
          <p:cNvPr id="8" name="Picture 7"/>
          <p:cNvPicPr>
            <a:picLocks noChangeAspect="1"/>
          </p:cNvPicPr>
          <p:nvPr/>
        </p:nvPicPr>
        <p:blipFill>
          <a:blip r:embed="rId3"/>
          <a:stretch>
            <a:fillRect/>
          </a:stretch>
        </p:blipFill>
        <p:spPr>
          <a:xfrm>
            <a:off x="698607" y="2116573"/>
            <a:ext cx="1728044" cy="1401116"/>
          </a:xfrm>
          <a:prstGeom prst="rect">
            <a:avLst/>
          </a:prstGeom>
        </p:spPr>
      </p:pic>
      <p:sp>
        <p:nvSpPr>
          <p:cNvPr id="9" name="TextBox 8"/>
          <p:cNvSpPr txBox="1"/>
          <p:nvPr/>
        </p:nvSpPr>
        <p:spPr>
          <a:xfrm>
            <a:off x="166676" y="3613978"/>
            <a:ext cx="2613744" cy="2267224"/>
          </a:xfrm>
          <a:prstGeom prst="rect">
            <a:avLst/>
          </a:prstGeom>
          <a:noFill/>
        </p:spPr>
        <p:txBody>
          <a:bodyPr wrap="square" rtlCol="0">
            <a:spAutoFit/>
          </a:bodyPr>
          <a:lstStyle/>
          <a:p>
            <a:pPr algn="ctr" defTabSz="609585"/>
            <a:r>
              <a:rPr lang="en-GB" sz="2133" b="1" dirty="0">
                <a:solidFill>
                  <a:prstClr val="black"/>
                </a:solidFill>
              </a:rPr>
              <a:t>Fame </a:t>
            </a:r>
            <a:br>
              <a:rPr lang="en-GB" sz="2133" b="1" dirty="0">
                <a:solidFill>
                  <a:prstClr val="black"/>
                </a:solidFill>
              </a:rPr>
            </a:br>
            <a:r>
              <a:rPr lang="en-GB" sz="2133" b="1" dirty="0">
                <a:solidFill>
                  <a:prstClr val="black"/>
                </a:solidFill>
              </a:rPr>
              <a:t>&amp; stature</a:t>
            </a:r>
          </a:p>
          <a:p>
            <a:pPr defTabSz="609585"/>
            <a:endParaRPr lang="en-GB" sz="1867" dirty="0">
              <a:solidFill>
                <a:prstClr val="black"/>
              </a:solidFill>
            </a:endParaRPr>
          </a:p>
          <a:p>
            <a:pPr algn="ctr" defTabSz="609585"/>
            <a:r>
              <a:rPr lang="en-GB" sz="1600" dirty="0">
                <a:solidFill>
                  <a:prstClr val="black"/>
                </a:solidFill>
              </a:rPr>
              <a:t>Newsbrands create the sense of a brand having momentum; of being an important brand that commands attention</a:t>
            </a:r>
            <a:endParaRPr lang="en-GB" sz="1600" b="1" dirty="0">
              <a:solidFill>
                <a:prstClr val="black"/>
              </a:solidFill>
            </a:endParaRPr>
          </a:p>
        </p:txBody>
      </p:sp>
      <p:pic>
        <p:nvPicPr>
          <p:cNvPr id="11" name="Picture 10"/>
          <p:cNvPicPr>
            <a:picLocks noChangeAspect="1"/>
          </p:cNvPicPr>
          <p:nvPr/>
        </p:nvPicPr>
        <p:blipFill>
          <a:blip r:embed="rId4"/>
          <a:stretch>
            <a:fillRect/>
          </a:stretch>
        </p:blipFill>
        <p:spPr>
          <a:xfrm>
            <a:off x="10171889" y="2191591"/>
            <a:ext cx="1317906" cy="1193870"/>
          </a:xfrm>
          <a:prstGeom prst="rect">
            <a:avLst/>
          </a:prstGeom>
        </p:spPr>
      </p:pic>
      <p:sp>
        <p:nvSpPr>
          <p:cNvPr id="12" name="TextBox 11"/>
          <p:cNvSpPr txBox="1"/>
          <p:nvPr/>
        </p:nvSpPr>
        <p:spPr>
          <a:xfrm>
            <a:off x="9699906" y="3613977"/>
            <a:ext cx="2400060" cy="2021002"/>
          </a:xfrm>
          <a:prstGeom prst="rect">
            <a:avLst/>
          </a:prstGeom>
          <a:noFill/>
        </p:spPr>
        <p:txBody>
          <a:bodyPr wrap="square" rtlCol="0">
            <a:spAutoFit/>
          </a:bodyPr>
          <a:lstStyle/>
          <a:p>
            <a:pPr algn="ctr" defTabSz="609585"/>
            <a:r>
              <a:rPr lang="en-GB" sz="2133" b="1" dirty="0">
                <a:solidFill>
                  <a:prstClr val="black"/>
                </a:solidFill>
              </a:rPr>
              <a:t>Address </a:t>
            </a:r>
            <a:br>
              <a:rPr lang="en-GB" sz="2133" b="1" dirty="0">
                <a:solidFill>
                  <a:prstClr val="black"/>
                </a:solidFill>
              </a:rPr>
            </a:br>
            <a:r>
              <a:rPr lang="en-GB" sz="2133" b="1" dirty="0">
                <a:solidFill>
                  <a:prstClr val="black"/>
                </a:solidFill>
              </a:rPr>
              <a:t>an issue</a:t>
            </a:r>
          </a:p>
          <a:p>
            <a:pPr algn="ctr" defTabSz="609585"/>
            <a:endParaRPr lang="en-GB" sz="1867" dirty="0">
              <a:solidFill>
                <a:prstClr val="black"/>
              </a:solidFill>
            </a:endParaRPr>
          </a:p>
          <a:p>
            <a:pPr algn="ctr" defTabSz="609585"/>
            <a:r>
              <a:rPr lang="en-GB" sz="1600" dirty="0">
                <a:solidFill>
                  <a:prstClr val="black"/>
                </a:solidFill>
              </a:rPr>
              <a:t>Newsbrands are effective for brands</a:t>
            </a:r>
          </a:p>
          <a:p>
            <a:pPr algn="ctr" defTabSz="609585"/>
            <a:r>
              <a:rPr lang="en-GB" sz="1600" dirty="0">
                <a:solidFill>
                  <a:prstClr val="black"/>
                </a:solidFill>
              </a:rPr>
              <a:t>that need to focus on</a:t>
            </a:r>
          </a:p>
          <a:p>
            <a:pPr algn="ctr" defTabSz="609585"/>
            <a:r>
              <a:rPr lang="en-GB" sz="1600" dirty="0">
                <a:solidFill>
                  <a:prstClr val="black"/>
                </a:solidFill>
              </a:rPr>
              <a:t>a specific issue or event</a:t>
            </a:r>
            <a:endParaRPr lang="en-GB" sz="1600" b="1" dirty="0">
              <a:solidFill>
                <a:prstClr val="black"/>
              </a:solidFill>
            </a:endParaRPr>
          </a:p>
        </p:txBody>
      </p:sp>
      <p:pic>
        <p:nvPicPr>
          <p:cNvPr id="14" name="Picture 13"/>
          <p:cNvPicPr>
            <a:picLocks noChangeAspect="1"/>
          </p:cNvPicPr>
          <p:nvPr/>
        </p:nvPicPr>
        <p:blipFill>
          <a:blip r:embed="rId5"/>
          <a:stretch>
            <a:fillRect/>
          </a:stretch>
        </p:blipFill>
        <p:spPr>
          <a:xfrm>
            <a:off x="8042275" y="2184477"/>
            <a:ext cx="1488037" cy="1280032"/>
          </a:xfrm>
          <a:prstGeom prst="rect">
            <a:avLst/>
          </a:prstGeom>
        </p:spPr>
      </p:pic>
      <p:sp>
        <p:nvSpPr>
          <p:cNvPr id="15" name="TextBox 14"/>
          <p:cNvSpPr txBox="1"/>
          <p:nvPr/>
        </p:nvSpPr>
        <p:spPr>
          <a:xfrm>
            <a:off x="7612598" y="3613978"/>
            <a:ext cx="2294913" cy="2021002"/>
          </a:xfrm>
          <a:prstGeom prst="rect">
            <a:avLst/>
          </a:prstGeom>
          <a:noFill/>
        </p:spPr>
        <p:txBody>
          <a:bodyPr wrap="square" rtlCol="0">
            <a:spAutoFit/>
          </a:bodyPr>
          <a:lstStyle/>
          <a:p>
            <a:pPr algn="ctr" defTabSz="609585"/>
            <a:r>
              <a:rPr lang="en-GB" sz="2133" b="1" dirty="0">
                <a:solidFill>
                  <a:prstClr val="black"/>
                </a:solidFill>
                <a:cs typeface="Arial" panose="020B0604020202020204" pitchFamily="34" charset="0"/>
              </a:rPr>
              <a:t>Build </a:t>
            </a:r>
            <a:br>
              <a:rPr lang="en-GB" sz="2133" b="1" dirty="0">
                <a:solidFill>
                  <a:prstClr val="black"/>
                </a:solidFill>
                <a:cs typeface="Arial" panose="020B0604020202020204" pitchFamily="34" charset="0"/>
              </a:rPr>
            </a:br>
            <a:r>
              <a:rPr lang="en-GB" sz="2133" b="1" dirty="0">
                <a:solidFill>
                  <a:prstClr val="black"/>
                </a:solidFill>
                <a:cs typeface="Arial" panose="020B0604020202020204" pitchFamily="34" charset="0"/>
              </a:rPr>
              <a:t>trust</a:t>
            </a:r>
          </a:p>
          <a:p>
            <a:pPr algn="ctr" defTabSz="609585"/>
            <a:endParaRPr lang="en-GB" sz="1867" b="1" dirty="0">
              <a:solidFill>
                <a:prstClr val="black"/>
              </a:solidFill>
              <a:cs typeface="Arial" panose="020B0604020202020204" pitchFamily="34" charset="0"/>
            </a:endParaRPr>
          </a:p>
          <a:p>
            <a:pPr algn="ctr" defTabSz="609585"/>
            <a:r>
              <a:rPr lang="en-GB" sz="1600" dirty="0" err="1">
                <a:solidFill>
                  <a:prstClr val="black"/>
                </a:solidFill>
                <a:cs typeface="Arial" panose="020B0604020202020204" pitchFamily="34" charset="0"/>
              </a:rPr>
              <a:t>Newsbrand</a:t>
            </a:r>
            <a:r>
              <a:rPr lang="en-GB" sz="1600" dirty="0">
                <a:solidFill>
                  <a:prstClr val="black"/>
                </a:solidFill>
                <a:cs typeface="Arial" panose="020B0604020202020204" pitchFamily="34" charset="0"/>
              </a:rPr>
              <a:t> advertising acts to consolidate or </a:t>
            </a:r>
            <a:br>
              <a:rPr lang="en-GB" sz="1600" dirty="0">
                <a:solidFill>
                  <a:prstClr val="black"/>
                </a:solidFill>
                <a:cs typeface="Arial" panose="020B0604020202020204" pitchFamily="34" charset="0"/>
              </a:rPr>
            </a:br>
            <a:r>
              <a:rPr lang="en-GB" sz="1600" dirty="0">
                <a:solidFill>
                  <a:prstClr val="black"/>
                </a:solidFill>
                <a:cs typeface="Arial" panose="020B0604020202020204" pitchFamily="34" charset="0"/>
              </a:rPr>
              <a:t>develop a brand’s reputation</a:t>
            </a:r>
            <a:endParaRPr lang="en-GB" sz="1600" b="1" dirty="0">
              <a:solidFill>
                <a:prstClr val="black"/>
              </a:solidFill>
              <a:cs typeface="Arial" panose="020B0604020202020204" pitchFamily="34" charset="0"/>
            </a:endParaRPr>
          </a:p>
        </p:txBody>
      </p:sp>
      <p:pic>
        <p:nvPicPr>
          <p:cNvPr id="17" name="Picture 16"/>
          <p:cNvPicPr>
            <a:picLocks noChangeAspect="1"/>
          </p:cNvPicPr>
          <p:nvPr/>
        </p:nvPicPr>
        <p:blipFill>
          <a:blip r:embed="rId6"/>
          <a:stretch>
            <a:fillRect/>
          </a:stretch>
        </p:blipFill>
        <p:spPr>
          <a:xfrm>
            <a:off x="5648114" y="2146808"/>
            <a:ext cx="1424833" cy="1316424"/>
          </a:xfrm>
          <a:prstGeom prst="rect">
            <a:avLst/>
          </a:prstGeom>
        </p:spPr>
      </p:pic>
      <p:sp>
        <p:nvSpPr>
          <p:cNvPr id="18" name="TextBox 17"/>
          <p:cNvSpPr txBox="1"/>
          <p:nvPr/>
        </p:nvSpPr>
        <p:spPr>
          <a:xfrm>
            <a:off x="5131110" y="3613977"/>
            <a:ext cx="2494641" cy="2010679"/>
          </a:xfrm>
          <a:prstGeom prst="rect">
            <a:avLst/>
          </a:prstGeom>
          <a:noFill/>
        </p:spPr>
        <p:txBody>
          <a:bodyPr wrap="square" rtlCol="0">
            <a:spAutoFit/>
          </a:bodyPr>
          <a:lstStyle/>
          <a:p>
            <a:pPr algn="ctr" defTabSz="609585"/>
            <a:r>
              <a:rPr lang="en-GB" sz="2133" b="1" dirty="0">
                <a:solidFill>
                  <a:prstClr val="black"/>
                </a:solidFill>
              </a:rPr>
              <a:t>Education &amp; </a:t>
            </a:r>
            <a:r>
              <a:rPr lang="en-GB" sz="2133" b="1" dirty="0" smtClean="0">
                <a:solidFill>
                  <a:prstClr val="black"/>
                </a:solidFill>
              </a:rPr>
              <a:t>understanding</a:t>
            </a:r>
            <a:endParaRPr lang="en-GB" sz="2133" b="1" dirty="0">
              <a:solidFill>
                <a:prstClr val="black"/>
              </a:solidFill>
            </a:endParaRPr>
          </a:p>
          <a:p>
            <a:pPr algn="ctr" defTabSz="609585"/>
            <a:endParaRPr lang="en-GB" b="1" dirty="0">
              <a:solidFill>
                <a:prstClr val="black"/>
              </a:solidFill>
            </a:endParaRPr>
          </a:p>
          <a:p>
            <a:pPr algn="ctr" defTabSz="609585"/>
            <a:r>
              <a:rPr lang="en-GB" sz="1600" dirty="0">
                <a:solidFill>
                  <a:prstClr val="black"/>
                </a:solidFill>
              </a:rPr>
              <a:t>Newsbrands deepen</a:t>
            </a:r>
          </a:p>
          <a:p>
            <a:pPr algn="ctr" defTabSz="609585"/>
            <a:r>
              <a:rPr lang="en-GB" sz="1600" dirty="0">
                <a:solidFill>
                  <a:prstClr val="black"/>
                </a:solidFill>
              </a:rPr>
              <a:t>consumer understanding</a:t>
            </a:r>
          </a:p>
          <a:p>
            <a:pPr algn="ctr" defTabSz="609585"/>
            <a:r>
              <a:rPr lang="en-GB" sz="1600" dirty="0">
                <a:solidFill>
                  <a:prstClr val="black"/>
                </a:solidFill>
              </a:rPr>
              <a:t>of what a product, brand</a:t>
            </a:r>
          </a:p>
          <a:p>
            <a:pPr algn="ctr" defTabSz="609585"/>
            <a:r>
              <a:rPr lang="en-GB" sz="1600" dirty="0">
                <a:solidFill>
                  <a:prstClr val="black"/>
                </a:solidFill>
              </a:rPr>
              <a:t>or company is or does</a:t>
            </a:r>
          </a:p>
        </p:txBody>
      </p:sp>
      <p:sp>
        <p:nvSpPr>
          <p:cNvPr id="21" name="TextBox 20"/>
          <p:cNvSpPr txBox="1"/>
          <p:nvPr/>
        </p:nvSpPr>
        <p:spPr>
          <a:xfrm>
            <a:off x="0" y="256063"/>
            <a:ext cx="12147443" cy="978729"/>
          </a:xfrm>
          <a:prstGeom prst="rect">
            <a:avLst/>
          </a:prstGeom>
          <a:noFill/>
        </p:spPr>
        <p:txBody>
          <a:bodyPr wrap="square" rtlCol="0">
            <a:spAutoFit/>
          </a:bodyPr>
          <a:lstStyle/>
          <a:p>
            <a:pPr algn="ctr" defTabSz="609585">
              <a:lnSpc>
                <a:spcPct val="90000"/>
              </a:lnSpc>
            </a:pPr>
            <a:r>
              <a:rPr lang="en-US" sz="3200" dirty="0">
                <a:solidFill>
                  <a:prstClr val="black"/>
                </a:solidFill>
                <a:latin typeface="Arial Black"/>
                <a:cs typeface="Arial Black"/>
              </a:rPr>
              <a:t>Newsbrands play different roles </a:t>
            </a:r>
            <a:br>
              <a:rPr lang="en-US" sz="3200" dirty="0">
                <a:solidFill>
                  <a:prstClr val="black"/>
                </a:solidFill>
                <a:latin typeface="Arial Black"/>
                <a:cs typeface="Arial Black"/>
              </a:rPr>
            </a:br>
            <a:r>
              <a:rPr lang="en-US" sz="3200" dirty="0">
                <a:solidFill>
                  <a:prstClr val="black"/>
                </a:solidFill>
                <a:latin typeface="Arial Black"/>
                <a:cs typeface="Arial Black"/>
              </a:rPr>
              <a:t>within the media landscape</a:t>
            </a:r>
          </a:p>
        </p:txBody>
      </p:sp>
    </p:spTree>
    <p:extLst>
      <p:ext uri="{BB962C8B-B14F-4D97-AF65-F5344CB8AC3E}">
        <p14:creationId xmlns:p14="http://schemas.microsoft.com/office/powerpoint/2010/main" val="37260814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35A3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pic>
        <p:nvPicPr>
          <p:cNvPr id="4" name="Picture 3" descr="Google_fla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07497" y="1879082"/>
            <a:ext cx="488499" cy="812500"/>
          </a:xfrm>
          <a:prstGeom prst="rect">
            <a:avLst/>
          </a:prstGeom>
        </p:spPr>
      </p:pic>
      <p:pic>
        <p:nvPicPr>
          <p:cNvPr id="5" name="Picture 4" descr="Newsworks_flag.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26983" y="1042818"/>
            <a:ext cx="537348" cy="893749"/>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40022" t="14993" r="12551" b="12998"/>
          <a:stretch/>
        </p:blipFill>
        <p:spPr>
          <a:xfrm>
            <a:off x="-51233" y="1600612"/>
            <a:ext cx="12273473" cy="5325907"/>
          </a:xfrm>
          <a:prstGeom prst="rect">
            <a:avLst/>
          </a:prstGeom>
        </p:spPr>
      </p:pic>
      <p:pic>
        <p:nvPicPr>
          <p:cNvPr id="7" name="Picture 6" descr="Hike.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6747" y="3032628"/>
            <a:ext cx="4192140" cy="4216488"/>
          </a:xfrm>
          <a:prstGeom prst="rect">
            <a:avLst/>
          </a:prstGeom>
        </p:spPr>
      </p:pic>
      <p:sp>
        <p:nvSpPr>
          <p:cNvPr id="8" name="TextBox 7"/>
          <p:cNvSpPr txBox="1"/>
          <p:nvPr/>
        </p:nvSpPr>
        <p:spPr>
          <a:xfrm>
            <a:off x="23537" y="439125"/>
            <a:ext cx="7430384" cy="2267929"/>
          </a:xfrm>
          <a:prstGeom prst="rect">
            <a:avLst/>
          </a:prstGeom>
          <a:noFill/>
        </p:spPr>
        <p:txBody>
          <a:bodyPr wrap="square" lIns="121920" tIns="60960" rIns="121920" bIns="60960" rtlCol="0">
            <a:spAutoFit/>
          </a:bodyPr>
          <a:lstStyle/>
          <a:p>
            <a:pPr algn="ctr" defTabSz="812740">
              <a:lnSpc>
                <a:spcPct val="80000"/>
              </a:lnSpc>
            </a:pPr>
            <a:r>
              <a:rPr lang="en-US" sz="4800" baseline="3000" dirty="0">
                <a:solidFill>
                  <a:prstClr val="white"/>
                </a:solidFill>
                <a:latin typeface="Arial Black"/>
                <a:cs typeface="Arial Black"/>
              </a:rPr>
              <a:t>Newsbrands reach </a:t>
            </a:r>
          </a:p>
          <a:p>
            <a:pPr algn="ctr" defTabSz="812740">
              <a:lnSpc>
                <a:spcPct val="80000"/>
              </a:lnSpc>
            </a:pPr>
            <a:r>
              <a:rPr lang="en-US" sz="7822" dirty="0" smtClean="0">
                <a:solidFill>
                  <a:prstClr val="white"/>
                </a:solidFill>
                <a:latin typeface="Arial Black"/>
                <a:cs typeface="Arial Black"/>
              </a:rPr>
              <a:t>47.5 </a:t>
            </a:r>
            <a:r>
              <a:rPr lang="en-US" sz="7822" dirty="0">
                <a:solidFill>
                  <a:prstClr val="white"/>
                </a:solidFill>
                <a:latin typeface="Arial Black"/>
                <a:cs typeface="Arial Black"/>
              </a:rPr>
              <a:t>million </a:t>
            </a:r>
          </a:p>
          <a:p>
            <a:pPr algn="ctr" defTabSz="812740">
              <a:lnSpc>
                <a:spcPct val="80000"/>
              </a:lnSpc>
            </a:pPr>
            <a:r>
              <a:rPr lang="en-US" sz="4800" baseline="3000" dirty="0">
                <a:solidFill>
                  <a:prstClr val="white"/>
                </a:solidFill>
                <a:cs typeface="Arial"/>
              </a:rPr>
              <a:t>a</a:t>
            </a:r>
            <a:r>
              <a:rPr lang="en-US" sz="4800" baseline="3000" dirty="0" smtClean="0">
                <a:solidFill>
                  <a:prstClr val="white"/>
                </a:solidFill>
                <a:cs typeface="Arial"/>
              </a:rPr>
              <a:t>dults </a:t>
            </a:r>
            <a:r>
              <a:rPr lang="en-US" sz="4800" baseline="3000" dirty="0">
                <a:solidFill>
                  <a:prstClr val="white"/>
                </a:solidFill>
                <a:cs typeface="Arial"/>
              </a:rPr>
              <a:t>in the UK</a:t>
            </a:r>
          </a:p>
          <a:p>
            <a:pPr algn="ctr" defTabSz="812740">
              <a:lnSpc>
                <a:spcPct val="80000"/>
              </a:lnSpc>
            </a:pPr>
            <a:r>
              <a:rPr lang="en-US" sz="4800" baseline="3000" dirty="0">
                <a:solidFill>
                  <a:prstClr val="white"/>
                </a:solidFill>
                <a:latin typeface="Arial Black"/>
                <a:cs typeface="Arial Black"/>
              </a:rPr>
              <a:t>That’s more than Google</a:t>
            </a:r>
          </a:p>
        </p:txBody>
      </p:sp>
      <p:sp>
        <p:nvSpPr>
          <p:cNvPr id="10" name="TextBox 9"/>
          <p:cNvSpPr txBox="1"/>
          <p:nvPr/>
        </p:nvSpPr>
        <p:spPr>
          <a:xfrm>
            <a:off x="5086088" y="6630964"/>
            <a:ext cx="7103245" cy="287771"/>
          </a:xfrm>
          <a:prstGeom prst="rect">
            <a:avLst/>
          </a:prstGeom>
          <a:noFill/>
        </p:spPr>
        <p:txBody>
          <a:bodyPr wrap="square" lIns="121920" tIns="60960" rIns="121920" bIns="60960" rtlCol="0">
            <a:spAutoFit/>
          </a:bodyPr>
          <a:lstStyle/>
          <a:p>
            <a:pPr algn="r" defTabSz="812740"/>
            <a:r>
              <a:rPr lang="pt-BR" sz="1070" dirty="0">
                <a:solidFill>
                  <a:prstClr val="white"/>
                </a:solidFill>
                <a:cs typeface="Arial"/>
              </a:rPr>
              <a:t>Source: NRS </a:t>
            </a:r>
            <a:r>
              <a:rPr lang="pt-BR" sz="1070" dirty="0" smtClean="0">
                <a:solidFill>
                  <a:prstClr val="white"/>
                </a:solidFill>
                <a:cs typeface="Arial"/>
              </a:rPr>
              <a:t>PADD Apr 2016 – Mar 2017, comScore MMX Mar 2017</a:t>
            </a:r>
            <a:endParaRPr lang="pt-BR" sz="1070" dirty="0">
              <a:solidFill>
                <a:prstClr val="white"/>
              </a:solidFill>
              <a:cs typeface="Arial"/>
            </a:endParaRPr>
          </a:p>
        </p:txBody>
      </p:sp>
    </p:spTree>
    <p:extLst>
      <p:ext uri="{BB962C8B-B14F-4D97-AF65-F5344CB8AC3E}">
        <p14:creationId xmlns:p14="http://schemas.microsoft.com/office/powerpoint/2010/main" val="16232445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Young-female2.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8912" y="1815046"/>
            <a:ext cx="1845210" cy="6303197"/>
          </a:xfrm>
          <a:prstGeom prst="rect">
            <a:avLst/>
          </a:prstGeom>
        </p:spPr>
      </p:pic>
      <p:pic>
        <p:nvPicPr>
          <p:cNvPr id="14" name="Picture 13" descr="Indulge.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74673" y="1212559"/>
            <a:ext cx="2836844" cy="6830514"/>
          </a:xfrm>
          <a:prstGeom prst="rect">
            <a:avLst/>
          </a:prstGeom>
        </p:spPr>
      </p:pic>
      <p:sp>
        <p:nvSpPr>
          <p:cNvPr id="4" name="Title 1"/>
          <p:cNvSpPr txBox="1">
            <a:spLocks/>
          </p:cNvSpPr>
          <p:nvPr/>
        </p:nvSpPr>
        <p:spPr>
          <a:xfrm>
            <a:off x="334800" y="360829"/>
            <a:ext cx="12194555" cy="81592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1"/>
                </a:solidFill>
                <a:latin typeface="Calibri" panose="020F0502020204030204" pitchFamily="34" charset="0"/>
                <a:ea typeface="+mj-ea"/>
                <a:cs typeface="+mj-cs"/>
              </a:defRPr>
            </a:lvl1pPr>
          </a:lstStyle>
          <a:p>
            <a:r>
              <a:rPr lang="en-GB" sz="3200" b="0" dirty="0">
                <a:solidFill>
                  <a:prstClr val="black"/>
                </a:solidFill>
                <a:latin typeface="Arial Black" panose="020B0A04020102020204" pitchFamily="34" charset="0"/>
              </a:rPr>
              <a:t>Newsbrands reach </a:t>
            </a:r>
            <a:r>
              <a:rPr lang="en-GB" sz="3200" b="0" dirty="0" smtClean="0">
                <a:solidFill>
                  <a:prstClr val="black"/>
                </a:solidFill>
                <a:latin typeface="Arial Black" panose="020B0A04020102020204" pitchFamily="34" charset="0"/>
              </a:rPr>
              <a:t>97% </a:t>
            </a:r>
            <a:r>
              <a:rPr lang="en-GB" sz="3200" b="0" dirty="0">
                <a:solidFill>
                  <a:prstClr val="black"/>
                </a:solidFill>
                <a:latin typeface="Arial Black" panose="020B0A04020102020204" pitchFamily="34" charset="0"/>
              </a:rPr>
              <a:t>of </a:t>
            </a:r>
            <a:r>
              <a:rPr lang="en-GB" sz="3200" b="0" dirty="0" smtClean="0">
                <a:solidFill>
                  <a:prstClr val="black"/>
                </a:solidFill>
                <a:latin typeface="Arial Black" panose="020B0A04020102020204" pitchFamily="34" charset="0"/>
              </a:rPr>
              <a:t>all millennials </a:t>
            </a:r>
            <a:endParaRPr lang="en-GB" sz="3200" b="0" dirty="0">
              <a:solidFill>
                <a:prstClr val="black"/>
              </a:solidFill>
              <a:latin typeface="Arial Black" panose="020B0A04020102020204" pitchFamily="34" charset="0"/>
            </a:endParaRPr>
          </a:p>
        </p:txBody>
      </p:sp>
      <p:sp>
        <p:nvSpPr>
          <p:cNvPr id="5" name="Title 1"/>
          <p:cNvSpPr txBox="1">
            <a:spLocks/>
          </p:cNvSpPr>
          <p:nvPr/>
        </p:nvSpPr>
        <p:spPr>
          <a:xfrm>
            <a:off x="178183" y="2420556"/>
            <a:ext cx="5689217" cy="220726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80000"/>
              </a:lnSpc>
            </a:pPr>
            <a:r>
              <a:rPr lang="en-GB" sz="3100" dirty="0">
                <a:solidFill>
                  <a:prstClr val="black"/>
                </a:solidFill>
                <a:cs typeface="Arial" panose="020B0604020202020204" pitchFamily="34" charset="0"/>
              </a:rPr>
              <a:t>That’s </a:t>
            </a:r>
            <a:r>
              <a:rPr lang="en-GB" sz="3100" dirty="0" smtClean="0">
                <a:solidFill>
                  <a:prstClr val="black"/>
                </a:solidFill>
                <a:cs typeface="Arial" panose="020B0604020202020204" pitchFamily="34" charset="0"/>
              </a:rPr>
              <a:t>just under</a:t>
            </a:r>
            <a:r>
              <a:rPr lang="en-GB" sz="3100" dirty="0">
                <a:solidFill>
                  <a:prstClr val="black"/>
                </a:solidFill>
                <a:cs typeface="Arial" panose="020B0604020202020204" pitchFamily="34" charset="0"/>
              </a:rPr>
              <a:t/>
            </a:r>
            <a:br>
              <a:rPr lang="en-GB" sz="3100" dirty="0">
                <a:solidFill>
                  <a:prstClr val="black"/>
                </a:solidFill>
                <a:cs typeface="Arial" panose="020B0604020202020204" pitchFamily="34" charset="0"/>
              </a:rPr>
            </a:br>
            <a:r>
              <a:rPr lang="en-GB" sz="6600" dirty="0" smtClean="0">
                <a:solidFill>
                  <a:prstClr val="black"/>
                </a:solidFill>
                <a:latin typeface="Arial Black"/>
                <a:cs typeface="Arial Black"/>
              </a:rPr>
              <a:t>14 million </a:t>
            </a:r>
            <a:r>
              <a:rPr lang="en-GB" sz="3600" dirty="0">
                <a:solidFill>
                  <a:prstClr val="black"/>
                </a:solidFill>
                <a:cs typeface="Arial" panose="020B0604020202020204" pitchFamily="34" charset="0"/>
              </a:rPr>
              <a:t/>
            </a:r>
            <a:br>
              <a:rPr lang="en-GB" sz="3600" dirty="0">
                <a:solidFill>
                  <a:prstClr val="black"/>
                </a:solidFill>
                <a:cs typeface="Arial" panose="020B0604020202020204" pitchFamily="34" charset="0"/>
              </a:rPr>
            </a:br>
            <a:r>
              <a:rPr lang="en-GB" sz="3100" dirty="0">
                <a:solidFill>
                  <a:prstClr val="black"/>
                </a:solidFill>
                <a:cs typeface="Arial" panose="020B0604020202020204" pitchFamily="34" charset="0"/>
              </a:rPr>
              <a:t>18-34s every month</a:t>
            </a:r>
          </a:p>
        </p:txBody>
      </p:sp>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54787" y="1707096"/>
            <a:ext cx="1799261" cy="6146238"/>
          </a:xfrm>
          <a:prstGeom prst="rect">
            <a:avLst/>
          </a:prstGeom>
        </p:spPr>
      </p:pic>
      <p:pic>
        <p:nvPicPr>
          <p:cNvPr id="13" name="Picture 12" descr="Young-female.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133423" y="721160"/>
            <a:ext cx="2836445" cy="9689225"/>
          </a:xfrm>
          <a:prstGeom prst="rect">
            <a:avLst/>
          </a:prstGeom>
        </p:spPr>
      </p:pic>
      <p:sp>
        <p:nvSpPr>
          <p:cNvPr id="9" name="TextBox 8"/>
          <p:cNvSpPr txBox="1"/>
          <p:nvPr/>
        </p:nvSpPr>
        <p:spPr>
          <a:xfrm>
            <a:off x="561" y="6576859"/>
            <a:ext cx="12192000" cy="287771"/>
          </a:xfrm>
          <a:prstGeom prst="rect">
            <a:avLst/>
          </a:prstGeom>
          <a:noFill/>
        </p:spPr>
        <p:txBody>
          <a:bodyPr wrap="square" lIns="121920" tIns="60960" rIns="121920" bIns="60960" rtlCol="0">
            <a:spAutoFit/>
          </a:bodyPr>
          <a:lstStyle/>
          <a:p>
            <a:pPr defTabSz="812740"/>
            <a:r>
              <a:rPr lang="fr-FR" sz="1070" dirty="0">
                <a:solidFill>
                  <a:prstClr val="black"/>
                </a:solidFill>
                <a:cs typeface="Arial"/>
              </a:rPr>
              <a:t>Source: NRS PADD </a:t>
            </a:r>
            <a:r>
              <a:rPr lang="fr-FR" sz="1070" dirty="0" err="1">
                <a:solidFill>
                  <a:prstClr val="black"/>
                </a:solidFill>
                <a:cs typeface="Arial"/>
              </a:rPr>
              <a:t>Apr</a:t>
            </a:r>
            <a:r>
              <a:rPr lang="fr-FR" sz="1070" dirty="0">
                <a:solidFill>
                  <a:prstClr val="black"/>
                </a:solidFill>
                <a:cs typeface="Arial"/>
              </a:rPr>
              <a:t> 2016 – Mar 2017</a:t>
            </a:r>
            <a:endParaRPr lang="en-GB" sz="1070" dirty="0">
              <a:solidFill>
                <a:prstClr val="black"/>
              </a:solidFill>
              <a:cs typeface="Arial"/>
            </a:endParaRPr>
          </a:p>
        </p:txBody>
      </p:sp>
    </p:spTree>
    <p:extLst>
      <p:ext uri="{BB962C8B-B14F-4D97-AF65-F5344CB8AC3E}">
        <p14:creationId xmlns:p14="http://schemas.microsoft.com/office/powerpoint/2010/main" val="37076745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03390" y="4330998"/>
            <a:ext cx="2937221" cy="707886"/>
          </a:xfrm>
          <a:prstGeom prst="rect">
            <a:avLst/>
          </a:prstGeom>
          <a:noFill/>
        </p:spPr>
        <p:txBody>
          <a:bodyPr wrap="square" rtlCol="0">
            <a:spAutoFit/>
          </a:bodyPr>
          <a:lstStyle/>
          <a:p>
            <a:pPr algn="ctr" defTabSz="609585"/>
            <a:r>
              <a:rPr lang="en-GB" sz="4000" b="1" dirty="0" smtClean="0">
                <a:solidFill>
                  <a:prstClr val="black"/>
                </a:solidFill>
                <a:latin typeface="Arial Black" panose="020B0A04020102020204" pitchFamily="34" charset="0"/>
              </a:rPr>
              <a:t>22 </a:t>
            </a:r>
            <a:r>
              <a:rPr lang="en-GB" sz="2800" b="1" dirty="0" smtClean="0">
                <a:solidFill>
                  <a:prstClr val="black"/>
                </a:solidFill>
                <a:latin typeface="Arial Black" panose="020B0A04020102020204" pitchFamily="34" charset="0"/>
              </a:rPr>
              <a:t>million</a:t>
            </a:r>
            <a:endParaRPr lang="en-GB" sz="2800" b="1" dirty="0">
              <a:solidFill>
                <a:prstClr val="black"/>
              </a:solidFill>
              <a:latin typeface="Arial Black" panose="020B0A04020102020204" pitchFamily="34" charset="0"/>
            </a:endParaRPr>
          </a:p>
        </p:txBody>
      </p:sp>
      <p:grpSp>
        <p:nvGrpSpPr>
          <p:cNvPr id="4" name="Group 3"/>
          <p:cNvGrpSpPr/>
          <p:nvPr/>
        </p:nvGrpSpPr>
        <p:grpSpPr>
          <a:xfrm>
            <a:off x="1979465" y="2297860"/>
            <a:ext cx="2883535" cy="2016195"/>
            <a:chOff x="1357208" y="2443196"/>
            <a:chExt cx="2883534" cy="2016194"/>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1824" y="2443196"/>
              <a:ext cx="2378918" cy="201619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57208" y="3053033"/>
              <a:ext cx="1396685" cy="1406357"/>
            </a:xfrm>
            <a:prstGeom prst="rect">
              <a:avLst/>
            </a:prstGeom>
          </p:spPr>
        </p:pic>
      </p:grpSp>
      <p:pic>
        <p:nvPicPr>
          <p:cNvPr id="7" name="Picture 6"/>
          <p:cNvPicPr>
            <a:picLocks noChangeAspect="1"/>
          </p:cNvPicPr>
          <p:nvPr/>
        </p:nvPicPr>
        <p:blipFill>
          <a:blip r:embed="rId5"/>
          <a:stretch>
            <a:fillRect/>
          </a:stretch>
        </p:blipFill>
        <p:spPr>
          <a:xfrm>
            <a:off x="6787575" y="2502266"/>
            <a:ext cx="3482343" cy="2072572"/>
          </a:xfrm>
          <a:prstGeom prst="rect">
            <a:avLst/>
          </a:prstGeom>
        </p:spPr>
      </p:pic>
      <p:sp>
        <p:nvSpPr>
          <p:cNvPr id="8" name="TextBox 7"/>
          <p:cNvSpPr txBox="1"/>
          <p:nvPr/>
        </p:nvSpPr>
        <p:spPr>
          <a:xfrm>
            <a:off x="7259744" y="4330998"/>
            <a:ext cx="3010173" cy="707886"/>
          </a:xfrm>
          <a:prstGeom prst="rect">
            <a:avLst/>
          </a:prstGeom>
          <a:noFill/>
        </p:spPr>
        <p:txBody>
          <a:bodyPr wrap="square" rtlCol="0">
            <a:spAutoFit/>
          </a:bodyPr>
          <a:lstStyle/>
          <a:p>
            <a:pPr algn="ctr" defTabSz="609585"/>
            <a:r>
              <a:rPr lang="en-GB" sz="4000" b="1" dirty="0">
                <a:solidFill>
                  <a:prstClr val="black"/>
                </a:solidFill>
                <a:latin typeface="Arial Black" panose="020B0A04020102020204" pitchFamily="34" charset="0"/>
              </a:rPr>
              <a:t>16.4</a:t>
            </a:r>
            <a:r>
              <a:rPr lang="en-GB" sz="2800" b="1" dirty="0">
                <a:solidFill>
                  <a:prstClr val="black"/>
                </a:solidFill>
                <a:latin typeface="Arial Black" panose="020B0A04020102020204" pitchFamily="34" charset="0"/>
              </a:rPr>
              <a:t> million</a:t>
            </a:r>
          </a:p>
        </p:txBody>
      </p:sp>
      <p:sp>
        <p:nvSpPr>
          <p:cNvPr id="11" name="TextBox 10"/>
          <p:cNvSpPr txBox="1"/>
          <p:nvPr/>
        </p:nvSpPr>
        <p:spPr>
          <a:xfrm>
            <a:off x="334800" y="313204"/>
            <a:ext cx="12147443" cy="1077218"/>
          </a:xfrm>
          <a:prstGeom prst="rect">
            <a:avLst/>
          </a:prstGeom>
          <a:noFill/>
        </p:spPr>
        <p:txBody>
          <a:bodyPr wrap="square" rtlCol="0">
            <a:spAutoFit/>
          </a:bodyPr>
          <a:lstStyle/>
          <a:p>
            <a:pPr defTabSz="609585"/>
            <a:r>
              <a:rPr lang="en-GB" sz="3200" dirty="0" smtClean="0">
                <a:solidFill>
                  <a:prstClr val="black"/>
                </a:solidFill>
                <a:latin typeface="Arial Black"/>
                <a:cs typeface="Arial Black"/>
              </a:rPr>
              <a:t>More </a:t>
            </a:r>
            <a:r>
              <a:rPr lang="en-GB" sz="3200" dirty="0">
                <a:solidFill>
                  <a:prstClr val="black"/>
                </a:solidFill>
                <a:latin typeface="Arial Black"/>
                <a:cs typeface="Arial Black"/>
              </a:rPr>
              <a:t>people read </a:t>
            </a:r>
            <a:r>
              <a:rPr lang="en-GB" sz="3200" dirty="0" err="1">
                <a:solidFill>
                  <a:prstClr val="black"/>
                </a:solidFill>
                <a:latin typeface="Arial Black"/>
                <a:cs typeface="Arial Black"/>
              </a:rPr>
              <a:t>newsbrands</a:t>
            </a:r>
            <a:r>
              <a:rPr lang="en-GB" sz="3200" dirty="0">
                <a:solidFill>
                  <a:prstClr val="black"/>
                </a:solidFill>
                <a:latin typeface="Arial Black"/>
                <a:cs typeface="Arial Black"/>
              </a:rPr>
              <a:t> daily than eat </a:t>
            </a:r>
            <a:endParaRPr lang="en-GB" sz="3200" dirty="0" smtClean="0">
              <a:solidFill>
                <a:prstClr val="black"/>
              </a:solidFill>
              <a:latin typeface="Arial Black"/>
              <a:cs typeface="Arial Black"/>
            </a:endParaRPr>
          </a:p>
          <a:p>
            <a:pPr defTabSz="609585"/>
            <a:r>
              <a:rPr lang="en-GB" sz="3200" dirty="0" smtClean="0">
                <a:solidFill>
                  <a:prstClr val="black"/>
                </a:solidFill>
                <a:latin typeface="Arial Black"/>
                <a:cs typeface="Arial Black"/>
              </a:rPr>
              <a:t>a </a:t>
            </a:r>
            <a:r>
              <a:rPr lang="en-GB" sz="3200" dirty="0">
                <a:solidFill>
                  <a:prstClr val="black"/>
                </a:solidFill>
                <a:latin typeface="Arial Black"/>
                <a:cs typeface="Arial Black"/>
              </a:rPr>
              <a:t>packet of crisps</a:t>
            </a:r>
          </a:p>
        </p:txBody>
      </p:sp>
      <p:sp>
        <p:nvSpPr>
          <p:cNvPr id="12" name="TextBox 11"/>
          <p:cNvSpPr txBox="1"/>
          <p:nvPr/>
        </p:nvSpPr>
        <p:spPr>
          <a:xfrm>
            <a:off x="561" y="6576859"/>
            <a:ext cx="12192000" cy="287771"/>
          </a:xfrm>
          <a:prstGeom prst="rect">
            <a:avLst/>
          </a:prstGeom>
          <a:noFill/>
        </p:spPr>
        <p:txBody>
          <a:bodyPr wrap="square" lIns="121920" tIns="60960" rIns="121920" bIns="60960" rtlCol="0">
            <a:spAutoFit/>
          </a:bodyPr>
          <a:lstStyle/>
          <a:p>
            <a:pPr defTabSz="812740"/>
            <a:r>
              <a:rPr lang="fr-FR" sz="1070" dirty="0">
                <a:solidFill>
                  <a:prstClr val="black"/>
                </a:solidFill>
                <a:cs typeface="Arial"/>
              </a:rPr>
              <a:t>Source: NRS PADD </a:t>
            </a:r>
            <a:r>
              <a:rPr lang="fr-FR" sz="1070" dirty="0" err="1">
                <a:solidFill>
                  <a:prstClr val="black"/>
                </a:solidFill>
                <a:cs typeface="Arial"/>
              </a:rPr>
              <a:t>Apr</a:t>
            </a:r>
            <a:r>
              <a:rPr lang="fr-FR" sz="1070" dirty="0">
                <a:solidFill>
                  <a:prstClr val="black"/>
                </a:solidFill>
                <a:cs typeface="Arial"/>
              </a:rPr>
              <a:t> 2016 – Mar 2017</a:t>
            </a:r>
            <a:endParaRPr lang="en-GB" sz="1070" dirty="0">
              <a:solidFill>
                <a:prstClr val="black"/>
              </a:solidFill>
              <a:cs typeface="Arial"/>
            </a:endParaRPr>
          </a:p>
        </p:txBody>
      </p:sp>
    </p:spTree>
    <p:extLst>
      <p:ext uri="{BB962C8B-B14F-4D97-AF65-F5344CB8AC3E}">
        <p14:creationId xmlns:p14="http://schemas.microsoft.com/office/powerpoint/2010/main" val="28954559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2941" y="1336172"/>
            <a:ext cx="11978233" cy="1834424"/>
            <a:chOff x="-771240" y="1443790"/>
            <a:chExt cx="10870207" cy="1664740"/>
          </a:xfrm>
        </p:grpSpPr>
        <p:grpSp>
          <p:nvGrpSpPr>
            <p:cNvPr id="5" name="Group 4"/>
            <p:cNvGrpSpPr/>
            <p:nvPr/>
          </p:nvGrpSpPr>
          <p:grpSpPr>
            <a:xfrm>
              <a:off x="-771240" y="1468276"/>
              <a:ext cx="3017041" cy="1640254"/>
              <a:chOff x="-771240" y="1468276"/>
              <a:chExt cx="3017041" cy="1640254"/>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096" y="1468276"/>
                <a:ext cx="1042680" cy="1049901"/>
              </a:xfrm>
              <a:prstGeom prst="rect">
                <a:avLst/>
              </a:prstGeom>
            </p:spPr>
          </p:pic>
          <p:sp>
            <p:nvSpPr>
              <p:cNvPr id="16" name="TextBox 15"/>
              <p:cNvSpPr txBox="1"/>
              <p:nvPr/>
            </p:nvSpPr>
            <p:spPr>
              <a:xfrm>
                <a:off x="-771240" y="2540547"/>
                <a:ext cx="3017041" cy="567983"/>
              </a:xfrm>
              <a:prstGeom prst="rect">
                <a:avLst/>
              </a:prstGeom>
              <a:noFill/>
            </p:spPr>
            <p:txBody>
              <a:bodyPr wrap="square" rtlCol="0">
                <a:spAutoFit/>
              </a:bodyPr>
              <a:lstStyle/>
              <a:p>
                <a:pPr algn="ctr" defTabSz="609585"/>
                <a:r>
                  <a:rPr lang="en-GB" sz="1867" b="1" dirty="0">
                    <a:solidFill>
                      <a:prstClr val="black"/>
                    </a:solidFill>
                  </a:rPr>
                  <a:t>Newspapers</a:t>
                </a:r>
                <a:endParaRPr lang="en-GB" sz="1600" dirty="0">
                  <a:solidFill>
                    <a:prstClr val="black"/>
                  </a:solidFill>
                </a:endParaRPr>
              </a:p>
              <a:p>
                <a:pPr algn="ctr" defTabSz="609585"/>
                <a:r>
                  <a:rPr lang="en-GB" sz="1600" dirty="0" smtClean="0">
                    <a:solidFill>
                      <a:prstClr val="black"/>
                    </a:solidFill>
                  </a:rPr>
                  <a:t>32.6 </a:t>
                </a:r>
                <a:r>
                  <a:rPr lang="en-GB" sz="1600" dirty="0">
                    <a:solidFill>
                      <a:prstClr val="black"/>
                    </a:solidFill>
                  </a:rPr>
                  <a:t>million</a:t>
                </a:r>
                <a:endParaRPr lang="en-GB" sz="1600" b="1" dirty="0">
                  <a:solidFill>
                    <a:prstClr val="black"/>
                  </a:solidFill>
                </a:endParaRPr>
              </a:p>
            </p:txBody>
          </p:sp>
        </p:grpSp>
        <p:grpSp>
          <p:nvGrpSpPr>
            <p:cNvPr id="6" name="Group 5"/>
            <p:cNvGrpSpPr/>
            <p:nvPr/>
          </p:nvGrpSpPr>
          <p:grpSpPr>
            <a:xfrm>
              <a:off x="3193481" y="1443790"/>
              <a:ext cx="3017041" cy="1664739"/>
              <a:chOff x="3193481" y="1443790"/>
              <a:chExt cx="3017041" cy="1664739"/>
            </a:xfrm>
          </p:grpSpPr>
          <p:pic>
            <p:nvPicPr>
              <p:cNvPr id="13" name="Picture 12"/>
              <p:cNvPicPr>
                <a:picLocks noChangeAspect="1"/>
              </p:cNvPicPr>
              <p:nvPr/>
            </p:nvPicPr>
            <p:blipFill>
              <a:blip r:embed="rId4"/>
              <a:stretch>
                <a:fillRect/>
              </a:stretch>
            </p:blipFill>
            <p:spPr>
              <a:xfrm>
                <a:off x="4020942" y="1443790"/>
                <a:ext cx="1330419" cy="1153590"/>
              </a:xfrm>
              <a:prstGeom prst="rect">
                <a:avLst/>
              </a:prstGeom>
            </p:spPr>
          </p:pic>
          <p:sp>
            <p:nvSpPr>
              <p:cNvPr id="14" name="TextBox 13"/>
              <p:cNvSpPr txBox="1"/>
              <p:nvPr/>
            </p:nvSpPr>
            <p:spPr>
              <a:xfrm>
                <a:off x="3193481" y="2540546"/>
                <a:ext cx="3017041" cy="567983"/>
              </a:xfrm>
              <a:prstGeom prst="rect">
                <a:avLst/>
              </a:prstGeom>
              <a:noFill/>
            </p:spPr>
            <p:txBody>
              <a:bodyPr wrap="square" rtlCol="0">
                <a:spAutoFit/>
              </a:bodyPr>
              <a:lstStyle/>
              <a:p>
                <a:pPr algn="ctr" defTabSz="609585"/>
                <a:r>
                  <a:rPr lang="en-GB" sz="1867" b="1" dirty="0">
                    <a:solidFill>
                      <a:prstClr val="black"/>
                    </a:solidFill>
                  </a:rPr>
                  <a:t>Desktop</a:t>
                </a:r>
                <a:endParaRPr lang="en-GB" sz="1600" dirty="0">
                  <a:solidFill>
                    <a:prstClr val="black"/>
                  </a:solidFill>
                </a:endParaRPr>
              </a:p>
              <a:p>
                <a:pPr algn="ctr" defTabSz="609585"/>
                <a:r>
                  <a:rPr lang="en-GB" sz="1600" dirty="0" smtClean="0">
                    <a:solidFill>
                      <a:prstClr val="black"/>
                    </a:solidFill>
                  </a:rPr>
                  <a:t>15.1 </a:t>
                </a:r>
                <a:r>
                  <a:rPr lang="en-GB" sz="1600" dirty="0">
                    <a:solidFill>
                      <a:prstClr val="black"/>
                    </a:solidFill>
                  </a:rPr>
                  <a:t>million</a:t>
                </a:r>
                <a:endParaRPr lang="en-GB" sz="1600" b="1" dirty="0">
                  <a:solidFill>
                    <a:prstClr val="black"/>
                  </a:solidFill>
                </a:endParaRPr>
              </a:p>
            </p:txBody>
          </p:sp>
        </p:grpSp>
        <p:pic>
          <p:nvPicPr>
            <p:cNvPr id="11" name="Picture 10"/>
            <p:cNvPicPr>
              <a:picLocks noChangeAspect="1"/>
            </p:cNvPicPr>
            <p:nvPr/>
          </p:nvPicPr>
          <p:blipFill>
            <a:blip r:embed="rId5"/>
            <a:stretch>
              <a:fillRect/>
            </a:stretch>
          </p:blipFill>
          <p:spPr>
            <a:xfrm>
              <a:off x="7698006" y="1443790"/>
              <a:ext cx="838565" cy="1113005"/>
            </a:xfrm>
            <a:prstGeom prst="rect">
              <a:avLst/>
            </a:prstGeom>
          </p:spPr>
        </p:pic>
        <p:grpSp>
          <p:nvGrpSpPr>
            <p:cNvPr id="8" name="Group 7"/>
            <p:cNvGrpSpPr/>
            <p:nvPr/>
          </p:nvGrpSpPr>
          <p:grpSpPr>
            <a:xfrm>
              <a:off x="7081926" y="1625308"/>
              <a:ext cx="3017041" cy="1483222"/>
              <a:chOff x="7081926" y="1625308"/>
              <a:chExt cx="3017041" cy="1483222"/>
            </a:xfrm>
          </p:grpSpPr>
          <p:pic>
            <p:nvPicPr>
              <p:cNvPr id="9" name="Picture 8"/>
              <p:cNvPicPr>
                <a:picLocks noChangeAspect="1"/>
              </p:cNvPicPr>
              <p:nvPr/>
            </p:nvPicPr>
            <p:blipFill>
              <a:blip r:embed="rId6"/>
              <a:stretch>
                <a:fillRect/>
              </a:stretch>
            </p:blipFill>
            <p:spPr>
              <a:xfrm>
                <a:off x="8483680" y="1625308"/>
                <a:ext cx="597832" cy="949058"/>
              </a:xfrm>
              <a:prstGeom prst="rect">
                <a:avLst/>
              </a:prstGeom>
            </p:spPr>
          </p:pic>
          <p:sp>
            <p:nvSpPr>
              <p:cNvPr id="10" name="TextBox 9"/>
              <p:cNvSpPr txBox="1"/>
              <p:nvPr/>
            </p:nvSpPr>
            <p:spPr>
              <a:xfrm>
                <a:off x="7081926" y="2540547"/>
                <a:ext cx="3017041" cy="567983"/>
              </a:xfrm>
              <a:prstGeom prst="rect">
                <a:avLst/>
              </a:prstGeom>
              <a:noFill/>
            </p:spPr>
            <p:txBody>
              <a:bodyPr wrap="square" rtlCol="0">
                <a:spAutoFit/>
              </a:bodyPr>
              <a:lstStyle/>
              <a:p>
                <a:pPr algn="ctr" defTabSz="609585"/>
                <a:r>
                  <a:rPr lang="en-GB" sz="1867" b="1" dirty="0" smtClean="0">
                    <a:solidFill>
                      <a:prstClr val="black"/>
                    </a:solidFill>
                  </a:rPr>
                  <a:t>Mobile</a:t>
                </a:r>
                <a:endParaRPr lang="en-GB" sz="1600" dirty="0">
                  <a:solidFill>
                    <a:prstClr val="black"/>
                  </a:solidFill>
                </a:endParaRPr>
              </a:p>
              <a:p>
                <a:pPr algn="ctr" defTabSz="609585"/>
                <a:r>
                  <a:rPr lang="en-GB" sz="1600" dirty="0" smtClean="0">
                    <a:solidFill>
                      <a:prstClr val="black"/>
                    </a:solidFill>
                  </a:rPr>
                  <a:t>37 </a:t>
                </a:r>
                <a:r>
                  <a:rPr lang="en-GB" sz="1600" dirty="0">
                    <a:solidFill>
                      <a:prstClr val="black"/>
                    </a:solidFill>
                  </a:rPr>
                  <a:t>million</a:t>
                </a:r>
                <a:endParaRPr lang="en-GB" sz="1600" b="1" dirty="0">
                  <a:solidFill>
                    <a:prstClr val="black"/>
                  </a:solidFill>
                </a:endParaRPr>
              </a:p>
            </p:txBody>
          </p:sp>
        </p:grpSp>
      </p:grpSp>
      <p:grpSp>
        <p:nvGrpSpPr>
          <p:cNvPr id="18" name="Group 17"/>
          <p:cNvGrpSpPr/>
          <p:nvPr/>
        </p:nvGrpSpPr>
        <p:grpSpPr>
          <a:xfrm>
            <a:off x="4528654" y="3898864"/>
            <a:ext cx="3163900" cy="2659598"/>
            <a:chOff x="3067162" y="3544347"/>
            <a:chExt cx="3229192" cy="2714482"/>
          </a:xfrm>
        </p:grpSpPr>
        <p:grpSp>
          <p:nvGrpSpPr>
            <p:cNvPr id="20" name="Group 19"/>
            <p:cNvGrpSpPr/>
            <p:nvPr/>
          </p:nvGrpSpPr>
          <p:grpSpPr>
            <a:xfrm>
              <a:off x="3067162" y="3544347"/>
              <a:ext cx="3049277" cy="1706299"/>
              <a:chOff x="361575" y="1828800"/>
              <a:chExt cx="4339852" cy="2428472"/>
            </a:xfrm>
          </p:grpSpPr>
          <p:pic>
            <p:nvPicPr>
              <p:cNvPr id="22" name="Picture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08935" y="1828800"/>
                <a:ext cx="2865367" cy="2428472"/>
              </a:xfrm>
              <a:prstGeom prst="rect">
                <a:avLst/>
              </a:prstGeom>
            </p:spPr>
          </p:pic>
          <p:pic>
            <p:nvPicPr>
              <p:cNvPr id="23" name="Picture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64077" y="3058959"/>
                <a:ext cx="837350" cy="1198313"/>
              </a:xfrm>
              <a:prstGeom prst="rect">
                <a:avLst/>
              </a:prstGeom>
            </p:spPr>
          </p:pic>
          <p:pic>
            <p:nvPicPr>
              <p:cNvPr id="24" name="Picture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61575" y="2478641"/>
                <a:ext cx="1682284" cy="1693934"/>
              </a:xfrm>
              <a:prstGeom prst="rect">
                <a:avLst/>
              </a:prstGeom>
            </p:spPr>
          </p:pic>
          <p:pic>
            <p:nvPicPr>
              <p:cNvPr id="25" name="Picture 2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393679" y="3379634"/>
                <a:ext cx="439950" cy="877638"/>
              </a:xfrm>
              <a:prstGeom prst="rect">
                <a:avLst/>
              </a:prstGeom>
            </p:spPr>
          </p:pic>
        </p:grpSp>
        <p:sp>
          <p:nvSpPr>
            <p:cNvPr id="21" name="TextBox 20"/>
            <p:cNvSpPr txBox="1"/>
            <p:nvPr/>
          </p:nvSpPr>
          <p:spPr>
            <a:xfrm>
              <a:off x="3133992" y="5368734"/>
              <a:ext cx="3162362" cy="890095"/>
            </a:xfrm>
            <a:prstGeom prst="rect">
              <a:avLst/>
            </a:prstGeom>
            <a:noFill/>
          </p:spPr>
          <p:txBody>
            <a:bodyPr wrap="square" rtlCol="0">
              <a:spAutoFit/>
            </a:bodyPr>
            <a:lstStyle/>
            <a:p>
              <a:pPr algn="ctr" defTabSz="609585"/>
              <a:r>
                <a:rPr lang="en-GB" sz="2667" b="1" dirty="0">
                  <a:solidFill>
                    <a:prstClr val="black"/>
                  </a:solidFill>
                </a:rPr>
                <a:t>Newsbrands</a:t>
              </a:r>
              <a:endParaRPr lang="en-GB" sz="2400" dirty="0">
                <a:solidFill>
                  <a:prstClr val="black"/>
                </a:solidFill>
              </a:endParaRPr>
            </a:p>
            <a:p>
              <a:pPr algn="ctr" defTabSz="609585"/>
              <a:r>
                <a:rPr lang="en-GB" sz="2400" dirty="0" smtClean="0">
                  <a:solidFill>
                    <a:prstClr val="black"/>
                  </a:solidFill>
                </a:rPr>
                <a:t>47.5 </a:t>
              </a:r>
              <a:r>
                <a:rPr lang="en-GB" sz="2400" dirty="0">
                  <a:solidFill>
                    <a:prstClr val="black"/>
                  </a:solidFill>
                </a:rPr>
                <a:t>million</a:t>
              </a:r>
              <a:endParaRPr lang="en-GB" sz="2400" b="1" dirty="0">
                <a:solidFill>
                  <a:prstClr val="black"/>
                </a:solidFill>
              </a:endParaRPr>
            </a:p>
          </p:txBody>
        </p:sp>
      </p:grpSp>
      <p:sp>
        <p:nvSpPr>
          <p:cNvPr id="30" name="Right Brace 29"/>
          <p:cNvSpPr/>
          <p:nvPr/>
        </p:nvSpPr>
        <p:spPr>
          <a:xfrm rot="5400000">
            <a:off x="5847898" y="-1042222"/>
            <a:ext cx="519761" cy="8959280"/>
          </a:xfrm>
          <a:prstGeom prst="rightBrace">
            <a:avLst>
              <a:gd name="adj1" fmla="val 33098"/>
              <a:gd name="adj2" fmla="val 50000"/>
            </a:avLst>
          </a:prstGeom>
          <a:ln w="53975">
            <a:solidFill>
              <a:srgbClr val="D60028"/>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609585"/>
            <a:endParaRPr lang="en-US" sz="2400">
              <a:solidFill>
                <a:prstClr val="black"/>
              </a:solidFill>
            </a:endParaRPr>
          </a:p>
        </p:txBody>
      </p:sp>
      <p:sp>
        <p:nvSpPr>
          <p:cNvPr id="28" name="TextBox 27"/>
          <p:cNvSpPr txBox="1"/>
          <p:nvPr/>
        </p:nvSpPr>
        <p:spPr>
          <a:xfrm>
            <a:off x="334800" y="393410"/>
            <a:ext cx="12147443" cy="437043"/>
          </a:xfrm>
          <a:prstGeom prst="rect">
            <a:avLst/>
          </a:prstGeom>
          <a:noFill/>
        </p:spPr>
        <p:txBody>
          <a:bodyPr wrap="square" rtlCol="0">
            <a:spAutoFit/>
          </a:bodyPr>
          <a:lstStyle/>
          <a:p>
            <a:pPr defTabSz="609585">
              <a:lnSpc>
                <a:spcPct val="70000"/>
              </a:lnSpc>
            </a:pPr>
            <a:r>
              <a:rPr lang="en-GB" sz="3200" dirty="0">
                <a:solidFill>
                  <a:prstClr val="black"/>
                </a:solidFill>
                <a:latin typeface="Arial Black"/>
                <a:cs typeface="Arial Black"/>
              </a:rPr>
              <a:t>Newsbrands </a:t>
            </a:r>
            <a:r>
              <a:rPr lang="en-GB" sz="3200" dirty="0" smtClean="0">
                <a:solidFill>
                  <a:prstClr val="black"/>
                </a:solidFill>
                <a:latin typeface="Arial Black"/>
                <a:cs typeface="Arial Black"/>
              </a:rPr>
              <a:t>readership by platform</a:t>
            </a:r>
            <a:endParaRPr lang="en-GB" sz="3200" dirty="0">
              <a:solidFill>
                <a:prstClr val="black"/>
              </a:solidFill>
              <a:latin typeface="Arial Black"/>
              <a:cs typeface="Arial Black"/>
            </a:endParaRPr>
          </a:p>
        </p:txBody>
      </p:sp>
      <p:sp>
        <p:nvSpPr>
          <p:cNvPr id="26" name="TextBox 25"/>
          <p:cNvSpPr txBox="1"/>
          <p:nvPr/>
        </p:nvSpPr>
        <p:spPr>
          <a:xfrm>
            <a:off x="0" y="6603273"/>
            <a:ext cx="8834718" cy="256545"/>
          </a:xfrm>
          <a:prstGeom prst="rect">
            <a:avLst/>
          </a:prstGeom>
          <a:noFill/>
        </p:spPr>
        <p:txBody>
          <a:bodyPr wrap="square" lIns="91440" tIns="45720" rIns="91440" bIns="45720" rtlCol="0">
            <a:spAutoFit/>
          </a:bodyPr>
          <a:lstStyle/>
          <a:p>
            <a:pPr defTabSz="609555"/>
            <a:r>
              <a:rPr lang="fr-FR" sz="1070" dirty="0">
                <a:solidFill>
                  <a:prstClr val="black"/>
                </a:solidFill>
                <a:latin typeface="Arial" panose="020B0604020202020204" pitchFamily="34" charset="0"/>
                <a:cs typeface="Arial" panose="020B0604020202020204" pitchFamily="34" charset="0"/>
              </a:rPr>
              <a:t>Source: NRS PADD </a:t>
            </a:r>
            <a:r>
              <a:rPr lang="fr-FR" sz="1070" dirty="0" err="1">
                <a:solidFill>
                  <a:prstClr val="black"/>
                </a:solidFill>
                <a:latin typeface="Arial" panose="020B0604020202020204" pitchFamily="34" charset="0"/>
                <a:cs typeface="Arial" panose="020B0604020202020204" pitchFamily="34" charset="0"/>
              </a:rPr>
              <a:t>Apr</a:t>
            </a:r>
            <a:r>
              <a:rPr lang="fr-FR" sz="1070" dirty="0">
                <a:solidFill>
                  <a:prstClr val="black"/>
                </a:solidFill>
                <a:latin typeface="Arial" panose="020B0604020202020204" pitchFamily="34" charset="0"/>
                <a:cs typeface="Arial" panose="020B0604020202020204" pitchFamily="34" charset="0"/>
              </a:rPr>
              <a:t> 2016 – Mar 2017</a:t>
            </a:r>
          </a:p>
        </p:txBody>
      </p:sp>
    </p:spTree>
    <p:extLst>
      <p:ext uri="{BB962C8B-B14F-4D97-AF65-F5344CB8AC3E}">
        <p14:creationId xmlns:p14="http://schemas.microsoft.com/office/powerpoint/2010/main" val="29916999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11"/>
          <p:cNvGraphicFramePr>
            <a:graphicFrameLocks noChangeAspect="1"/>
          </p:cNvGraphicFramePr>
          <p:nvPr>
            <p:extLst/>
          </p:nvPr>
        </p:nvGraphicFramePr>
        <p:xfrm>
          <a:off x="313891" y="1424279"/>
          <a:ext cx="11404600" cy="5808133"/>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oup 7"/>
          <p:cNvGrpSpPr/>
          <p:nvPr/>
        </p:nvGrpSpPr>
        <p:grpSpPr>
          <a:xfrm>
            <a:off x="4537510" y="5047208"/>
            <a:ext cx="7180981" cy="338554"/>
            <a:chOff x="1879132" y="3785409"/>
            <a:chExt cx="5385736" cy="253916"/>
          </a:xfrm>
        </p:grpSpPr>
        <p:sp>
          <p:nvSpPr>
            <p:cNvPr id="9" name="TextBox 8"/>
            <p:cNvSpPr txBox="1"/>
            <p:nvPr/>
          </p:nvSpPr>
          <p:spPr>
            <a:xfrm>
              <a:off x="1879132" y="3785409"/>
              <a:ext cx="554414" cy="253916"/>
            </a:xfrm>
            <a:prstGeom prst="rect">
              <a:avLst/>
            </a:prstGeom>
            <a:noFill/>
          </p:spPr>
          <p:txBody>
            <a:bodyPr wrap="square" rtlCol="0">
              <a:spAutoFit/>
            </a:bodyPr>
            <a:lstStyle/>
            <a:p>
              <a:pPr algn="ctr" defTabSz="609585"/>
              <a:r>
                <a:rPr lang="en-GB" sz="1600" b="1" dirty="0">
                  <a:solidFill>
                    <a:prstClr val="white"/>
                  </a:solidFill>
                  <a:latin typeface="Calibri" panose="020F0502020204030204" pitchFamily="34" charset="0"/>
                </a:rPr>
                <a:t>31%</a:t>
              </a:r>
            </a:p>
          </p:txBody>
        </p:sp>
        <p:sp>
          <p:nvSpPr>
            <p:cNvPr id="10" name="TextBox 9"/>
            <p:cNvSpPr txBox="1"/>
            <p:nvPr/>
          </p:nvSpPr>
          <p:spPr>
            <a:xfrm>
              <a:off x="4294793" y="3785409"/>
              <a:ext cx="554414" cy="253916"/>
            </a:xfrm>
            <a:prstGeom prst="rect">
              <a:avLst/>
            </a:prstGeom>
            <a:noFill/>
          </p:spPr>
          <p:txBody>
            <a:bodyPr wrap="square" rtlCol="0">
              <a:spAutoFit/>
            </a:bodyPr>
            <a:lstStyle/>
            <a:p>
              <a:pPr defTabSz="609585"/>
              <a:r>
                <a:rPr lang="en-GB" sz="1600" b="1" dirty="0">
                  <a:solidFill>
                    <a:prstClr val="white"/>
                  </a:solidFill>
                  <a:latin typeface="Calibri" panose="020F0502020204030204" pitchFamily="34" charset="0"/>
                </a:rPr>
                <a:t>56%</a:t>
              </a:r>
            </a:p>
          </p:txBody>
        </p:sp>
        <p:sp>
          <p:nvSpPr>
            <p:cNvPr id="11" name="TextBox 10"/>
            <p:cNvSpPr txBox="1"/>
            <p:nvPr/>
          </p:nvSpPr>
          <p:spPr>
            <a:xfrm>
              <a:off x="6710454" y="3785409"/>
              <a:ext cx="554414" cy="253916"/>
            </a:xfrm>
            <a:prstGeom prst="rect">
              <a:avLst/>
            </a:prstGeom>
            <a:noFill/>
          </p:spPr>
          <p:txBody>
            <a:bodyPr wrap="square" rtlCol="0">
              <a:spAutoFit/>
            </a:bodyPr>
            <a:lstStyle/>
            <a:p>
              <a:pPr defTabSz="609585"/>
              <a:r>
                <a:rPr lang="en-GB" sz="1600" b="1" dirty="0">
                  <a:solidFill>
                    <a:prstClr val="white"/>
                  </a:solidFill>
                  <a:latin typeface="Calibri" panose="020F0502020204030204" pitchFamily="34" charset="0"/>
                </a:rPr>
                <a:t>67%</a:t>
              </a:r>
            </a:p>
          </p:txBody>
        </p:sp>
      </p:grpSp>
      <p:sp>
        <p:nvSpPr>
          <p:cNvPr id="12" name="TextBox 11"/>
          <p:cNvSpPr txBox="1"/>
          <p:nvPr/>
        </p:nvSpPr>
        <p:spPr>
          <a:xfrm>
            <a:off x="1981620" y="3385445"/>
            <a:ext cx="1669896" cy="584775"/>
          </a:xfrm>
          <a:prstGeom prst="rect">
            <a:avLst/>
          </a:prstGeom>
          <a:noFill/>
        </p:spPr>
        <p:txBody>
          <a:bodyPr wrap="square" rtlCol="0">
            <a:spAutoFit/>
          </a:bodyPr>
          <a:lstStyle/>
          <a:p>
            <a:pPr algn="ctr" defTabSz="609585"/>
            <a:r>
              <a:rPr lang="en-US" sz="3200" b="1" dirty="0" smtClean="0">
                <a:solidFill>
                  <a:prstClr val="black"/>
                </a:solidFill>
                <a:latin typeface="Arial Black" panose="020B0A04020102020204" pitchFamily="34" charset="0"/>
              </a:rPr>
              <a:t>21.6m</a:t>
            </a:r>
            <a:endParaRPr lang="en-US" sz="3200" b="1" dirty="0">
              <a:solidFill>
                <a:prstClr val="black"/>
              </a:solidFill>
              <a:latin typeface="Arial Black" panose="020B0A04020102020204" pitchFamily="34" charset="0"/>
            </a:endParaRPr>
          </a:p>
        </p:txBody>
      </p:sp>
      <p:sp>
        <p:nvSpPr>
          <p:cNvPr id="13" name="TextBox 12"/>
          <p:cNvSpPr txBox="1"/>
          <p:nvPr/>
        </p:nvSpPr>
        <p:spPr>
          <a:xfrm>
            <a:off x="5181243" y="2449064"/>
            <a:ext cx="1669896" cy="584775"/>
          </a:xfrm>
          <a:prstGeom prst="rect">
            <a:avLst/>
          </a:prstGeom>
          <a:noFill/>
        </p:spPr>
        <p:txBody>
          <a:bodyPr wrap="square" rtlCol="0">
            <a:spAutoFit/>
          </a:bodyPr>
          <a:lstStyle/>
          <a:p>
            <a:pPr algn="ctr" defTabSz="609585"/>
            <a:r>
              <a:rPr lang="en-US" sz="3200" b="1" dirty="0" smtClean="0">
                <a:solidFill>
                  <a:prstClr val="black"/>
                </a:solidFill>
                <a:latin typeface="Arial Black" panose="020B0A04020102020204" pitchFamily="34" charset="0"/>
              </a:rPr>
              <a:t>33.1m</a:t>
            </a:r>
            <a:endParaRPr lang="en-US" sz="3200" b="1" dirty="0">
              <a:solidFill>
                <a:prstClr val="black"/>
              </a:solidFill>
              <a:latin typeface="Arial Black" panose="020B0A04020102020204" pitchFamily="34" charset="0"/>
            </a:endParaRPr>
          </a:p>
        </p:txBody>
      </p:sp>
      <p:sp>
        <p:nvSpPr>
          <p:cNvPr id="14" name="TextBox 13"/>
          <p:cNvSpPr txBox="1"/>
          <p:nvPr/>
        </p:nvSpPr>
        <p:spPr>
          <a:xfrm>
            <a:off x="8281270" y="1385375"/>
            <a:ext cx="1801881" cy="584775"/>
          </a:xfrm>
          <a:prstGeom prst="rect">
            <a:avLst/>
          </a:prstGeom>
          <a:noFill/>
        </p:spPr>
        <p:txBody>
          <a:bodyPr wrap="square" rtlCol="0">
            <a:spAutoFit/>
          </a:bodyPr>
          <a:lstStyle/>
          <a:p>
            <a:pPr algn="ctr" defTabSz="609585"/>
            <a:r>
              <a:rPr lang="en-US" sz="3200" b="1" dirty="0" smtClean="0">
                <a:solidFill>
                  <a:prstClr val="black"/>
                </a:solidFill>
                <a:latin typeface="Arial Black" panose="020B0A04020102020204" pitchFamily="34" charset="0"/>
              </a:rPr>
              <a:t>47.5m</a:t>
            </a:r>
            <a:endParaRPr lang="en-US" sz="3200" b="1" dirty="0">
              <a:solidFill>
                <a:prstClr val="black"/>
              </a:solidFill>
              <a:latin typeface="Arial Black" panose="020B0A04020102020204" pitchFamily="34" charset="0"/>
            </a:endParaRPr>
          </a:p>
        </p:txBody>
      </p:sp>
      <p:sp>
        <p:nvSpPr>
          <p:cNvPr id="15" name="Title 1"/>
          <p:cNvSpPr txBox="1">
            <a:spLocks/>
          </p:cNvSpPr>
          <p:nvPr/>
        </p:nvSpPr>
        <p:spPr>
          <a:xfrm>
            <a:off x="334800" y="329242"/>
            <a:ext cx="12192000" cy="99734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400" b="1" kern="1200">
                <a:solidFill>
                  <a:schemeClr val="tx1"/>
                </a:solidFill>
                <a:latin typeface="Calibri" panose="020F0502020204030204" pitchFamily="34" charset="0"/>
                <a:ea typeface="+mj-ea"/>
                <a:cs typeface="+mj-cs"/>
              </a:defRPr>
            </a:lvl1pPr>
          </a:lstStyle>
          <a:p>
            <a:r>
              <a:rPr lang="en-GB" sz="3200" dirty="0">
                <a:solidFill>
                  <a:prstClr val="black"/>
                </a:solidFill>
                <a:latin typeface="Arial Black" panose="020B0A04020102020204" pitchFamily="34" charset="0"/>
              </a:rPr>
              <a:t>Total </a:t>
            </a:r>
            <a:r>
              <a:rPr lang="en-GB" sz="3200" dirty="0" smtClean="0">
                <a:solidFill>
                  <a:prstClr val="black"/>
                </a:solidFill>
                <a:latin typeface="Arial Black" panose="020B0A04020102020204" pitchFamily="34" charset="0"/>
              </a:rPr>
              <a:t>multi-platform reach</a:t>
            </a:r>
            <a:endParaRPr lang="en-GB" sz="3200" dirty="0">
              <a:solidFill>
                <a:prstClr val="black"/>
              </a:solidFill>
              <a:latin typeface="Arial Black" panose="020B0A04020102020204" pitchFamily="34" charset="0"/>
            </a:endParaRPr>
          </a:p>
          <a:p>
            <a:r>
              <a:rPr lang="en-GB" dirty="0">
                <a:solidFill>
                  <a:prstClr val="black">
                    <a:lumMod val="50000"/>
                    <a:lumOff val="50000"/>
                  </a:prstClr>
                </a:solidFill>
                <a:latin typeface="Arial Rounded MT Bold" panose="020F0704030504030204" pitchFamily="34" charset="0"/>
              </a:rPr>
              <a:t>% of all adults</a:t>
            </a:r>
          </a:p>
          <a:p>
            <a:endParaRPr lang="en-GB" sz="3200" dirty="0">
              <a:solidFill>
                <a:prstClr val="black"/>
              </a:solidFill>
              <a:latin typeface="Arial Black" panose="020B0A04020102020204" pitchFamily="34" charset="0"/>
            </a:endParaRPr>
          </a:p>
        </p:txBody>
      </p:sp>
      <p:sp>
        <p:nvSpPr>
          <p:cNvPr id="19" name="TextBox 18"/>
          <p:cNvSpPr txBox="1"/>
          <p:nvPr/>
        </p:nvSpPr>
        <p:spPr>
          <a:xfrm>
            <a:off x="0" y="6603273"/>
            <a:ext cx="8834718" cy="256545"/>
          </a:xfrm>
          <a:prstGeom prst="rect">
            <a:avLst/>
          </a:prstGeom>
          <a:noFill/>
        </p:spPr>
        <p:txBody>
          <a:bodyPr wrap="square" lIns="91440" tIns="45720" rIns="91440" bIns="45720" rtlCol="0">
            <a:spAutoFit/>
          </a:bodyPr>
          <a:lstStyle/>
          <a:p>
            <a:pPr defTabSz="609555"/>
            <a:r>
              <a:rPr lang="en-US" sz="1070" dirty="0">
                <a:solidFill>
                  <a:prstClr val="black"/>
                </a:solidFill>
                <a:latin typeface="Arial" panose="020B0604020202020204" pitchFamily="34" charset="0"/>
                <a:cs typeface="Arial" panose="020B0604020202020204" pitchFamily="34" charset="0"/>
              </a:rPr>
              <a:t>Source: </a:t>
            </a:r>
            <a:r>
              <a:rPr lang="en-GB" sz="1070" dirty="0" smtClean="0">
                <a:solidFill>
                  <a:prstClr val="black"/>
                </a:solidFill>
                <a:latin typeface="Arial" panose="020B0604020202020204" pitchFamily="34" charset="0"/>
                <a:cs typeface="Arial" panose="020B0604020202020204" pitchFamily="34" charset="0"/>
              </a:rPr>
              <a:t>NRS PADD Apr 2016 – Mar 2017</a:t>
            </a:r>
            <a:endParaRPr lang="en-US" sz="107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12225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p:cNvSpPr txBox="1">
            <a:spLocks/>
          </p:cNvSpPr>
          <p:nvPr/>
        </p:nvSpPr>
        <p:spPr>
          <a:xfrm>
            <a:off x="334800" y="329242"/>
            <a:ext cx="11857200" cy="99734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400" b="1" kern="1200">
                <a:solidFill>
                  <a:schemeClr val="tx1"/>
                </a:solidFill>
                <a:latin typeface="Calibri" panose="020F0502020204030204" pitchFamily="34" charset="0"/>
                <a:ea typeface="+mj-ea"/>
                <a:cs typeface="+mj-cs"/>
              </a:defRPr>
            </a:lvl1pPr>
          </a:lstStyle>
          <a:p>
            <a:r>
              <a:rPr lang="en-GB" sz="3200" dirty="0" smtClean="0">
                <a:solidFill>
                  <a:prstClr val="black"/>
                </a:solidFill>
                <a:latin typeface="Arial Black" panose="020B0A04020102020204" pitchFamily="34" charset="0"/>
              </a:rPr>
              <a:t>Multi-platform </a:t>
            </a:r>
            <a:r>
              <a:rPr lang="en-GB" sz="3200" dirty="0">
                <a:solidFill>
                  <a:prstClr val="black"/>
                </a:solidFill>
                <a:latin typeface="Arial Black" panose="020B0A04020102020204" pitchFamily="34" charset="0"/>
              </a:rPr>
              <a:t>readership reach</a:t>
            </a:r>
          </a:p>
          <a:p>
            <a:r>
              <a:rPr lang="en-GB" b="0" dirty="0">
                <a:solidFill>
                  <a:prstClr val="black">
                    <a:lumMod val="50000"/>
                    <a:lumOff val="50000"/>
                  </a:prstClr>
                </a:solidFill>
                <a:latin typeface="Arial Rounded MT Bold" panose="020F0704030504030204" pitchFamily="34" charset="0"/>
              </a:rPr>
              <a:t>By gender (millions)</a:t>
            </a:r>
          </a:p>
          <a:p>
            <a:endParaRPr lang="en-GB" sz="3200" dirty="0">
              <a:solidFill>
                <a:prstClr val="black"/>
              </a:solidFill>
              <a:latin typeface="Arial Black" panose="020B0A04020102020204" pitchFamily="34" charset="0"/>
            </a:endParaRPr>
          </a:p>
        </p:txBody>
      </p:sp>
      <p:grpSp>
        <p:nvGrpSpPr>
          <p:cNvPr id="25" name="Group 24"/>
          <p:cNvGrpSpPr/>
          <p:nvPr/>
        </p:nvGrpSpPr>
        <p:grpSpPr>
          <a:xfrm>
            <a:off x="972693" y="1831416"/>
            <a:ext cx="10234915" cy="4921097"/>
            <a:chOff x="295275" y="977627"/>
            <a:chExt cx="8553450" cy="4788173"/>
          </a:xfrm>
        </p:grpSpPr>
        <p:graphicFrame>
          <p:nvGraphicFramePr>
            <p:cNvPr id="26" name="Object 11"/>
            <p:cNvGraphicFramePr>
              <a:graphicFrameLocks noChangeAspect="1"/>
            </p:cNvGraphicFramePr>
            <p:nvPr>
              <p:extLst/>
            </p:nvPr>
          </p:nvGraphicFramePr>
          <p:xfrm>
            <a:off x="295275" y="977627"/>
            <a:ext cx="8553450" cy="4788173"/>
          </p:xfrm>
          <a:graphic>
            <a:graphicData uri="http://schemas.openxmlformats.org/drawingml/2006/chart">
              <c:chart xmlns:c="http://schemas.openxmlformats.org/drawingml/2006/chart" xmlns:r="http://schemas.openxmlformats.org/officeDocument/2006/relationships" r:id="rId3"/>
            </a:graphicData>
          </a:graphic>
        </p:graphicFrame>
        <p:sp>
          <p:nvSpPr>
            <p:cNvPr id="27" name="TextBox 26"/>
            <p:cNvSpPr txBox="1"/>
            <p:nvPr/>
          </p:nvSpPr>
          <p:spPr>
            <a:xfrm>
              <a:off x="3056334" y="1899488"/>
              <a:ext cx="1022682" cy="568980"/>
            </a:xfrm>
            <a:prstGeom prst="rect">
              <a:avLst/>
            </a:prstGeom>
            <a:noFill/>
          </p:spPr>
          <p:txBody>
            <a:bodyPr wrap="square" rtlCol="0">
              <a:spAutoFit/>
            </a:bodyPr>
            <a:lstStyle/>
            <a:p>
              <a:pPr algn="ctr" defTabSz="609585"/>
              <a:r>
                <a:rPr lang="en-GB" sz="3200" b="1" dirty="0">
                  <a:solidFill>
                    <a:srgbClr val="000000"/>
                  </a:solidFill>
                  <a:latin typeface="Arial Black"/>
                  <a:cs typeface="Arial Black"/>
                </a:rPr>
                <a:t>92%</a:t>
              </a:r>
            </a:p>
          </p:txBody>
        </p:sp>
        <p:sp>
          <p:nvSpPr>
            <p:cNvPr id="28" name="TextBox 27"/>
            <p:cNvSpPr txBox="1"/>
            <p:nvPr/>
          </p:nvSpPr>
          <p:spPr>
            <a:xfrm>
              <a:off x="2025616" y="2556652"/>
              <a:ext cx="1019332" cy="568980"/>
            </a:xfrm>
            <a:prstGeom prst="rect">
              <a:avLst/>
            </a:prstGeom>
            <a:noFill/>
          </p:spPr>
          <p:txBody>
            <a:bodyPr wrap="square" rtlCol="0">
              <a:spAutoFit/>
            </a:bodyPr>
            <a:lstStyle/>
            <a:p>
              <a:pPr algn="ctr" defTabSz="609585"/>
              <a:r>
                <a:rPr lang="en-GB" sz="3200" b="1" dirty="0" smtClean="0">
                  <a:solidFill>
                    <a:srgbClr val="000000"/>
                  </a:solidFill>
                  <a:latin typeface="Arial Black"/>
                  <a:cs typeface="Arial Black"/>
                </a:rPr>
                <a:t>67%</a:t>
              </a:r>
              <a:endParaRPr lang="en-GB" sz="3200" b="1" dirty="0">
                <a:solidFill>
                  <a:srgbClr val="000000"/>
                </a:solidFill>
                <a:latin typeface="Arial Black"/>
                <a:cs typeface="Arial Black"/>
              </a:endParaRPr>
            </a:p>
          </p:txBody>
        </p:sp>
        <p:sp>
          <p:nvSpPr>
            <p:cNvPr id="30" name="TextBox 29"/>
            <p:cNvSpPr txBox="1"/>
            <p:nvPr/>
          </p:nvSpPr>
          <p:spPr>
            <a:xfrm>
              <a:off x="951779" y="3166949"/>
              <a:ext cx="1073838" cy="568980"/>
            </a:xfrm>
            <a:prstGeom prst="rect">
              <a:avLst/>
            </a:prstGeom>
            <a:noFill/>
          </p:spPr>
          <p:txBody>
            <a:bodyPr wrap="square" rtlCol="0">
              <a:spAutoFit/>
            </a:bodyPr>
            <a:lstStyle/>
            <a:p>
              <a:pPr algn="ctr" defTabSz="609585"/>
              <a:r>
                <a:rPr lang="en-GB" sz="3200" b="1" dirty="0" smtClean="0">
                  <a:solidFill>
                    <a:srgbClr val="000000"/>
                  </a:solidFill>
                  <a:latin typeface="Arial Black"/>
                  <a:cs typeface="Arial Black"/>
                </a:rPr>
                <a:t>45%</a:t>
              </a:r>
              <a:endParaRPr lang="en-GB" sz="3200" b="1" dirty="0">
                <a:solidFill>
                  <a:srgbClr val="000000"/>
                </a:solidFill>
                <a:latin typeface="Arial Black"/>
                <a:cs typeface="Arial Black"/>
              </a:endParaRPr>
            </a:p>
          </p:txBody>
        </p:sp>
      </p:grpSp>
      <p:sp>
        <p:nvSpPr>
          <p:cNvPr id="32" name="TextBox 31"/>
          <p:cNvSpPr txBox="1"/>
          <p:nvPr/>
        </p:nvSpPr>
        <p:spPr>
          <a:xfrm>
            <a:off x="9204763" y="2710672"/>
            <a:ext cx="1223724" cy="584775"/>
          </a:xfrm>
          <a:prstGeom prst="rect">
            <a:avLst/>
          </a:prstGeom>
          <a:noFill/>
        </p:spPr>
        <p:txBody>
          <a:bodyPr wrap="square" rtlCol="0">
            <a:spAutoFit/>
          </a:bodyPr>
          <a:lstStyle/>
          <a:p>
            <a:pPr algn="ctr" defTabSz="609585"/>
            <a:r>
              <a:rPr lang="en-GB" sz="3200" b="1" dirty="0" smtClean="0">
                <a:solidFill>
                  <a:srgbClr val="000000"/>
                </a:solidFill>
                <a:latin typeface="Arial Black"/>
                <a:cs typeface="Arial Black"/>
              </a:rPr>
              <a:t>89%</a:t>
            </a:r>
            <a:endParaRPr lang="en-GB" sz="3200" b="1" dirty="0">
              <a:solidFill>
                <a:srgbClr val="000000"/>
              </a:solidFill>
              <a:latin typeface="Arial Black"/>
              <a:cs typeface="Arial Black"/>
            </a:endParaRPr>
          </a:p>
        </p:txBody>
      </p:sp>
      <p:sp>
        <p:nvSpPr>
          <p:cNvPr id="33" name="TextBox 32"/>
          <p:cNvSpPr txBox="1"/>
          <p:nvPr/>
        </p:nvSpPr>
        <p:spPr>
          <a:xfrm>
            <a:off x="7959393" y="3546608"/>
            <a:ext cx="1219716" cy="584775"/>
          </a:xfrm>
          <a:prstGeom prst="rect">
            <a:avLst/>
          </a:prstGeom>
          <a:noFill/>
        </p:spPr>
        <p:txBody>
          <a:bodyPr wrap="square" rtlCol="0">
            <a:spAutoFit/>
          </a:bodyPr>
          <a:lstStyle/>
          <a:p>
            <a:pPr algn="ctr" defTabSz="609585"/>
            <a:r>
              <a:rPr lang="en-GB" sz="3200" b="1" dirty="0" smtClean="0">
                <a:solidFill>
                  <a:srgbClr val="000000"/>
                </a:solidFill>
                <a:latin typeface="Arial Black"/>
                <a:cs typeface="Arial Black"/>
              </a:rPr>
              <a:t>60%</a:t>
            </a:r>
            <a:endParaRPr lang="en-GB" sz="3200" b="1" dirty="0">
              <a:solidFill>
                <a:srgbClr val="000000"/>
              </a:solidFill>
              <a:latin typeface="Arial Black"/>
              <a:cs typeface="Arial Black"/>
            </a:endParaRPr>
          </a:p>
        </p:txBody>
      </p:sp>
      <p:sp>
        <p:nvSpPr>
          <p:cNvPr id="34" name="TextBox 33"/>
          <p:cNvSpPr txBox="1"/>
          <p:nvPr/>
        </p:nvSpPr>
        <p:spPr>
          <a:xfrm>
            <a:off x="6686486" y="4225993"/>
            <a:ext cx="1284936" cy="584775"/>
          </a:xfrm>
          <a:prstGeom prst="rect">
            <a:avLst/>
          </a:prstGeom>
          <a:noFill/>
        </p:spPr>
        <p:txBody>
          <a:bodyPr wrap="square" rtlCol="0">
            <a:spAutoFit/>
          </a:bodyPr>
          <a:lstStyle/>
          <a:p>
            <a:pPr algn="ctr" defTabSz="609585"/>
            <a:r>
              <a:rPr lang="en-GB" sz="3200" b="1" dirty="0" smtClean="0">
                <a:solidFill>
                  <a:srgbClr val="000000"/>
                </a:solidFill>
                <a:latin typeface="Arial Black"/>
                <a:cs typeface="Arial Black"/>
              </a:rPr>
              <a:t>38%</a:t>
            </a:r>
            <a:endParaRPr lang="en-GB" sz="3200" b="1" dirty="0">
              <a:solidFill>
                <a:srgbClr val="000000"/>
              </a:solidFill>
              <a:latin typeface="Arial Black"/>
              <a:cs typeface="Arial Black"/>
            </a:endParaRPr>
          </a:p>
        </p:txBody>
      </p:sp>
      <p:sp>
        <p:nvSpPr>
          <p:cNvPr id="12" name="TextBox 11"/>
          <p:cNvSpPr txBox="1"/>
          <p:nvPr/>
        </p:nvSpPr>
        <p:spPr>
          <a:xfrm>
            <a:off x="0" y="6603273"/>
            <a:ext cx="8834718" cy="256545"/>
          </a:xfrm>
          <a:prstGeom prst="rect">
            <a:avLst/>
          </a:prstGeom>
          <a:noFill/>
        </p:spPr>
        <p:txBody>
          <a:bodyPr wrap="square" lIns="91440" tIns="45720" rIns="91440" bIns="45720" rtlCol="0">
            <a:spAutoFit/>
          </a:bodyPr>
          <a:lstStyle/>
          <a:p>
            <a:pPr defTabSz="609555"/>
            <a:r>
              <a:rPr lang="en-US" sz="1070" dirty="0">
                <a:solidFill>
                  <a:prstClr val="black"/>
                </a:solidFill>
                <a:latin typeface="Arial" panose="020B0604020202020204" pitchFamily="34" charset="0"/>
                <a:cs typeface="Arial" panose="020B0604020202020204" pitchFamily="34" charset="0"/>
              </a:rPr>
              <a:t>Source: </a:t>
            </a:r>
            <a:r>
              <a:rPr lang="en-GB" sz="1070" dirty="0" smtClean="0">
                <a:solidFill>
                  <a:prstClr val="black"/>
                </a:solidFill>
                <a:latin typeface="Arial" panose="020B0604020202020204" pitchFamily="34" charset="0"/>
                <a:cs typeface="Arial" panose="020B0604020202020204" pitchFamily="34" charset="0"/>
              </a:rPr>
              <a:t>NRS PADD Apr 2016 – Mar 2017</a:t>
            </a:r>
            <a:endParaRPr lang="en-US" sz="107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27412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11"/>
          <p:cNvGraphicFramePr>
            <a:graphicFrameLocks noChangeAspect="1"/>
          </p:cNvGraphicFramePr>
          <p:nvPr>
            <p:extLst/>
          </p:nvPr>
        </p:nvGraphicFramePr>
        <p:xfrm>
          <a:off x="563465" y="1549532"/>
          <a:ext cx="11253265" cy="5384105"/>
        </p:xfrm>
        <a:graphic>
          <a:graphicData uri="http://schemas.openxmlformats.org/drawingml/2006/chart">
            <c:chart xmlns:c="http://schemas.openxmlformats.org/drawingml/2006/chart" xmlns:r="http://schemas.openxmlformats.org/officeDocument/2006/relationships" r:id="rId3"/>
          </a:graphicData>
        </a:graphic>
      </p:graphicFrame>
      <p:sp>
        <p:nvSpPr>
          <p:cNvPr id="27" name="TextBox 26"/>
          <p:cNvSpPr txBox="1"/>
          <p:nvPr/>
        </p:nvSpPr>
        <p:spPr>
          <a:xfrm>
            <a:off x="863222" y="4315321"/>
            <a:ext cx="669726"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34%</a:t>
            </a:r>
            <a:endParaRPr lang="en-US" sz="1600" dirty="0">
              <a:solidFill>
                <a:prstClr val="black"/>
              </a:solidFill>
              <a:latin typeface="Arial Black"/>
              <a:cs typeface="Arial Black"/>
            </a:endParaRPr>
          </a:p>
        </p:txBody>
      </p:sp>
      <p:sp>
        <p:nvSpPr>
          <p:cNvPr id="28" name="TextBox 27"/>
          <p:cNvSpPr txBox="1"/>
          <p:nvPr/>
        </p:nvSpPr>
        <p:spPr>
          <a:xfrm>
            <a:off x="1318096" y="3711594"/>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56%</a:t>
            </a:r>
            <a:endParaRPr lang="en-US" sz="1600" dirty="0">
              <a:solidFill>
                <a:prstClr val="black"/>
              </a:solidFill>
              <a:latin typeface="Arial Black"/>
              <a:cs typeface="Arial Black"/>
            </a:endParaRPr>
          </a:p>
        </p:txBody>
      </p:sp>
      <p:sp>
        <p:nvSpPr>
          <p:cNvPr id="29" name="TextBox 28"/>
          <p:cNvSpPr txBox="1"/>
          <p:nvPr/>
        </p:nvSpPr>
        <p:spPr>
          <a:xfrm>
            <a:off x="2669190" y="4153691"/>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35%</a:t>
            </a:r>
            <a:endParaRPr lang="en-US" sz="1600" dirty="0">
              <a:solidFill>
                <a:prstClr val="black"/>
              </a:solidFill>
              <a:latin typeface="Arial Black"/>
              <a:cs typeface="Arial Black"/>
            </a:endParaRPr>
          </a:p>
        </p:txBody>
      </p:sp>
      <p:sp>
        <p:nvSpPr>
          <p:cNvPr id="30" name="TextBox 29"/>
          <p:cNvSpPr txBox="1"/>
          <p:nvPr/>
        </p:nvSpPr>
        <p:spPr>
          <a:xfrm>
            <a:off x="3126082" y="3417620"/>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58%</a:t>
            </a:r>
            <a:endParaRPr lang="en-US" sz="1600" dirty="0">
              <a:solidFill>
                <a:prstClr val="black"/>
              </a:solidFill>
              <a:latin typeface="Arial Black"/>
              <a:cs typeface="Arial Black"/>
            </a:endParaRPr>
          </a:p>
        </p:txBody>
      </p:sp>
      <p:sp>
        <p:nvSpPr>
          <p:cNvPr id="31" name="TextBox 30"/>
          <p:cNvSpPr txBox="1"/>
          <p:nvPr/>
        </p:nvSpPr>
        <p:spPr>
          <a:xfrm>
            <a:off x="3593321" y="2391061"/>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96%</a:t>
            </a:r>
            <a:endParaRPr lang="en-US" sz="1600" dirty="0">
              <a:solidFill>
                <a:prstClr val="black"/>
              </a:solidFill>
              <a:latin typeface="Arial Black"/>
              <a:cs typeface="Arial Black"/>
            </a:endParaRPr>
          </a:p>
        </p:txBody>
      </p:sp>
      <p:sp>
        <p:nvSpPr>
          <p:cNvPr id="32" name="TextBox 31"/>
          <p:cNvSpPr txBox="1"/>
          <p:nvPr/>
        </p:nvSpPr>
        <p:spPr>
          <a:xfrm>
            <a:off x="4467361" y="4095799"/>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40%</a:t>
            </a:r>
            <a:endParaRPr lang="en-US" sz="1600" dirty="0">
              <a:solidFill>
                <a:prstClr val="black"/>
              </a:solidFill>
              <a:latin typeface="Arial Black"/>
              <a:cs typeface="Arial Black"/>
            </a:endParaRPr>
          </a:p>
        </p:txBody>
      </p:sp>
      <p:sp>
        <p:nvSpPr>
          <p:cNvPr id="33" name="TextBox 32"/>
          <p:cNvSpPr txBox="1"/>
          <p:nvPr/>
        </p:nvSpPr>
        <p:spPr>
          <a:xfrm>
            <a:off x="4931214" y="3433480"/>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63%</a:t>
            </a:r>
            <a:endParaRPr lang="en-US" sz="1600" dirty="0">
              <a:solidFill>
                <a:prstClr val="black"/>
              </a:solidFill>
              <a:latin typeface="Arial Black"/>
              <a:cs typeface="Arial Black"/>
            </a:endParaRPr>
          </a:p>
        </p:txBody>
      </p:sp>
      <p:sp>
        <p:nvSpPr>
          <p:cNvPr id="34" name="TextBox 33"/>
          <p:cNvSpPr txBox="1"/>
          <p:nvPr/>
        </p:nvSpPr>
        <p:spPr>
          <a:xfrm>
            <a:off x="5375788" y="2572723"/>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95%</a:t>
            </a:r>
            <a:endParaRPr lang="en-US" sz="1600" dirty="0">
              <a:solidFill>
                <a:prstClr val="black"/>
              </a:solidFill>
              <a:latin typeface="Arial Black"/>
              <a:cs typeface="Arial Black"/>
            </a:endParaRPr>
          </a:p>
        </p:txBody>
      </p:sp>
      <p:sp>
        <p:nvSpPr>
          <p:cNvPr id="35" name="TextBox 34"/>
          <p:cNvSpPr txBox="1"/>
          <p:nvPr/>
        </p:nvSpPr>
        <p:spPr>
          <a:xfrm>
            <a:off x="6289596" y="3964019"/>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39%</a:t>
            </a:r>
            <a:endParaRPr lang="en-US" sz="1600" dirty="0">
              <a:solidFill>
                <a:prstClr val="black"/>
              </a:solidFill>
              <a:latin typeface="Arial Black"/>
              <a:cs typeface="Arial Black"/>
            </a:endParaRPr>
          </a:p>
        </p:txBody>
      </p:sp>
      <p:sp>
        <p:nvSpPr>
          <p:cNvPr id="36" name="TextBox 35"/>
          <p:cNvSpPr txBox="1"/>
          <p:nvPr/>
        </p:nvSpPr>
        <p:spPr>
          <a:xfrm>
            <a:off x="6728770" y="3231443"/>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62%</a:t>
            </a:r>
            <a:endParaRPr lang="en-US" sz="1600" dirty="0">
              <a:solidFill>
                <a:prstClr val="black"/>
              </a:solidFill>
              <a:latin typeface="Arial Black"/>
              <a:cs typeface="Arial Black"/>
            </a:endParaRPr>
          </a:p>
        </p:txBody>
      </p:sp>
      <p:sp>
        <p:nvSpPr>
          <p:cNvPr id="37" name="TextBox 36"/>
          <p:cNvSpPr txBox="1"/>
          <p:nvPr/>
        </p:nvSpPr>
        <p:spPr>
          <a:xfrm>
            <a:off x="7181990" y="2411380"/>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91%</a:t>
            </a:r>
            <a:endParaRPr lang="en-US" sz="1600" dirty="0">
              <a:solidFill>
                <a:prstClr val="black"/>
              </a:solidFill>
              <a:latin typeface="Arial Black"/>
              <a:cs typeface="Arial Black"/>
            </a:endParaRPr>
          </a:p>
        </p:txBody>
      </p:sp>
      <p:sp>
        <p:nvSpPr>
          <p:cNvPr id="38" name="TextBox 37"/>
          <p:cNvSpPr txBox="1"/>
          <p:nvPr/>
        </p:nvSpPr>
        <p:spPr>
          <a:xfrm>
            <a:off x="8099232" y="4058970"/>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46%</a:t>
            </a:r>
            <a:endParaRPr lang="en-US" sz="1600" dirty="0">
              <a:solidFill>
                <a:prstClr val="black"/>
              </a:solidFill>
              <a:latin typeface="Arial Black"/>
              <a:cs typeface="Arial Black"/>
            </a:endParaRPr>
          </a:p>
        </p:txBody>
      </p:sp>
      <p:sp>
        <p:nvSpPr>
          <p:cNvPr id="39" name="TextBox 38"/>
          <p:cNvSpPr txBox="1"/>
          <p:nvPr/>
        </p:nvSpPr>
        <p:spPr>
          <a:xfrm>
            <a:off x="8553445" y="3502125"/>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68%</a:t>
            </a:r>
            <a:endParaRPr lang="en-US" sz="1600" dirty="0">
              <a:solidFill>
                <a:prstClr val="black"/>
              </a:solidFill>
              <a:latin typeface="Arial Black"/>
              <a:cs typeface="Arial Black"/>
            </a:endParaRPr>
          </a:p>
        </p:txBody>
      </p:sp>
      <p:sp>
        <p:nvSpPr>
          <p:cNvPr id="40" name="TextBox 39"/>
          <p:cNvSpPr txBox="1"/>
          <p:nvPr/>
        </p:nvSpPr>
        <p:spPr>
          <a:xfrm>
            <a:off x="8999418" y="3054329"/>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87%</a:t>
            </a:r>
            <a:endParaRPr lang="en-US" sz="1600" dirty="0">
              <a:solidFill>
                <a:prstClr val="black"/>
              </a:solidFill>
              <a:latin typeface="Arial Black"/>
              <a:cs typeface="Arial Black"/>
            </a:endParaRPr>
          </a:p>
        </p:txBody>
      </p:sp>
      <p:sp>
        <p:nvSpPr>
          <p:cNvPr id="41" name="TextBox 40"/>
          <p:cNvSpPr txBox="1"/>
          <p:nvPr/>
        </p:nvSpPr>
        <p:spPr>
          <a:xfrm>
            <a:off x="9922913" y="3117629"/>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51%</a:t>
            </a:r>
            <a:endParaRPr lang="en-US" sz="1600" dirty="0">
              <a:solidFill>
                <a:prstClr val="black"/>
              </a:solidFill>
              <a:latin typeface="Arial Black"/>
              <a:cs typeface="Arial Black"/>
            </a:endParaRPr>
          </a:p>
        </p:txBody>
      </p:sp>
      <p:sp>
        <p:nvSpPr>
          <p:cNvPr id="42" name="TextBox 41"/>
          <p:cNvSpPr txBox="1"/>
          <p:nvPr/>
        </p:nvSpPr>
        <p:spPr>
          <a:xfrm>
            <a:off x="10374594" y="2360611"/>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70%</a:t>
            </a:r>
            <a:endParaRPr lang="en-US" sz="1600" dirty="0">
              <a:solidFill>
                <a:prstClr val="black"/>
              </a:solidFill>
              <a:latin typeface="Arial Black"/>
              <a:cs typeface="Arial Black"/>
            </a:endParaRPr>
          </a:p>
        </p:txBody>
      </p:sp>
      <p:sp>
        <p:nvSpPr>
          <p:cNvPr id="43" name="TextBox 42"/>
          <p:cNvSpPr txBox="1"/>
          <p:nvPr/>
        </p:nvSpPr>
        <p:spPr>
          <a:xfrm>
            <a:off x="10841833" y="1991922"/>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80%</a:t>
            </a:r>
            <a:endParaRPr lang="en-US" sz="1600" dirty="0">
              <a:solidFill>
                <a:prstClr val="black"/>
              </a:solidFill>
              <a:latin typeface="Arial Black"/>
              <a:cs typeface="Arial Black"/>
            </a:endParaRPr>
          </a:p>
        </p:txBody>
      </p:sp>
      <p:sp>
        <p:nvSpPr>
          <p:cNvPr id="23" name="TextBox 22"/>
          <p:cNvSpPr txBox="1"/>
          <p:nvPr/>
        </p:nvSpPr>
        <p:spPr>
          <a:xfrm>
            <a:off x="1760300" y="2628729"/>
            <a:ext cx="726073" cy="338554"/>
          </a:xfrm>
          <a:prstGeom prst="rect">
            <a:avLst/>
          </a:prstGeom>
          <a:noFill/>
        </p:spPr>
        <p:txBody>
          <a:bodyPr wrap="square" rtlCol="0">
            <a:spAutoFit/>
          </a:bodyPr>
          <a:lstStyle/>
          <a:p>
            <a:pPr defTabSz="609585"/>
            <a:r>
              <a:rPr lang="en-US" sz="1600" dirty="0" smtClean="0">
                <a:solidFill>
                  <a:prstClr val="black"/>
                </a:solidFill>
                <a:latin typeface="Arial Black"/>
                <a:cs typeface="Arial Black"/>
              </a:rPr>
              <a:t>98%</a:t>
            </a:r>
            <a:endParaRPr lang="en-US" sz="1600" dirty="0">
              <a:solidFill>
                <a:prstClr val="black"/>
              </a:solidFill>
              <a:latin typeface="Arial Black"/>
              <a:cs typeface="Arial Black"/>
            </a:endParaRPr>
          </a:p>
        </p:txBody>
      </p:sp>
      <p:sp>
        <p:nvSpPr>
          <p:cNvPr id="25" name="Title 1"/>
          <p:cNvSpPr txBox="1">
            <a:spLocks/>
          </p:cNvSpPr>
          <p:nvPr/>
        </p:nvSpPr>
        <p:spPr>
          <a:xfrm>
            <a:off x="318758" y="313200"/>
            <a:ext cx="12192000" cy="507528"/>
          </a:xfrm>
          <a:prstGeom prst="rect">
            <a:avLst/>
          </a:prstGeom>
        </p:spPr>
        <p:txBody>
          <a:bodyPr vert="horz" lIns="121920" tIns="60960" rIns="121920" bIns="60960" rtlCol="0" anchor="t">
            <a:noAutofit/>
          </a:bodyPr>
          <a:lstStyle>
            <a:lvl1pPr algn="l" defTabSz="914400" rtl="0" eaLnBrk="1" latinLnBrk="0" hangingPunct="1">
              <a:lnSpc>
                <a:spcPct val="90000"/>
              </a:lnSpc>
              <a:spcBef>
                <a:spcPct val="0"/>
              </a:spcBef>
              <a:buNone/>
              <a:defRPr sz="2400" b="1" kern="1200">
                <a:solidFill>
                  <a:schemeClr val="tx1"/>
                </a:solidFill>
                <a:latin typeface="Calibri" panose="020F0502020204030204" pitchFamily="34" charset="0"/>
                <a:ea typeface="+mj-ea"/>
                <a:cs typeface="+mj-cs"/>
              </a:defRPr>
            </a:lvl1pPr>
          </a:lstStyle>
          <a:p>
            <a:r>
              <a:rPr lang="en-GB" sz="3200" dirty="0" smtClean="0">
                <a:solidFill>
                  <a:prstClr val="black"/>
                </a:solidFill>
                <a:latin typeface="Arial Black" panose="020B0A04020102020204" pitchFamily="34" charset="0"/>
              </a:rPr>
              <a:t>Multi-platform </a:t>
            </a:r>
            <a:r>
              <a:rPr lang="en-GB" sz="3200" dirty="0">
                <a:solidFill>
                  <a:prstClr val="black"/>
                </a:solidFill>
                <a:latin typeface="Arial Black" panose="020B0A04020102020204" pitchFamily="34" charset="0"/>
              </a:rPr>
              <a:t>readership </a:t>
            </a:r>
            <a:r>
              <a:rPr lang="en-GB" sz="3200" dirty="0" smtClean="0">
                <a:solidFill>
                  <a:prstClr val="black"/>
                </a:solidFill>
                <a:latin typeface="Arial Black" panose="020B0A04020102020204" pitchFamily="34" charset="0"/>
              </a:rPr>
              <a:t>reach</a:t>
            </a:r>
          </a:p>
          <a:p>
            <a:r>
              <a:rPr lang="en-GB" b="0" dirty="0">
                <a:solidFill>
                  <a:prstClr val="black">
                    <a:lumMod val="50000"/>
                    <a:lumOff val="50000"/>
                  </a:prstClr>
                </a:solidFill>
                <a:latin typeface="Arial Rounded MT Bold" panose="020F0704030504030204" pitchFamily="34" charset="0"/>
              </a:rPr>
              <a:t>By age (millions)</a:t>
            </a:r>
          </a:p>
          <a:p>
            <a:endParaRPr lang="en-GB" sz="3200" dirty="0">
              <a:solidFill>
                <a:prstClr val="black"/>
              </a:solidFill>
              <a:latin typeface="Arial Black" panose="020B0A04020102020204" pitchFamily="34" charset="0"/>
            </a:endParaRPr>
          </a:p>
          <a:p>
            <a:endParaRPr lang="en-GB" sz="3200" b="0" dirty="0">
              <a:solidFill>
                <a:prstClr val="black"/>
              </a:solidFill>
              <a:latin typeface="Arial Black" panose="020B0A04020102020204" pitchFamily="34" charset="0"/>
            </a:endParaRPr>
          </a:p>
        </p:txBody>
      </p:sp>
      <p:sp>
        <p:nvSpPr>
          <p:cNvPr id="26" name="TextBox 25"/>
          <p:cNvSpPr txBox="1"/>
          <p:nvPr/>
        </p:nvSpPr>
        <p:spPr>
          <a:xfrm>
            <a:off x="0" y="6603273"/>
            <a:ext cx="8834718" cy="256545"/>
          </a:xfrm>
          <a:prstGeom prst="rect">
            <a:avLst/>
          </a:prstGeom>
          <a:noFill/>
        </p:spPr>
        <p:txBody>
          <a:bodyPr wrap="square" lIns="91440" tIns="45720" rIns="91440" bIns="45720" rtlCol="0">
            <a:spAutoFit/>
          </a:bodyPr>
          <a:lstStyle/>
          <a:p>
            <a:pPr defTabSz="609555"/>
            <a:r>
              <a:rPr lang="en-US" sz="1070" dirty="0">
                <a:solidFill>
                  <a:prstClr val="black"/>
                </a:solidFill>
                <a:latin typeface="Arial" panose="020B0604020202020204" pitchFamily="34" charset="0"/>
                <a:cs typeface="Arial" panose="020B0604020202020204" pitchFamily="34" charset="0"/>
              </a:rPr>
              <a:t>Source: </a:t>
            </a:r>
            <a:r>
              <a:rPr lang="en-GB" sz="1070" dirty="0" smtClean="0">
                <a:solidFill>
                  <a:prstClr val="black"/>
                </a:solidFill>
                <a:latin typeface="Arial" panose="020B0604020202020204" pitchFamily="34" charset="0"/>
                <a:cs typeface="Arial" panose="020B0604020202020204" pitchFamily="34" charset="0"/>
              </a:rPr>
              <a:t>NRS PADD Apr 2016 – Mar 2017</a:t>
            </a:r>
            <a:endParaRPr lang="en-US" sz="107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37780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52107" y="1296904"/>
            <a:ext cx="4581341" cy="978538"/>
            <a:chOff x="264080" y="972677"/>
            <a:chExt cx="3436006" cy="733903"/>
          </a:xfrm>
        </p:grpSpPr>
        <p:grpSp>
          <p:nvGrpSpPr>
            <p:cNvPr id="4" name="Group 3"/>
            <p:cNvGrpSpPr/>
            <p:nvPr/>
          </p:nvGrpSpPr>
          <p:grpSpPr>
            <a:xfrm>
              <a:off x="264080" y="972677"/>
              <a:ext cx="1437268" cy="230833"/>
              <a:chOff x="281110" y="754708"/>
              <a:chExt cx="1699348" cy="272924"/>
            </a:xfrm>
          </p:grpSpPr>
          <p:sp>
            <p:nvSpPr>
              <p:cNvPr id="5" name="Rectangle 4"/>
              <p:cNvSpPr/>
              <p:nvPr/>
            </p:nvSpPr>
            <p:spPr>
              <a:xfrm>
                <a:off x="281110" y="845354"/>
                <a:ext cx="138474" cy="138326"/>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812740"/>
                <a:endParaRPr lang="en-US" sz="1400">
                  <a:solidFill>
                    <a:prstClr val="white"/>
                  </a:solidFill>
                </a:endParaRPr>
              </a:p>
            </p:txBody>
          </p:sp>
          <p:sp>
            <p:nvSpPr>
              <p:cNvPr id="6" name="TextBox 5"/>
              <p:cNvSpPr txBox="1"/>
              <p:nvPr/>
            </p:nvSpPr>
            <p:spPr>
              <a:xfrm>
                <a:off x="402204" y="754708"/>
                <a:ext cx="1578254" cy="272924"/>
              </a:xfrm>
              <a:prstGeom prst="rect">
                <a:avLst/>
              </a:prstGeom>
              <a:noFill/>
            </p:spPr>
            <p:txBody>
              <a:bodyPr wrap="square" rtlCol="0">
                <a:spAutoFit/>
              </a:bodyPr>
              <a:lstStyle/>
              <a:p>
                <a:pPr defTabSz="812740"/>
                <a:r>
                  <a:rPr lang="en-US" sz="1400" dirty="0">
                    <a:solidFill>
                      <a:prstClr val="black"/>
                    </a:solidFill>
                  </a:rPr>
                  <a:t>Print</a:t>
                </a:r>
              </a:p>
            </p:txBody>
          </p:sp>
        </p:grpSp>
        <p:grpSp>
          <p:nvGrpSpPr>
            <p:cNvPr id="7" name="Group 6"/>
            <p:cNvGrpSpPr/>
            <p:nvPr/>
          </p:nvGrpSpPr>
          <p:grpSpPr>
            <a:xfrm>
              <a:off x="264080" y="1237986"/>
              <a:ext cx="2928802" cy="230832"/>
              <a:chOff x="1017810" y="773915"/>
              <a:chExt cx="3462856" cy="272923"/>
            </a:xfrm>
          </p:grpSpPr>
          <p:sp>
            <p:nvSpPr>
              <p:cNvPr id="8" name="Rectangle 7"/>
              <p:cNvSpPr/>
              <p:nvPr/>
            </p:nvSpPr>
            <p:spPr>
              <a:xfrm>
                <a:off x="1017810" y="857228"/>
                <a:ext cx="138474" cy="138326"/>
              </a:xfrm>
              <a:prstGeom prst="rect">
                <a:avLst/>
              </a:prstGeom>
              <a:solidFill>
                <a:srgbClr val="E000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812740"/>
                <a:endParaRPr lang="en-US" sz="1400">
                  <a:solidFill>
                    <a:prstClr val="white"/>
                  </a:solidFill>
                </a:endParaRPr>
              </a:p>
            </p:txBody>
          </p:sp>
          <p:sp>
            <p:nvSpPr>
              <p:cNvPr id="9" name="TextBox 8"/>
              <p:cNvSpPr txBox="1"/>
              <p:nvPr/>
            </p:nvSpPr>
            <p:spPr>
              <a:xfrm>
                <a:off x="1142876" y="773915"/>
                <a:ext cx="3337790" cy="272923"/>
              </a:xfrm>
              <a:prstGeom prst="rect">
                <a:avLst/>
              </a:prstGeom>
              <a:noFill/>
            </p:spPr>
            <p:txBody>
              <a:bodyPr wrap="square" rtlCol="0">
                <a:spAutoFit/>
              </a:bodyPr>
              <a:lstStyle/>
              <a:p>
                <a:pPr defTabSz="812740"/>
                <a:r>
                  <a:rPr lang="en-US" sz="1400" dirty="0">
                    <a:solidFill>
                      <a:prstClr val="black"/>
                    </a:solidFill>
                  </a:rPr>
                  <a:t>Reach PC adds to </a:t>
                </a:r>
                <a:r>
                  <a:rPr lang="en-US" sz="1400" dirty="0" smtClean="0">
                    <a:solidFill>
                      <a:prstClr val="black"/>
                    </a:solidFill>
                  </a:rPr>
                  <a:t>print</a:t>
                </a:r>
                <a:endParaRPr lang="en-US" sz="1400" dirty="0">
                  <a:solidFill>
                    <a:prstClr val="black"/>
                  </a:solidFill>
                </a:endParaRPr>
              </a:p>
            </p:txBody>
          </p:sp>
        </p:grpSp>
        <p:grpSp>
          <p:nvGrpSpPr>
            <p:cNvPr id="10" name="Group 9"/>
            <p:cNvGrpSpPr/>
            <p:nvPr/>
          </p:nvGrpSpPr>
          <p:grpSpPr>
            <a:xfrm>
              <a:off x="264080" y="1475748"/>
              <a:ext cx="3436006" cy="230832"/>
              <a:chOff x="2642889" y="775120"/>
              <a:chExt cx="4062547" cy="272924"/>
            </a:xfrm>
          </p:grpSpPr>
          <p:sp>
            <p:nvSpPr>
              <p:cNvPr id="11" name="Rectangle 10"/>
              <p:cNvSpPr/>
              <p:nvPr/>
            </p:nvSpPr>
            <p:spPr>
              <a:xfrm>
                <a:off x="2642889" y="861995"/>
                <a:ext cx="138474" cy="13832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812740"/>
                <a:endParaRPr lang="en-US" sz="1400">
                  <a:solidFill>
                    <a:prstClr val="white"/>
                  </a:solidFill>
                </a:endParaRPr>
              </a:p>
            </p:txBody>
          </p:sp>
          <p:sp>
            <p:nvSpPr>
              <p:cNvPr id="12" name="TextBox 11"/>
              <p:cNvSpPr txBox="1"/>
              <p:nvPr/>
            </p:nvSpPr>
            <p:spPr>
              <a:xfrm>
                <a:off x="2767955" y="775120"/>
                <a:ext cx="3937481" cy="272924"/>
              </a:xfrm>
              <a:prstGeom prst="rect">
                <a:avLst/>
              </a:prstGeom>
              <a:noFill/>
            </p:spPr>
            <p:txBody>
              <a:bodyPr wrap="square" rtlCol="0">
                <a:spAutoFit/>
              </a:bodyPr>
              <a:lstStyle/>
              <a:p>
                <a:pPr defTabSz="812740"/>
                <a:r>
                  <a:rPr lang="en-US" sz="1400" dirty="0">
                    <a:solidFill>
                      <a:prstClr val="black"/>
                    </a:solidFill>
                  </a:rPr>
                  <a:t>Reach phone/tablet adds to </a:t>
                </a:r>
                <a:r>
                  <a:rPr lang="en-US" sz="1400" dirty="0" smtClean="0">
                    <a:solidFill>
                      <a:prstClr val="black"/>
                    </a:solidFill>
                  </a:rPr>
                  <a:t>print </a:t>
                </a:r>
                <a:r>
                  <a:rPr lang="en-US" sz="1400" dirty="0">
                    <a:solidFill>
                      <a:prstClr val="black"/>
                    </a:solidFill>
                  </a:rPr>
                  <a:t>and PC</a:t>
                </a:r>
              </a:p>
            </p:txBody>
          </p:sp>
        </p:grpSp>
      </p:grpSp>
      <p:grpSp>
        <p:nvGrpSpPr>
          <p:cNvPr id="3" name="Group 2"/>
          <p:cNvGrpSpPr/>
          <p:nvPr/>
        </p:nvGrpSpPr>
        <p:grpSpPr>
          <a:xfrm>
            <a:off x="3236114" y="1994932"/>
            <a:ext cx="7868475" cy="3925259"/>
            <a:chOff x="3236114" y="1851223"/>
            <a:chExt cx="7868475" cy="3925259"/>
          </a:xfrm>
        </p:grpSpPr>
        <p:sp>
          <p:nvSpPr>
            <p:cNvPr id="13" name="Rectangle 12"/>
            <p:cNvSpPr/>
            <p:nvPr/>
          </p:nvSpPr>
          <p:spPr>
            <a:xfrm>
              <a:off x="3236114" y="2980813"/>
              <a:ext cx="2242444" cy="2402776"/>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812740"/>
              <a:endParaRPr lang="en-US" sz="1956">
                <a:solidFill>
                  <a:prstClr val="white"/>
                </a:solidFill>
              </a:endParaRPr>
            </a:p>
          </p:txBody>
        </p:sp>
        <p:sp>
          <p:nvSpPr>
            <p:cNvPr id="14" name="Rectangle 13"/>
            <p:cNvSpPr/>
            <p:nvPr/>
          </p:nvSpPr>
          <p:spPr>
            <a:xfrm>
              <a:off x="6462347" y="2980815"/>
              <a:ext cx="2237427" cy="2402776"/>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812740"/>
              <a:endParaRPr lang="en-US" sz="1956">
                <a:solidFill>
                  <a:prstClr val="white"/>
                </a:solidFill>
              </a:endParaRPr>
            </a:p>
          </p:txBody>
        </p:sp>
        <p:sp>
          <p:nvSpPr>
            <p:cNvPr id="15" name="Rectangle 14"/>
            <p:cNvSpPr/>
            <p:nvPr/>
          </p:nvSpPr>
          <p:spPr>
            <a:xfrm>
              <a:off x="6457328" y="2503779"/>
              <a:ext cx="2242445" cy="597621"/>
            </a:xfrm>
            <a:prstGeom prst="rect">
              <a:avLst/>
            </a:prstGeom>
            <a:solidFill>
              <a:srgbClr val="E00034"/>
            </a:solidFill>
            <a:ln>
              <a:noFill/>
            </a:ln>
            <a:effectLst/>
          </p:spPr>
          <p:style>
            <a:lnRef idx="1">
              <a:schemeClr val="accent1"/>
            </a:lnRef>
            <a:fillRef idx="3">
              <a:schemeClr val="accent1"/>
            </a:fillRef>
            <a:effectRef idx="2">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812740"/>
              <a:endParaRPr lang="en-US" sz="1956">
                <a:solidFill>
                  <a:prstClr val="white"/>
                </a:solidFill>
              </a:endParaRPr>
            </a:p>
          </p:txBody>
        </p:sp>
        <p:sp>
          <p:nvSpPr>
            <p:cNvPr id="16" name="Rectangle 15"/>
            <p:cNvSpPr/>
            <p:nvPr/>
          </p:nvSpPr>
          <p:spPr>
            <a:xfrm>
              <a:off x="6457330" y="1851223"/>
              <a:ext cx="2242444" cy="81721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812740"/>
              <a:endParaRPr lang="en-US" sz="1956">
                <a:solidFill>
                  <a:prstClr val="white"/>
                </a:solidFill>
              </a:endParaRPr>
            </a:p>
          </p:txBody>
        </p:sp>
        <p:sp>
          <p:nvSpPr>
            <p:cNvPr id="17" name="TextBox 16"/>
            <p:cNvSpPr txBox="1"/>
            <p:nvPr/>
          </p:nvSpPr>
          <p:spPr>
            <a:xfrm>
              <a:off x="8735648" y="2673659"/>
              <a:ext cx="2271363" cy="420564"/>
            </a:xfrm>
            <a:prstGeom prst="rect">
              <a:avLst/>
            </a:prstGeom>
            <a:noFill/>
          </p:spPr>
          <p:txBody>
            <a:bodyPr wrap="square" rtlCol="0">
              <a:spAutoFit/>
            </a:bodyPr>
            <a:lstStyle/>
            <a:p>
              <a:pPr defTabSz="1625437"/>
              <a:r>
                <a:rPr lang="en-GB" sz="2133" dirty="0">
                  <a:solidFill>
                    <a:srgbClr val="D60028"/>
                  </a:solidFill>
                  <a:latin typeface="Arial Black"/>
                  <a:cs typeface="Arial Black"/>
                </a:rPr>
                <a:t>+ </a:t>
              </a:r>
              <a:r>
                <a:rPr lang="en-GB" sz="2133" dirty="0" smtClean="0">
                  <a:solidFill>
                    <a:srgbClr val="D60028"/>
                  </a:solidFill>
                  <a:latin typeface="Arial Black"/>
                  <a:cs typeface="Arial Black"/>
                </a:rPr>
                <a:t>4.7m</a:t>
              </a:r>
              <a:endParaRPr lang="en-GB" sz="2133" dirty="0">
                <a:solidFill>
                  <a:srgbClr val="D60028"/>
                </a:solidFill>
                <a:latin typeface="Arial Black"/>
                <a:cs typeface="Arial Black"/>
              </a:endParaRPr>
            </a:p>
          </p:txBody>
        </p:sp>
        <p:sp>
          <p:nvSpPr>
            <p:cNvPr id="18" name="TextBox 17"/>
            <p:cNvSpPr txBox="1"/>
            <p:nvPr/>
          </p:nvSpPr>
          <p:spPr>
            <a:xfrm>
              <a:off x="8735648" y="2089932"/>
              <a:ext cx="2368941" cy="420564"/>
            </a:xfrm>
            <a:prstGeom prst="rect">
              <a:avLst/>
            </a:prstGeom>
            <a:noFill/>
          </p:spPr>
          <p:txBody>
            <a:bodyPr wrap="square" rtlCol="0">
              <a:spAutoFit/>
            </a:bodyPr>
            <a:lstStyle/>
            <a:p>
              <a:pPr defTabSz="1625437"/>
              <a:r>
                <a:rPr lang="en-GB" sz="2133" dirty="0">
                  <a:solidFill>
                    <a:prstClr val="black"/>
                  </a:solidFill>
                  <a:latin typeface="Arial Black"/>
                  <a:cs typeface="Arial Black"/>
                </a:rPr>
                <a:t>+ </a:t>
              </a:r>
              <a:r>
                <a:rPr lang="en-GB" sz="2133" dirty="0" smtClean="0">
                  <a:solidFill>
                    <a:prstClr val="black"/>
                  </a:solidFill>
                  <a:latin typeface="Arial Black"/>
                  <a:cs typeface="Arial Black"/>
                </a:rPr>
                <a:t>9.2m</a:t>
              </a:r>
              <a:endParaRPr lang="en-GB" sz="2133" dirty="0">
                <a:solidFill>
                  <a:prstClr val="black"/>
                </a:solidFill>
                <a:latin typeface="Arial Black"/>
                <a:cs typeface="Arial Black"/>
              </a:endParaRPr>
            </a:p>
          </p:txBody>
        </p:sp>
        <p:sp>
          <p:nvSpPr>
            <p:cNvPr id="19" name="TextBox 18"/>
            <p:cNvSpPr txBox="1"/>
            <p:nvPr/>
          </p:nvSpPr>
          <p:spPr>
            <a:xfrm>
              <a:off x="6469777" y="1957494"/>
              <a:ext cx="2216615" cy="507831"/>
            </a:xfrm>
            <a:prstGeom prst="rect">
              <a:avLst/>
            </a:prstGeom>
            <a:noFill/>
          </p:spPr>
          <p:txBody>
            <a:bodyPr wrap="square" rtlCol="0">
              <a:spAutoFit/>
            </a:bodyPr>
            <a:lstStyle/>
            <a:p>
              <a:pPr algn="ctr" defTabSz="1625437"/>
              <a:r>
                <a:rPr lang="en-GB" sz="2700" b="1" dirty="0" smtClean="0">
                  <a:solidFill>
                    <a:srgbClr val="FFFFFF"/>
                  </a:solidFill>
                  <a:latin typeface="Arial Black"/>
                  <a:cs typeface="Arial Black"/>
                </a:rPr>
                <a:t>47.3m</a:t>
              </a:r>
              <a:endParaRPr lang="en-GB" sz="2700" b="1" dirty="0">
                <a:solidFill>
                  <a:srgbClr val="FFFFFF"/>
                </a:solidFill>
                <a:latin typeface="Arial Black"/>
                <a:cs typeface="Arial Black"/>
              </a:endParaRPr>
            </a:p>
          </p:txBody>
        </p:sp>
        <p:sp>
          <p:nvSpPr>
            <p:cNvPr id="20" name="TextBox 19"/>
            <p:cNvSpPr txBox="1"/>
            <p:nvPr/>
          </p:nvSpPr>
          <p:spPr>
            <a:xfrm>
              <a:off x="3236114" y="3865068"/>
              <a:ext cx="2216615" cy="502766"/>
            </a:xfrm>
            <a:prstGeom prst="rect">
              <a:avLst/>
            </a:prstGeom>
            <a:noFill/>
          </p:spPr>
          <p:txBody>
            <a:bodyPr wrap="square" rtlCol="0">
              <a:spAutoFit/>
            </a:bodyPr>
            <a:lstStyle/>
            <a:p>
              <a:pPr algn="ctr" defTabSz="1625437"/>
              <a:r>
                <a:rPr lang="en-GB" sz="2627" dirty="0">
                  <a:solidFill>
                    <a:srgbClr val="FFFFFF"/>
                  </a:solidFill>
                  <a:latin typeface="Arial Black"/>
                  <a:cs typeface="Arial Black"/>
                </a:rPr>
                <a:t>39.7m</a:t>
              </a:r>
            </a:p>
          </p:txBody>
        </p:sp>
        <p:sp>
          <p:nvSpPr>
            <p:cNvPr id="21" name="TextBox 20"/>
            <p:cNvSpPr txBox="1"/>
            <p:nvPr/>
          </p:nvSpPr>
          <p:spPr>
            <a:xfrm>
              <a:off x="3236115" y="5396826"/>
              <a:ext cx="2242444" cy="379656"/>
            </a:xfrm>
            <a:prstGeom prst="rect">
              <a:avLst/>
            </a:prstGeom>
            <a:noFill/>
          </p:spPr>
          <p:txBody>
            <a:bodyPr wrap="square" rtlCol="0">
              <a:spAutoFit/>
            </a:bodyPr>
            <a:lstStyle/>
            <a:p>
              <a:pPr algn="ctr" defTabSz="812740"/>
              <a:r>
                <a:rPr lang="en-US" b="1" dirty="0" smtClean="0">
                  <a:solidFill>
                    <a:srgbClr val="595959"/>
                  </a:solidFill>
                  <a:latin typeface="Arial Black" panose="020B0A04020102020204" pitchFamily="34" charset="0"/>
                </a:rPr>
                <a:t>Jan ‘07 - Dec ‘07</a:t>
              </a:r>
              <a:endParaRPr lang="en-US" b="1" dirty="0">
                <a:solidFill>
                  <a:srgbClr val="595959"/>
                </a:solidFill>
                <a:latin typeface="Arial Black" panose="020B0A04020102020204" pitchFamily="34" charset="0"/>
              </a:endParaRPr>
            </a:p>
          </p:txBody>
        </p:sp>
        <p:sp>
          <p:nvSpPr>
            <p:cNvPr id="22" name="TextBox 21"/>
            <p:cNvSpPr txBox="1"/>
            <p:nvPr/>
          </p:nvSpPr>
          <p:spPr>
            <a:xfrm>
              <a:off x="6462347" y="5383590"/>
              <a:ext cx="2242444" cy="379656"/>
            </a:xfrm>
            <a:prstGeom prst="rect">
              <a:avLst/>
            </a:prstGeom>
            <a:noFill/>
          </p:spPr>
          <p:txBody>
            <a:bodyPr wrap="square" rtlCol="0">
              <a:spAutoFit/>
            </a:bodyPr>
            <a:lstStyle/>
            <a:p>
              <a:pPr algn="ctr" defTabSz="812740"/>
              <a:r>
                <a:rPr lang="en-US" b="1" dirty="0">
                  <a:solidFill>
                    <a:srgbClr val="595959"/>
                  </a:solidFill>
                  <a:latin typeface="Arial Black" panose="020B0A04020102020204" pitchFamily="34" charset="0"/>
                </a:rPr>
                <a:t>Jan </a:t>
              </a:r>
              <a:r>
                <a:rPr lang="en-US" b="1" dirty="0" smtClean="0">
                  <a:solidFill>
                    <a:srgbClr val="595959"/>
                  </a:solidFill>
                  <a:latin typeface="Arial Black" panose="020B0A04020102020204" pitchFamily="34" charset="0"/>
                </a:rPr>
                <a:t>‘16 </a:t>
              </a:r>
              <a:r>
                <a:rPr lang="en-US" b="1" dirty="0">
                  <a:solidFill>
                    <a:srgbClr val="595959"/>
                  </a:solidFill>
                  <a:latin typeface="Arial Black" panose="020B0A04020102020204" pitchFamily="34" charset="0"/>
                </a:rPr>
                <a:t>- Dec </a:t>
              </a:r>
              <a:r>
                <a:rPr lang="en-US" b="1" dirty="0" smtClean="0">
                  <a:solidFill>
                    <a:srgbClr val="595959"/>
                  </a:solidFill>
                  <a:latin typeface="Arial Black" panose="020B0A04020102020204" pitchFamily="34" charset="0"/>
                </a:rPr>
                <a:t>‘16</a:t>
              </a:r>
              <a:endParaRPr lang="en-US" b="1" dirty="0">
                <a:solidFill>
                  <a:srgbClr val="595959"/>
                </a:solidFill>
                <a:latin typeface="Arial Black" panose="020B0A04020102020204" pitchFamily="34" charset="0"/>
              </a:endParaRPr>
            </a:p>
          </p:txBody>
        </p:sp>
        <p:sp>
          <p:nvSpPr>
            <p:cNvPr id="23" name="TextBox 22"/>
            <p:cNvSpPr txBox="1"/>
            <p:nvPr/>
          </p:nvSpPr>
          <p:spPr>
            <a:xfrm>
              <a:off x="6421456" y="3851247"/>
              <a:ext cx="2314193" cy="507831"/>
            </a:xfrm>
            <a:prstGeom prst="rect">
              <a:avLst/>
            </a:prstGeom>
            <a:noFill/>
          </p:spPr>
          <p:txBody>
            <a:bodyPr wrap="square" rtlCol="0">
              <a:spAutoFit/>
            </a:bodyPr>
            <a:lstStyle/>
            <a:p>
              <a:pPr algn="ctr" defTabSz="1625437"/>
              <a:r>
                <a:rPr lang="en-GB" sz="2700" dirty="0" smtClean="0">
                  <a:solidFill>
                    <a:srgbClr val="FFFFFF"/>
                  </a:solidFill>
                  <a:latin typeface="Arial Black"/>
                  <a:cs typeface="Arial Black"/>
                </a:rPr>
                <a:t>33.4m</a:t>
              </a:r>
              <a:endParaRPr lang="en-GB" sz="2700" dirty="0">
                <a:solidFill>
                  <a:srgbClr val="FFFFFF"/>
                </a:solidFill>
                <a:latin typeface="Arial Black"/>
                <a:cs typeface="Arial Black"/>
              </a:endParaRPr>
            </a:p>
          </p:txBody>
        </p:sp>
        <p:sp>
          <p:nvSpPr>
            <p:cNvPr id="24" name="TextBox 23"/>
            <p:cNvSpPr txBox="1"/>
            <p:nvPr/>
          </p:nvSpPr>
          <p:spPr>
            <a:xfrm>
              <a:off x="6421456" y="2621011"/>
              <a:ext cx="2314193" cy="507831"/>
            </a:xfrm>
            <a:prstGeom prst="rect">
              <a:avLst/>
            </a:prstGeom>
            <a:noFill/>
          </p:spPr>
          <p:txBody>
            <a:bodyPr wrap="square" rtlCol="0">
              <a:spAutoFit/>
            </a:bodyPr>
            <a:lstStyle/>
            <a:p>
              <a:pPr algn="ctr" defTabSz="1625437"/>
              <a:r>
                <a:rPr lang="en-GB" sz="2700" dirty="0" smtClean="0">
                  <a:solidFill>
                    <a:srgbClr val="FFFFFF"/>
                  </a:solidFill>
                  <a:latin typeface="Arial Black"/>
                  <a:cs typeface="Arial Black"/>
                </a:rPr>
                <a:t>38.1m</a:t>
              </a:r>
              <a:endParaRPr lang="en-GB" sz="2700" dirty="0">
                <a:solidFill>
                  <a:srgbClr val="FFFFFF"/>
                </a:solidFill>
                <a:latin typeface="Arial Black"/>
                <a:cs typeface="Arial Black"/>
              </a:endParaRPr>
            </a:p>
          </p:txBody>
        </p:sp>
      </p:grpSp>
      <p:sp>
        <p:nvSpPr>
          <p:cNvPr id="28" name="TextBox 27"/>
          <p:cNvSpPr txBox="1"/>
          <p:nvPr/>
        </p:nvSpPr>
        <p:spPr>
          <a:xfrm>
            <a:off x="334800" y="313200"/>
            <a:ext cx="12147443" cy="458972"/>
          </a:xfrm>
          <a:prstGeom prst="rect">
            <a:avLst/>
          </a:prstGeom>
          <a:noFill/>
        </p:spPr>
        <p:txBody>
          <a:bodyPr wrap="square" rtlCol="0">
            <a:spAutoFit/>
          </a:bodyPr>
          <a:lstStyle/>
          <a:p>
            <a:pPr defTabSz="609585">
              <a:lnSpc>
                <a:spcPct val="70000"/>
              </a:lnSpc>
            </a:pPr>
            <a:r>
              <a:rPr lang="en-GB" sz="3200" dirty="0">
                <a:solidFill>
                  <a:prstClr val="black"/>
                </a:solidFill>
                <a:latin typeface="Arial Black"/>
                <a:cs typeface="Arial Black"/>
              </a:rPr>
              <a:t>Newsbrands have a growing audience</a:t>
            </a:r>
          </a:p>
        </p:txBody>
      </p:sp>
      <p:sp>
        <p:nvSpPr>
          <p:cNvPr id="29" name="TextBox 28"/>
          <p:cNvSpPr txBox="1"/>
          <p:nvPr/>
        </p:nvSpPr>
        <p:spPr>
          <a:xfrm>
            <a:off x="0" y="6603273"/>
            <a:ext cx="8834718" cy="256545"/>
          </a:xfrm>
          <a:prstGeom prst="rect">
            <a:avLst/>
          </a:prstGeom>
          <a:noFill/>
        </p:spPr>
        <p:txBody>
          <a:bodyPr wrap="square" lIns="91440" tIns="45720" rIns="91440" bIns="45720" rtlCol="0">
            <a:spAutoFit/>
          </a:bodyPr>
          <a:lstStyle/>
          <a:p>
            <a:pPr defTabSz="609555"/>
            <a:r>
              <a:rPr lang="en-US" sz="1070" dirty="0">
                <a:solidFill>
                  <a:prstClr val="black"/>
                </a:solidFill>
                <a:latin typeface="Arial" panose="020B0604020202020204" pitchFamily="34" charset="0"/>
                <a:cs typeface="Arial" panose="020B0604020202020204" pitchFamily="34" charset="0"/>
              </a:rPr>
              <a:t>Source: </a:t>
            </a:r>
            <a:r>
              <a:rPr lang="en-GB" sz="1070" dirty="0" smtClean="0">
                <a:solidFill>
                  <a:prstClr val="black"/>
                </a:solidFill>
                <a:latin typeface="Arial" panose="020B0604020202020204" pitchFamily="34" charset="0"/>
                <a:cs typeface="Arial" panose="020B0604020202020204" pitchFamily="34" charset="0"/>
              </a:rPr>
              <a:t>NRS PADD Jan 2016 – Dec 2016, NRS Jan 2007 – December 2007</a:t>
            </a:r>
            <a:endParaRPr lang="en-US" sz="107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53572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4800" y="228978"/>
            <a:ext cx="12207121" cy="978729"/>
          </a:xfrm>
          <a:prstGeom prst="rect">
            <a:avLst/>
          </a:prstGeom>
          <a:noFill/>
        </p:spPr>
        <p:txBody>
          <a:bodyPr wrap="square" rtlCol="0">
            <a:spAutoFit/>
          </a:bodyPr>
          <a:lstStyle/>
          <a:p>
            <a:pPr defTabSz="812760">
              <a:lnSpc>
                <a:spcPct val="90000"/>
              </a:lnSpc>
            </a:pPr>
            <a:r>
              <a:rPr lang="en-GB" sz="3200" b="1" dirty="0">
                <a:solidFill>
                  <a:srgbClr val="D60028"/>
                </a:solidFill>
                <a:latin typeface="Arial Black"/>
                <a:cs typeface="Arial Black"/>
              </a:rPr>
              <a:t>Readers spend a significant amount </a:t>
            </a:r>
            <a:r>
              <a:rPr lang="en-GB" sz="3200" b="1" dirty="0" smtClean="0">
                <a:solidFill>
                  <a:srgbClr val="D60028"/>
                </a:solidFill>
                <a:latin typeface="Arial Black"/>
                <a:cs typeface="Arial Black"/>
              </a:rPr>
              <a:t>of time</a:t>
            </a:r>
          </a:p>
          <a:p>
            <a:pPr defTabSz="812760">
              <a:lnSpc>
                <a:spcPct val="90000"/>
              </a:lnSpc>
            </a:pPr>
            <a:r>
              <a:rPr lang="en-GB" sz="3200" b="1" dirty="0" smtClean="0">
                <a:solidFill>
                  <a:srgbClr val="D60028"/>
                </a:solidFill>
                <a:latin typeface="Arial Black"/>
                <a:cs typeface="Arial Black"/>
              </a:rPr>
              <a:t>with </a:t>
            </a:r>
            <a:r>
              <a:rPr lang="en-GB" sz="3200" b="1" dirty="0">
                <a:solidFill>
                  <a:srgbClr val="D60028"/>
                </a:solidFill>
                <a:latin typeface="Arial Black"/>
                <a:cs typeface="Arial Black"/>
              </a:rPr>
              <a:t>their newsbrand of choice</a:t>
            </a:r>
          </a:p>
        </p:txBody>
      </p:sp>
      <p:sp>
        <p:nvSpPr>
          <p:cNvPr id="6" name="TextBox 5"/>
          <p:cNvSpPr txBox="1"/>
          <p:nvPr/>
        </p:nvSpPr>
        <p:spPr>
          <a:xfrm>
            <a:off x="1" y="1240329"/>
            <a:ext cx="12192000" cy="902683"/>
          </a:xfrm>
          <a:prstGeom prst="rect">
            <a:avLst/>
          </a:prstGeom>
          <a:noFill/>
        </p:spPr>
        <p:txBody>
          <a:bodyPr wrap="square" lIns="0" tIns="0" rIns="0" bIns="0" rtlCol="0">
            <a:spAutoFit/>
          </a:bodyPr>
          <a:lstStyle/>
          <a:p>
            <a:pPr algn="ctr" defTabSz="609585"/>
            <a:r>
              <a:rPr lang="en-GB" sz="2133" b="1" dirty="0">
                <a:solidFill>
                  <a:srgbClr val="D60028"/>
                </a:solidFill>
                <a:latin typeface="Arial Black"/>
                <a:cs typeface="Arial Black"/>
              </a:rPr>
              <a:t/>
            </a:r>
            <a:br>
              <a:rPr lang="en-GB" sz="2133" b="1" dirty="0">
                <a:solidFill>
                  <a:srgbClr val="D60028"/>
                </a:solidFill>
                <a:latin typeface="Arial Black"/>
                <a:cs typeface="Arial Black"/>
              </a:rPr>
            </a:br>
            <a:r>
              <a:rPr lang="en-GB" sz="2133" b="1" dirty="0">
                <a:solidFill>
                  <a:prstClr val="black"/>
                </a:solidFill>
              </a:rPr>
              <a:t>Time spent reading </a:t>
            </a:r>
            <a:r>
              <a:rPr lang="en-GB" sz="2133" b="1" dirty="0" err="1">
                <a:solidFill>
                  <a:prstClr val="black"/>
                </a:solidFill>
              </a:rPr>
              <a:t>newsbrands</a:t>
            </a:r>
            <a:r>
              <a:rPr lang="en-GB" sz="2133" b="1" dirty="0">
                <a:solidFill>
                  <a:prstClr val="black"/>
                </a:solidFill>
              </a:rPr>
              <a:t> on the days people read</a:t>
            </a:r>
          </a:p>
          <a:p>
            <a:pPr algn="ctr" defTabSz="609585"/>
            <a:endParaRPr lang="en-GB" sz="1600" dirty="0">
              <a:solidFill>
                <a:prstClr val="white">
                  <a:lumMod val="50000"/>
                </a:prstClr>
              </a:solidFill>
            </a:endParaRPr>
          </a:p>
        </p:txBody>
      </p:sp>
      <p:sp>
        <p:nvSpPr>
          <p:cNvPr id="13" name="Oval 12"/>
          <p:cNvSpPr/>
          <p:nvPr/>
        </p:nvSpPr>
        <p:spPr>
          <a:xfrm>
            <a:off x="9400988" y="2654300"/>
            <a:ext cx="239881" cy="222250"/>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grpSp>
        <p:nvGrpSpPr>
          <p:cNvPr id="17" name="Group 16"/>
          <p:cNvGrpSpPr/>
          <p:nvPr/>
        </p:nvGrpSpPr>
        <p:grpSpPr>
          <a:xfrm>
            <a:off x="1" y="30239"/>
            <a:ext cx="12207119" cy="6827763"/>
            <a:chOff x="1" y="30239"/>
            <a:chExt cx="12207119" cy="6827763"/>
          </a:xfrm>
        </p:grpSpPr>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1390" b="2034"/>
            <a:stretch/>
          </p:blipFill>
          <p:spPr>
            <a:xfrm>
              <a:off x="1" y="30239"/>
              <a:ext cx="12207119" cy="6827763"/>
            </a:xfrm>
            <a:prstGeom prst="rect">
              <a:avLst/>
            </a:prstGeom>
          </p:spPr>
        </p:pic>
        <p:pic>
          <p:nvPicPr>
            <p:cNvPr id="7" name="Picture 6"/>
            <p:cNvPicPr>
              <a:picLocks noChangeAspect="1"/>
            </p:cNvPicPr>
            <p:nvPr/>
          </p:nvPicPr>
          <p:blipFill>
            <a:blip r:embed="rId5"/>
            <a:stretch>
              <a:fillRect/>
            </a:stretch>
          </p:blipFill>
          <p:spPr>
            <a:xfrm>
              <a:off x="3714750" y="3379088"/>
              <a:ext cx="457200" cy="128587"/>
            </a:xfrm>
            <a:prstGeom prst="rect">
              <a:avLst/>
            </a:prstGeom>
          </p:spPr>
        </p:pic>
        <p:pic>
          <p:nvPicPr>
            <p:cNvPr id="8" name="Picture 7"/>
            <p:cNvPicPr>
              <a:picLocks noChangeAspect="1"/>
            </p:cNvPicPr>
            <p:nvPr/>
          </p:nvPicPr>
          <p:blipFill>
            <a:blip r:embed="rId6"/>
            <a:stretch>
              <a:fillRect/>
            </a:stretch>
          </p:blipFill>
          <p:spPr>
            <a:xfrm>
              <a:off x="7156449" y="2654300"/>
              <a:ext cx="206375" cy="222250"/>
            </a:xfrm>
            <a:prstGeom prst="rect">
              <a:avLst/>
            </a:prstGeom>
          </p:spPr>
        </p:pic>
        <p:pic>
          <p:nvPicPr>
            <p:cNvPr id="14" name="Picture 13"/>
            <p:cNvPicPr>
              <a:picLocks noChangeAspect="1"/>
            </p:cNvPicPr>
            <p:nvPr/>
          </p:nvPicPr>
          <p:blipFill>
            <a:blip r:embed="rId7"/>
            <a:stretch>
              <a:fillRect/>
            </a:stretch>
          </p:blipFill>
          <p:spPr>
            <a:xfrm>
              <a:off x="9126060" y="2342775"/>
              <a:ext cx="705410" cy="842905"/>
            </a:xfrm>
            <a:prstGeom prst="rect">
              <a:avLst/>
            </a:prstGeom>
          </p:spPr>
        </p:pic>
        <p:graphicFrame>
          <p:nvGraphicFramePr>
            <p:cNvPr id="15" name="Object 14"/>
            <p:cNvGraphicFramePr>
              <a:graphicFrameLocks noChangeAspect="1"/>
            </p:cNvGraphicFramePr>
            <p:nvPr>
              <p:extLst>
                <p:ext uri="{D42A27DB-BD31-4B8C-83A1-F6EECF244321}">
                  <p14:modId xmlns:p14="http://schemas.microsoft.com/office/powerpoint/2010/main" val="1342970528"/>
                </p:ext>
              </p:extLst>
            </p:nvPr>
          </p:nvGraphicFramePr>
          <p:xfrm>
            <a:off x="10292876" y="4481723"/>
            <a:ext cx="1553716" cy="1361504"/>
          </p:xfrm>
          <a:graphic>
            <a:graphicData uri="http://schemas.openxmlformats.org/presentationml/2006/ole">
              <mc:AlternateContent xmlns:mc="http://schemas.openxmlformats.org/markup-compatibility/2006">
                <mc:Choice xmlns:v="urn:schemas-microsoft-com:vml" Requires="v">
                  <p:oleObj spid="_x0000_s1086" name="Image" r:id="rId8" imgW="2463480" imgH="2158560" progId="Photoshop.Image.12">
                    <p:embed/>
                  </p:oleObj>
                </mc:Choice>
                <mc:Fallback>
                  <p:oleObj name="Image" r:id="rId8" imgW="2463480" imgH="2158560" progId="Photoshop.Image.12">
                    <p:embed/>
                    <p:pic>
                      <p:nvPicPr>
                        <p:cNvPr id="0" name=""/>
                        <p:cNvPicPr/>
                        <p:nvPr/>
                      </p:nvPicPr>
                      <p:blipFill>
                        <a:blip r:embed="rId9"/>
                        <a:stretch>
                          <a:fillRect/>
                        </a:stretch>
                      </p:blipFill>
                      <p:spPr>
                        <a:xfrm>
                          <a:off x="10292876" y="4481723"/>
                          <a:ext cx="1553716" cy="1361504"/>
                        </a:xfrm>
                        <a:prstGeom prst="rect">
                          <a:avLst/>
                        </a:prstGeom>
                      </p:spPr>
                    </p:pic>
                  </p:oleObj>
                </mc:Fallback>
              </mc:AlternateContent>
            </a:graphicData>
          </a:graphic>
        </p:graphicFrame>
      </p:grpSp>
      <p:sp>
        <p:nvSpPr>
          <p:cNvPr id="9" name="TextBox 8"/>
          <p:cNvSpPr txBox="1"/>
          <p:nvPr/>
        </p:nvSpPr>
        <p:spPr>
          <a:xfrm>
            <a:off x="2642262" y="6576661"/>
            <a:ext cx="9564860" cy="287771"/>
          </a:xfrm>
          <a:prstGeom prst="rect">
            <a:avLst/>
          </a:prstGeom>
          <a:noFill/>
        </p:spPr>
        <p:txBody>
          <a:bodyPr wrap="square" lIns="121920" tIns="60960" rIns="121920" bIns="60960" rtlCol="0">
            <a:spAutoFit/>
          </a:bodyPr>
          <a:lstStyle/>
          <a:p>
            <a:pPr algn="r" defTabSz="812740"/>
            <a:r>
              <a:rPr lang="en-US" sz="1070" dirty="0">
                <a:solidFill>
                  <a:prstClr val="white"/>
                </a:solidFill>
                <a:cs typeface="Arial"/>
              </a:rPr>
              <a:t>Source: </a:t>
            </a:r>
            <a:r>
              <a:rPr lang="en-GB" sz="1070" dirty="0">
                <a:solidFill>
                  <a:prstClr val="white"/>
                </a:solidFill>
                <a:cs typeface="Arial"/>
              </a:rPr>
              <a:t>IPA </a:t>
            </a:r>
            <a:r>
              <a:rPr lang="en-GB" sz="1070" dirty="0" err="1" smtClean="0">
                <a:solidFill>
                  <a:prstClr val="white"/>
                </a:solidFill>
                <a:cs typeface="Arial"/>
              </a:rPr>
              <a:t>TouchPoints</a:t>
            </a:r>
            <a:r>
              <a:rPr lang="en-GB" sz="1070" dirty="0" smtClean="0">
                <a:solidFill>
                  <a:prstClr val="white"/>
                </a:solidFill>
                <a:cs typeface="Arial"/>
              </a:rPr>
              <a:t> 2016     </a:t>
            </a:r>
            <a:endParaRPr lang="en-US" sz="1070" dirty="0">
              <a:solidFill>
                <a:prstClr val="white"/>
              </a:solidFill>
              <a:cs typeface="Arial"/>
            </a:endParaRPr>
          </a:p>
        </p:txBody>
      </p:sp>
    </p:spTree>
    <p:extLst>
      <p:ext uri="{BB962C8B-B14F-4D97-AF65-F5344CB8AC3E}">
        <p14:creationId xmlns:p14="http://schemas.microsoft.com/office/powerpoint/2010/main" val="5312089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extLst>
              <p:ext uri="{D42A27DB-BD31-4B8C-83A1-F6EECF244321}">
                <p14:modId xmlns:p14="http://schemas.microsoft.com/office/powerpoint/2010/main" val="2034931496"/>
              </p:ext>
            </p:extLst>
          </p:nvPr>
        </p:nvGraphicFramePr>
        <p:xfrm>
          <a:off x="433389" y="1448876"/>
          <a:ext cx="11325224" cy="4805680"/>
        </p:xfrm>
        <a:graphic>
          <a:graphicData uri="http://schemas.openxmlformats.org/drawingml/2006/chart">
            <c:chart xmlns:c="http://schemas.openxmlformats.org/drawingml/2006/chart" xmlns:r="http://schemas.openxmlformats.org/officeDocument/2006/relationships" r:id="rId2"/>
          </a:graphicData>
        </a:graphic>
      </p:graphicFrame>
      <p:sp>
        <p:nvSpPr>
          <p:cNvPr id="10" name="AutoShape 2" descr="http://clipartsign.com/upload/2016/01/11/cartoon-moon-clipart-free-clip-art-images.jpeg"/>
          <p:cNvSpPr>
            <a:spLocks noChangeAspect="1" noChangeArrowheads="1"/>
          </p:cNvSpPr>
          <p:nvPr/>
        </p:nvSpPr>
        <p:spPr bwMode="auto">
          <a:xfrm>
            <a:off x="5351465" y="1389065"/>
            <a:ext cx="3457575" cy="34575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609585"/>
            <a:endParaRPr lang="en-GB" sz="2400">
              <a:solidFill>
                <a:prstClr val="black"/>
              </a:solidFill>
            </a:endParaRPr>
          </a:p>
        </p:txBody>
      </p:sp>
      <p:sp>
        <p:nvSpPr>
          <p:cNvPr id="6" name="TextBox 5"/>
          <p:cNvSpPr txBox="1"/>
          <p:nvPr/>
        </p:nvSpPr>
        <p:spPr>
          <a:xfrm>
            <a:off x="334800" y="313200"/>
            <a:ext cx="12147443" cy="1151084"/>
          </a:xfrm>
          <a:prstGeom prst="rect">
            <a:avLst/>
          </a:prstGeom>
          <a:noFill/>
        </p:spPr>
        <p:txBody>
          <a:bodyPr wrap="square" rtlCol="0">
            <a:spAutoFit/>
          </a:bodyPr>
          <a:lstStyle/>
          <a:p>
            <a:pPr defTabSz="609585">
              <a:lnSpc>
                <a:spcPct val="70000"/>
              </a:lnSpc>
            </a:pPr>
            <a:r>
              <a:rPr lang="en-GB" sz="3200" dirty="0">
                <a:solidFill>
                  <a:prstClr val="black"/>
                </a:solidFill>
                <a:latin typeface="Arial Black"/>
                <a:cs typeface="Arial Black"/>
              </a:rPr>
              <a:t>Newsbrands are consumed at different points throughout the day</a:t>
            </a:r>
          </a:p>
          <a:p>
            <a:pPr lvl="0"/>
            <a:r>
              <a:rPr lang="en-GB" sz="2400" b="1" dirty="0">
                <a:solidFill>
                  <a:prstClr val="black">
                    <a:lumMod val="50000"/>
                    <a:lumOff val="50000"/>
                  </a:prstClr>
                </a:solidFill>
                <a:latin typeface="Arial Rounded MT Bold" panose="020F0704030504030204" pitchFamily="34" charset="0"/>
              </a:rPr>
              <a:t>(Average weekday)</a:t>
            </a:r>
          </a:p>
        </p:txBody>
      </p:sp>
      <p:sp>
        <p:nvSpPr>
          <p:cNvPr id="7" name="TextBox 6"/>
          <p:cNvSpPr txBox="1"/>
          <p:nvPr/>
        </p:nvSpPr>
        <p:spPr>
          <a:xfrm>
            <a:off x="561" y="6567334"/>
            <a:ext cx="12192000" cy="287771"/>
          </a:xfrm>
          <a:prstGeom prst="rect">
            <a:avLst/>
          </a:prstGeom>
          <a:noFill/>
        </p:spPr>
        <p:txBody>
          <a:bodyPr wrap="square" lIns="121920" tIns="60960" rIns="121920" bIns="60960" rtlCol="0">
            <a:spAutoFit/>
          </a:bodyPr>
          <a:lstStyle/>
          <a:p>
            <a:pPr defTabSz="812740"/>
            <a:r>
              <a:rPr lang="fr-FR" sz="1070" dirty="0">
                <a:solidFill>
                  <a:prstClr val="black"/>
                </a:solidFill>
                <a:cs typeface="Arial"/>
              </a:rPr>
              <a:t>Source: IPA </a:t>
            </a:r>
            <a:r>
              <a:rPr lang="fr-FR" sz="1070" dirty="0" err="1">
                <a:solidFill>
                  <a:prstClr val="black"/>
                </a:solidFill>
                <a:cs typeface="Arial"/>
              </a:rPr>
              <a:t>TouchPoints</a:t>
            </a:r>
            <a:r>
              <a:rPr lang="fr-FR" sz="1070" dirty="0">
                <a:solidFill>
                  <a:prstClr val="black"/>
                </a:solidFill>
                <a:cs typeface="Arial"/>
              </a:rPr>
              <a:t> </a:t>
            </a:r>
            <a:r>
              <a:rPr lang="fr-FR" sz="1070" dirty="0" smtClean="0">
                <a:solidFill>
                  <a:prstClr val="black"/>
                </a:solidFill>
                <a:cs typeface="Arial"/>
              </a:rPr>
              <a:t>2016</a:t>
            </a:r>
            <a:endParaRPr lang="fr-FR" sz="1070" dirty="0">
              <a:solidFill>
                <a:prstClr val="black"/>
              </a:solidFill>
              <a:cs typeface="Arial"/>
            </a:endParaRPr>
          </a:p>
        </p:txBody>
      </p:sp>
    </p:spTree>
    <p:extLst>
      <p:ext uri="{BB962C8B-B14F-4D97-AF65-F5344CB8AC3E}">
        <p14:creationId xmlns:p14="http://schemas.microsoft.com/office/powerpoint/2010/main" val="2684231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159275" y="4568090"/>
            <a:ext cx="9871360" cy="793085"/>
          </a:xfrm>
          <a:prstGeom prst="rect">
            <a:avLst/>
          </a:prstGeom>
        </p:spPr>
      </p:pic>
      <p:pic>
        <p:nvPicPr>
          <p:cNvPr id="4" name="Picture 3"/>
          <p:cNvPicPr>
            <a:picLocks noChangeAspect="1"/>
          </p:cNvPicPr>
          <p:nvPr/>
        </p:nvPicPr>
        <p:blipFill>
          <a:blip r:embed="rId4"/>
          <a:stretch>
            <a:fillRect/>
          </a:stretch>
        </p:blipFill>
        <p:spPr>
          <a:xfrm>
            <a:off x="2056699" y="1728747"/>
            <a:ext cx="8150140" cy="2322651"/>
          </a:xfrm>
          <a:prstGeom prst="rect">
            <a:avLst/>
          </a:prstGeom>
        </p:spPr>
      </p:pic>
      <p:grpSp>
        <p:nvGrpSpPr>
          <p:cNvPr id="3" name="Group 2"/>
          <p:cNvGrpSpPr/>
          <p:nvPr/>
        </p:nvGrpSpPr>
        <p:grpSpPr>
          <a:xfrm>
            <a:off x="2056697" y="3622576"/>
            <a:ext cx="7840475" cy="1200328"/>
            <a:chOff x="2632075" y="2438975"/>
            <a:chExt cx="3840020" cy="677555"/>
          </a:xfrm>
        </p:grpSpPr>
        <p:sp>
          <p:nvSpPr>
            <p:cNvPr id="6" name="TextBox 5"/>
            <p:cNvSpPr txBox="1"/>
            <p:nvPr/>
          </p:nvSpPr>
          <p:spPr>
            <a:xfrm>
              <a:off x="2632075" y="2518177"/>
              <a:ext cx="1108075" cy="469077"/>
            </a:xfrm>
            <a:prstGeom prst="rect">
              <a:avLst/>
            </a:prstGeom>
            <a:noFill/>
          </p:spPr>
          <p:txBody>
            <a:bodyPr wrap="square" rtlCol="0">
              <a:spAutoFit/>
            </a:bodyPr>
            <a:lstStyle/>
            <a:p>
              <a:pPr algn="ctr" defTabSz="609585"/>
              <a:endParaRPr lang="en-GB" sz="2400" b="1" dirty="0">
                <a:solidFill>
                  <a:prstClr val="black"/>
                </a:solidFill>
                <a:latin typeface="Calibri" panose="020F0502020204030204" pitchFamily="34" charset="0"/>
              </a:endParaRPr>
            </a:p>
            <a:p>
              <a:pPr algn="ctr" defTabSz="609585"/>
              <a:r>
                <a:rPr lang="en-GB" sz="2400" b="1" dirty="0">
                  <a:solidFill>
                    <a:prstClr val="black"/>
                  </a:solidFill>
                </a:rPr>
                <a:t>Engagement</a:t>
              </a:r>
            </a:p>
          </p:txBody>
        </p:sp>
        <p:sp>
          <p:nvSpPr>
            <p:cNvPr id="9" name="TextBox 8"/>
            <p:cNvSpPr txBox="1"/>
            <p:nvPr/>
          </p:nvSpPr>
          <p:spPr>
            <a:xfrm>
              <a:off x="4018339" y="2518177"/>
              <a:ext cx="1108075" cy="469077"/>
            </a:xfrm>
            <a:prstGeom prst="rect">
              <a:avLst/>
            </a:prstGeom>
            <a:noFill/>
          </p:spPr>
          <p:txBody>
            <a:bodyPr wrap="square" rtlCol="0">
              <a:spAutoFit/>
            </a:bodyPr>
            <a:lstStyle/>
            <a:p>
              <a:pPr algn="ctr" defTabSz="609585"/>
              <a:endParaRPr lang="en-GB" sz="2400" b="1" dirty="0">
                <a:solidFill>
                  <a:prstClr val="black"/>
                </a:solidFill>
                <a:latin typeface="Calibri" panose="020F0502020204030204" pitchFamily="34" charset="0"/>
              </a:endParaRPr>
            </a:p>
            <a:p>
              <a:pPr algn="ctr" defTabSz="609585"/>
              <a:r>
                <a:rPr lang="en-GB" sz="2400" b="1" dirty="0">
                  <a:solidFill>
                    <a:prstClr val="black"/>
                  </a:solidFill>
                </a:rPr>
                <a:t>Trust</a:t>
              </a:r>
            </a:p>
          </p:txBody>
        </p:sp>
        <p:sp>
          <p:nvSpPr>
            <p:cNvPr id="10" name="TextBox 9"/>
            <p:cNvSpPr txBox="1"/>
            <p:nvPr/>
          </p:nvSpPr>
          <p:spPr>
            <a:xfrm>
              <a:off x="5364020" y="2438975"/>
              <a:ext cx="1108075" cy="677555"/>
            </a:xfrm>
            <a:prstGeom prst="rect">
              <a:avLst/>
            </a:prstGeom>
            <a:noFill/>
          </p:spPr>
          <p:txBody>
            <a:bodyPr wrap="square" rtlCol="0">
              <a:spAutoFit/>
            </a:bodyPr>
            <a:lstStyle/>
            <a:p>
              <a:pPr algn="ctr" defTabSz="609585"/>
              <a:endParaRPr lang="en-GB" sz="2400" b="1" dirty="0">
                <a:solidFill>
                  <a:prstClr val="black"/>
                </a:solidFill>
                <a:latin typeface="Calibri" panose="020F0502020204030204" pitchFamily="34" charset="0"/>
              </a:endParaRPr>
            </a:p>
            <a:p>
              <a:pPr algn="ctr" defTabSz="609585"/>
              <a:r>
                <a:rPr lang="en-GB" sz="2400" b="1" dirty="0">
                  <a:solidFill>
                    <a:prstClr val="black"/>
                  </a:solidFill>
                </a:rPr>
                <a:t>Personal identification</a:t>
              </a:r>
            </a:p>
          </p:txBody>
        </p:sp>
      </p:grpSp>
      <p:sp>
        <p:nvSpPr>
          <p:cNvPr id="12" name="TextBox 11"/>
          <p:cNvSpPr txBox="1"/>
          <p:nvPr/>
        </p:nvSpPr>
        <p:spPr>
          <a:xfrm>
            <a:off x="2481617" y="5561569"/>
            <a:ext cx="7073496" cy="789896"/>
          </a:xfrm>
          <a:prstGeom prst="rect">
            <a:avLst/>
          </a:prstGeom>
          <a:noFill/>
        </p:spPr>
        <p:txBody>
          <a:bodyPr wrap="square" lIns="91440" tIns="45720" rIns="91440" bIns="45720" rtlCol="0">
            <a:spAutoFit/>
          </a:bodyPr>
          <a:lstStyle/>
          <a:p>
            <a:pPr algn="ctr" defTabSz="609585"/>
            <a:endParaRPr lang="en-GB" sz="2400" dirty="0">
              <a:solidFill>
                <a:prstClr val="black"/>
              </a:solidFill>
              <a:latin typeface="Calibri" panose="020F0502020204030204" pitchFamily="34" charset="0"/>
            </a:endParaRPr>
          </a:p>
          <a:p>
            <a:pPr algn="ctr" defTabSz="609585"/>
            <a:r>
              <a:rPr lang="en-GB" sz="2133" dirty="0">
                <a:solidFill>
                  <a:prstClr val="black"/>
                </a:solidFill>
              </a:rPr>
              <a:t>The more engaged the reader the stronger the effect </a:t>
            </a:r>
          </a:p>
        </p:txBody>
      </p:sp>
      <p:sp>
        <p:nvSpPr>
          <p:cNvPr id="13" name="TextBox 12"/>
          <p:cNvSpPr txBox="1"/>
          <p:nvPr/>
        </p:nvSpPr>
        <p:spPr>
          <a:xfrm>
            <a:off x="1621089" y="5515401"/>
            <a:ext cx="9143999" cy="461665"/>
          </a:xfrm>
          <a:prstGeom prst="rect">
            <a:avLst/>
          </a:prstGeom>
          <a:noFill/>
        </p:spPr>
        <p:txBody>
          <a:bodyPr wrap="square" lIns="91440" tIns="45720" rIns="91440" bIns="45720" rtlCol="0">
            <a:spAutoFit/>
          </a:bodyPr>
          <a:lstStyle/>
          <a:p>
            <a:pPr algn="ctr" defTabSz="609585"/>
            <a:r>
              <a:rPr lang="en-GB" sz="2400" dirty="0" smtClean="0">
                <a:solidFill>
                  <a:srgbClr val="E00034"/>
                </a:solidFill>
                <a:latin typeface="Arial Black" panose="020B0A04020102020204" pitchFamily="34" charset="0"/>
              </a:rPr>
              <a:t>Brand </a:t>
            </a:r>
            <a:r>
              <a:rPr lang="en-GB" sz="2400" dirty="0">
                <a:solidFill>
                  <a:srgbClr val="E00034"/>
                </a:solidFill>
                <a:latin typeface="Arial Black" panose="020B0A04020102020204" pitchFamily="34" charset="0"/>
              </a:rPr>
              <a:t>context effect</a:t>
            </a:r>
          </a:p>
        </p:txBody>
      </p:sp>
      <p:sp>
        <p:nvSpPr>
          <p:cNvPr id="14" name="TextBox 13"/>
          <p:cNvSpPr txBox="1"/>
          <p:nvPr/>
        </p:nvSpPr>
        <p:spPr>
          <a:xfrm>
            <a:off x="334800" y="313200"/>
            <a:ext cx="12147443" cy="803682"/>
          </a:xfrm>
          <a:prstGeom prst="rect">
            <a:avLst/>
          </a:prstGeom>
          <a:noFill/>
        </p:spPr>
        <p:txBody>
          <a:bodyPr wrap="square" rtlCol="0">
            <a:spAutoFit/>
          </a:bodyPr>
          <a:lstStyle/>
          <a:p>
            <a:pPr defTabSz="609585">
              <a:lnSpc>
                <a:spcPct val="70000"/>
              </a:lnSpc>
            </a:pPr>
            <a:r>
              <a:rPr lang="en-GB" sz="3200" dirty="0">
                <a:solidFill>
                  <a:prstClr val="black"/>
                </a:solidFill>
                <a:latin typeface="Arial Black"/>
                <a:cs typeface="Arial Black"/>
              </a:rPr>
              <a:t>Regular </a:t>
            </a:r>
            <a:r>
              <a:rPr lang="en-GB" sz="3200" dirty="0" err="1">
                <a:solidFill>
                  <a:prstClr val="black"/>
                </a:solidFill>
                <a:latin typeface="Arial Black"/>
                <a:cs typeface="Arial Black"/>
              </a:rPr>
              <a:t>newsbrand</a:t>
            </a:r>
            <a:r>
              <a:rPr lang="en-GB" sz="3200" dirty="0">
                <a:solidFill>
                  <a:prstClr val="black"/>
                </a:solidFill>
                <a:latin typeface="Arial Black"/>
                <a:cs typeface="Arial Black"/>
              </a:rPr>
              <a:t> readers have a strong </a:t>
            </a:r>
            <a:endParaRPr lang="en-GB" sz="3200" dirty="0" smtClean="0">
              <a:solidFill>
                <a:prstClr val="black"/>
              </a:solidFill>
              <a:latin typeface="Arial Black"/>
              <a:cs typeface="Arial Black"/>
            </a:endParaRPr>
          </a:p>
          <a:p>
            <a:pPr defTabSz="609585">
              <a:lnSpc>
                <a:spcPct val="70000"/>
              </a:lnSpc>
            </a:pPr>
            <a:r>
              <a:rPr lang="en-GB" sz="3200" dirty="0" smtClean="0">
                <a:solidFill>
                  <a:prstClr val="black"/>
                </a:solidFill>
                <a:latin typeface="Arial Black"/>
                <a:cs typeface="Arial Black"/>
              </a:rPr>
              <a:t>connection </a:t>
            </a:r>
            <a:r>
              <a:rPr lang="en-GB" sz="3200" dirty="0">
                <a:solidFill>
                  <a:prstClr val="black"/>
                </a:solidFill>
                <a:latin typeface="Arial Black"/>
                <a:cs typeface="Arial Black"/>
              </a:rPr>
              <a:t>to </a:t>
            </a:r>
            <a:r>
              <a:rPr lang="en-GB" sz="3200" dirty="0" err="1">
                <a:solidFill>
                  <a:prstClr val="black"/>
                </a:solidFill>
                <a:latin typeface="Arial Black"/>
                <a:cs typeface="Arial Black"/>
              </a:rPr>
              <a:t>newsbrands</a:t>
            </a:r>
            <a:endParaRPr lang="en-GB" sz="3200" dirty="0">
              <a:solidFill>
                <a:prstClr val="black"/>
              </a:solidFill>
              <a:latin typeface="Arial Black"/>
              <a:cs typeface="Arial Black"/>
            </a:endParaRPr>
          </a:p>
        </p:txBody>
      </p:sp>
      <p:sp>
        <p:nvSpPr>
          <p:cNvPr id="16" name="TextBox 15"/>
          <p:cNvSpPr txBox="1"/>
          <p:nvPr/>
        </p:nvSpPr>
        <p:spPr>
          <a:xfrm>
            <a:off x="561" y="6567334"/>
            <a:ext cx="12192000" cy="287771"/>
          </a:xfrm>
          <a:prstGeom prst="rect">
            <a:avLst/>
          </a:prstGeom>
          <a:noFill/>
        </p:spPr>
        <p:txBody>
          <a:bodyPr wrap="square" lIns="121920" tIns="60960" rIns="121920" bIns="60960" rtlCol="0">
            <a:spAutoFit/>
          </a:bodyPr>
          <a:lstStyle/>
          <a:p>
            <a:pPr defTabSz="812740"/>
            <a:r>
              <a:rPr lang="en-GB" sz="1070" dirty="0">
                <a:solidFill>
                  <a:prstClr val="black"/>
                </a:solidFill>
                <a:cs typeface="Arial"/>
              </a:rPr>
              <a:t>Source: Newsworks, The company you </a:t>
            </a:r>
            <a:r>
              <a:rPr lang="en-GB" sz="1070" dirty="0" smtClean="0">
                <a:solidFill>
                  <a:prstClr val="black"/>
                </a:solidFill>
                <a:cs typeface="Arial"/>
              </a:rPr>
              <a:t>keep, 2015</a:t>
            </a:r>
            <a:endParaRPr lang="en-GB" sz="1070" dirty="0">
              <a:solidFill>
                <a:prstClr val="black"/>
              </a:solidFill>
              <a:cs typeface="Arial"/>
            </a:endParaRPr>
          </a:p>
        </p:txBody>
      </p:sp>
    </p:spTree>
    <p:extLst>
      <p:ext uri="{BB962C8B-B14F-4D97-AF65-F5344CB8AC3E}">
        <p14:creationId xmlns:p14="http://schemas.microsoft.com/office/powerpoint/2010/main" val="11095156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52665" y="2067038"/>
            <a:ext cx="2497895" cy="2299651"/>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76508" y="1885026"/>
            <a:ext cx="2657136" cy="2446251"/>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27522" y="1832225"/>
            <a:ext cx="2554489" cy="2351748"/>
          </a:xfrm>
          <a:prstGeom prst="rect">
            <a:avLst/>
          </a:prstGeom>
        </p:spPr>
      </p:pic>
      <p:grpSp>
        <p:nvGrpSpPr>
          <p:cNvPr id="6" name="Group 5"/>
          <p:cNvGrpSpPr/>
          <p:nvPr/>
        </p:nvGrpSpPr>
        <p:grpSpPr>
          <a:xfrm>
            <a:off x="896472" y="3881805"/>
            <a:ext cx="10483625" cy="1111616"/>
            <a:chOff x="2632075" y="2503615"/>
            <a:chExt cx="3850915" cy="470609"/>
          </a:xfrm>
        </p:grpSpPr>
        <p:sp>
          <p:nvSpPr>
            <p:cNvPr id="7" name="TextBox 6"/>
            <p:cNvSpPr txBox="1"/>
            <p:nvPr/>
          </p:nvSpPr>
          <p:spPr>
            <a:xfrm>
              <a:off x="2632075" y="2518177"/>
              <a:ext cx="1108075" cy="456047"/>
            </a:xfrm>
            <a:prstGeom prst="rect">
              <a:avLst/>
            </a:prstGeom>
            <a:noFill/>
          </p:spPr>
          <p:txBody>
            <a:bodyPr wrap="square" rtlCol="0">
              <a:spAutoFit/>
            </a:bodyPr>
            <a:lstStyle/>
            <a:p>
              <a:pPr algn="ctr" defTabSz="609585"/>
              <a:endParaRPr lang="en-GB" sz="3200" b="1" dirty="0">
                <a:solidFill>
                  <a:prstClr val="black"/>
                </a:solidFill>
                <a:latin typeface="Calibri" panose="020F0502020204030204" pitchFamily="34" charset="0"/>
              </a:endParaRPr>
            </a:p>
            <a:p>
              <a:pPr algn="ctr" defTabSz="609585"/>
              <a:r>
                <a:rPr lang="en-GB" sz="3200" b="1" dirty="0">
                  <a:solidFill>
                    <a:prstClr val="black"/>
                  </a:solidFill>
                  <a:latin typeface="Calibri" panose="020F0502020204030204" pitchFamily="34" charset="0"/>
                </a:rPr>
                <a:t>Brand </a:t>
              </a:r>
              <a:r>
                <a:rPr lang="en-GB" sz="3200" b="1" dirty="0" smtClean="0">
                  <a:solidFill>
                    <a:prstClr val="black"/>
                  </a:solidFill>
                  <a:latin typeface="Calibri" panose="020F0502020204030204" pitchFamily="34" charset="0"/>
                </a:rPr>
                <a:t>love</a:t>
              </a:r>
              <a:endParaRPr lang="en-GB" sz="3200" b="1" dirty="0">
                <a:solidFill>
                  <a:prstClr val="black"/>
                </a:solidFill>
                <a:latin typeface="Calibri" panose="020F0502020204030204" pitchFamily="34" charset="0"/>
              </a:endParaRPr>
            </a:p>
          </p:txBody>
        </p:sp>
        <p:sp>
          <p:nvSpPr>
            <p:cNvPr id="8" name="TextBox 7"/>
            <p:cNvSpPr txBox="1"/>
            <p:nvPr/>
          </p:nvSpPr>
          <p:spPr>
            <a:xfrm>
              <a:off x="4018339" y="2518177"/>
              <a:ext cx="1108075" cy="456047"/>
            </a:xfrm>
            <a:prstGeom prst="rect">
              <a:avLst/>
            </a:prstGeom>
            <a:noFill/>
          </p:spPr>
          <p:txBody>
            <a:bodyPr wrap="square" rtlCol="0">
              <a:spAutoFit/>
            </a:bodyPr>
            <a:lstStyle/>
            <a:p>
              <a:pPr algn="ctr" defTabSz="609585"/>
              <a:endParaRPr lang="en-GB" sz="3200" b="1" dirty="0">
                <a:solidFill>
                  <a:prstClr val="black"/>
                </a:solidFill>
                <a:latin typeface="Calibri" panose="020F0502020204030204" pitchFamily="34" charset="0"/>
              </a:endParaRPr>
            </a:p>
            <a:p>
              <a:pPr algn="ctr" defTabSz="609585"/>
              <a:r>
                <a:rPr lang="en-GB" sz="3200" b="1" dirty="0">
                  <a:solidFill>
                    <a:prstClr val="black"/>
                  </a:solidFill>
                  <a:latin typeface="Calibri" panose="020F0502020204030204" pitchFamily="34" charset="0"/>
                </a:rPr>
                <a:t>Buzz</a:t>
              </a:r>
            </a:p>
          </p:txBody>
        </p:sp>
        <p:sp>
          <p:nvSpPr>
            <p:cNvPr id="9" name="TextBox 8"/>
            <p:cNvSpPr txBox="1"/>
            <p:nvPr/>
          </p:nvSpPr>
          <p:spPr>
            <a:xfrm>
              <a:off x="5374915" y="2503615"/>
              <a:ext cx="1108075" cy="456047"/>
            </a:xfrm>
            <a:prstGeom prst="rect">
              <a:avLst/>
            </a:prstGeom>
            <a:noFill/>
          </p:spPr>
          <p:txBody>
            <a:bodyPr wrap="square" rtlCol="0">
              <a:spAutoFit/>
            </a:bodyPr>
            <a:lstStyle/>
            <a:p>
              <a:pPr algn="ctr" defTabSz="609585"/>
              <a:endParaRPr lang="en-GB" sz="3200" b="1" dirty="0">
                <a:solidFill>
                  <a:prstClr val="black"/>
                </a:solidFill>
                <a:latin typeface="Calibri" panose="020F0502020204030204" pitchFamily="34" charset="0"/>
              </a:endParaRPr>
            </a:p>
            <a:p>
              <a:pPr algn="ctr" defTabSz="609585"/>
              <a:r>
                <a:rPr lang="en-GB" sz="3200" b="1" dirty="0">
                  <a:solidFill>
                    <a:prstClr val="black"/>
                  </a:solidFill>
                  <a:latin typeface="Calibri" panose="020F0502020204030204" pitchFamily="34" charset="0"/>
                </a:rPr>
                <a:t>Consideration</a:t>
              </a:r>
            </a:p>
          </p:txBody>
        </p:sp>
      </p:grpSp>
      <p:sp>
        <p:nvSpPr>
          <p:cNvPr id="10" name="TextBox 9"/>
          <p:cNvSpPr txBox="1"/>
          <p:nvPr/>
        </p:nvSpPr>
        <p:spPr>
          <a:xfrm>
            <a:off x="-33683" y="5029739"/>
            <a:ext cx="4838948" cy="748988"/>
          </a:xfrm>
          <a:prstGeom prst="rect">
            <a:avLst/>
          </a:prstGeom>
          <a:noFill/>
        </p:spPr>
        <p:txBody>
          <a:bodyPr wrap="square" rtlCol="0">
            <a:spAutoFit/>
          </a:bodyPr>
          <a:lstStyle/>
          <a:p>
            <a:pPr algn="ctr" defTabSz="609585"/>
            <a:r>
              <a:rPr lang="en-GB" sz="4267" dirty="0">
                <a:solidFill>
                  <a:srgbClr val="E00034"/>
                </a:solidFill>
                <a:latin typeface="Arial Black" panose="020B0A04020102020204" pitchFamily="34" charset="0"/>
              </a:rPr>
              <a:t>+</a:t>
            </a:r>
            <a:r>
              <a:rPr lang="en-GB" sz="4267" dirty="0" smtClean="0">
                <a:solidFill>
                  <a:srgbClr val="E00034"/>
                </a:solidFill>
                <a:latin typeface="Arial Black" panose="020B0A04020102020204" pitchFamily="34" charset="0"/>
              </a:rPr>
              <a:t>12%</a:t>
            </a:r>
            <a:endParaRPr lang="en-GB" sz="4267" dirty="0">
              <a:solidFill>
                <a:srgbClr val="E00034"/>
              </a:solidFill>
              <a:latin typeface="Arial Black" panose="020B0A04020102020204" pitchFamily="34" charset="0"/>
            </a:endParaRPr>
          </a:p>
        </p:txBody>
      </p:sp>
      <p:sp>
        <p:nvSpPr>
          <p:cNvPr id="11" name="TextBox 10"/>
          <p:cNvSpPr txBox="1"/>
          <p:nvPr/>
        </p:nvSpPr>
        <p:spPr>
          <a:xfrm>
            <a:off x="3705962" y="5029739"/>
            <a:ext cx="4838948" cy="748988"/>
          </a:xfrm>
          <a:prstGeom prst="rect">
            <a:avLst/>
          </a:prstGeom>
          <a:noFill/>
        </p:spPr>
        <p:txBody>
          <a:bodyPr wrap="square" rtlCol="0">
            <a:spAutoFit/>
          </a:bodyPr>
          <a:lstStyle/>
          <a:p>
            <a:pPr algn="ctr" defTabSz="609585"/>
            <a:r>
              <a:rPr lang="en-GB" sz="4267" dirty="0">
                <a:solidFill>
                  <a:srgbClr val="E00034"/>
                </a:solidFill>
                <a:latin typeface="Arial Black" panose="020B0A04020102020204" pitchFamily="34" charset="0"/>
              </a:rPr>
              <a:t>+</a:t>
            </a:r>
            <a:r>
              <a:rPr lang="en-GB" sz="4267" dirty="0" smtClean="0">
                <a:solidFill>
                  <a:srgbClr val="E00034"/>
                </a:solidFill>
                <a:latin typeface="Arial Black" panose="020B0A04020102020204" pitchFamily="34" charset="0"/>
              </a:rPr>
              <a:t>15%</a:t>
            </a:r>
            <a:endParaRPr lang="en-GB" sz="4267" dirty="0">
              <a:solidFill>
                <a:srgbClr val="E00034"/>
              </a:solidFill>
              <a:latin typeface="Arial Black" panose="020B0A04020102020204" pitchFamily="34" charset="0"/>
            </a:endParaRPr>
          </a:p>
        </p:txBody>
      </p:sp>
      <p:sp>
        <p:nvSpPr>
          <p:cNvPr id="12" name="TextBox 11"/>
          <p:cNvSpPr txBox="1"/>
          <p:nvPr/>
        </p:nvSpPr>
        <p:spPr>
          <a:xfrm>
            <a:off x="7559547" y="5009807"/>
            <a:ext cx="4838948" cy="748988"/>
          </a:xfrm>
          <a:prstGeom prst="rect">
            <a:avLst/>
          </a:prstGeom>
          <a:noFill/>
        </p:spPr>
        <p:txBody>
          <a:bodyPr wrap="square" rtlCol="0">
            <a:spAutoFit/>
          </a:bodyPr>
          <a:lstStyle/>
          <a:p>
            <a:pPr algn="ctr" defTabSz="609585"/>
            <a:r>
              <a:rPr lang="en-GB" sz="4267" dirty="0" smtClean="0">
                <a:solidFill>
                  <a:srgbClr val="E00034"/>
                </a:solidFill>
                <a:latin typeface="Arial Black" panose="020B0A04020102020204" pitchFamily="34" charset="0"/>
              </a:rPr>
              <a:t>+25%</a:t>
            </a:r>
            <a:endParaRPr lang="en-GB" sz="4267" dirty="0">
              <a:solidFill>
                <a:srgbClr val="E00034"/>
              </a:solidFill>
              <a:latin typeface="Arial Black" panose="020B0A04020102020204" pitchFamily="34" charset="0"/>
            </a:endParaRPr>
          </a:p>
        </p:txBody>
      </p:sp>
      <p:sp>
        <p:nvSpPr>
          <p:cNvPr id="13" name="TextBox 12"/>
          <p:cNvSpPr txBox="1"/>
          <p:nvPr/>
        </p:nvSpPr>
        <p:spPr>
          <a:xfrm>
            <a:off x="-3406" y="5932621"/>
            <a:ext cx="12191999" cy="523220"/>
          </a:xfrm>
          <a:prstGeom prst="rect">
            <a:avLst/>
          </a:prstGeom>
          <a:noFill/>
        </p:spPr>
        <p:txBody>
          <a:bodyPr wrap="square" rtlCol="0">
            <a:spAutoFit/>
          </a:bodyPr>
          <a:lstStyle/>
          <a:p>
            <a:pPr algn="ctr" defTabSz="609585"/>
            <a:r>
              <a:rPr lang="en-GB" sz="2800" dirty="0" smtClean="0">
                <a:solidFill>
                  <a:srgbClr val="E00034"/>
                </a:solidFill>
              </a:rPr>
              <a:t>Regular </a:t>
            </a:r>
            <a:r>
              <a:rPr lang="en-GB" sz="2800" dirty="0">
                <a:solidFill>
                  <a:srgbClr val="E00034"/>
                </a:solidFill>
              </a:rPr>
              <a:t>newsbrand readers vs. non-readers</a:t>
            </a:r>
          </a:p>
        </p:txBody>
      </p:sp>
      <p:sp>
        <p:nvSpPr>
          <p:cNvPr id="15" name="TextBox 14"/>
          <p:cNvSpPr txBox="1"/>
          <p:nvPr/>
        </p:nvSpPr>
        <p:spPr>
          <a:xfrm>
            <a:off x="334800" y="313200"/>
            <a:ext cx="12147443" cy="803682"/>
          </a:xfrm>
          <a:prstGeom prst="rect">
            <a:avLst/>
          </a:prstGeom>
          <a:noFill/>
        </p:spPr>
        <p:txBody>
          <a:bodyPr wrap="square" rtlCol="0">
            <a:spAutoFit/>
          </a:bodyPr>
          <a:lstStyle/>
          <a:p>
            <a:pPr defTabSz="609585">
              <a:lnSpc>
                <a:spcPct val="70000"/>
              </a:lnSpc>
            </a:pPr>
            <a:r>
              <a:rPr lang="en-GB" sz="3200" dirty="0">
                <a:solidFill>
                  <a:prstClr val="black"/>
                </a:solidFill>
                <a:latin typeface="Arial Black"/>
                <a:cs typeface="Arial Black"/>
              </a:rPr>
              <a:t>People react positively to ads in the familiar </a:t>
            </a:r>
            <a:br>
              <a:rPr lang="en-GB" sz="3200" dirty="0">
                <a:solidFill>
                  <a:prstClr val="black"/>
                </a:solidFill>
                <a:latin typeface="Arial Black"/>
                <a:cs typeface="Arial Black"/>
              </a:rPr>
            </a:br>
            <a:r>
              <a:rPr lang="en-GB" sz="3200" dirty="0">
                <a:solidFill>
                  <a:prstClr val="black"/>
                </a:solidFill>
                <a:latin typeface="Arial Black"/>
                <a:cs typeface="Arial Black"/>
              </a:rPr>
              <a:t>context of their favoured newspaper</a:t>
            </a:r>
          </a:p>
        </p:txBody>
      </p:sp>
      <p:sp>
        <p:nvSpPr>
          <p:cNvPr id="16" name="TextBox 15"/>
          <p:cNvSpPr txBox="1"/>
          <p:nvPr/>
        </p:nvSpPr>
        <p:spPr>
          <a:xfrm>
            <a:off x="561" y="6567334"/>
            <a:ext cx="12192000" cy="287771"/>
          </a:xfrm>
          <a:prstGeom prst="rect">
            <a:avLst/>
          </a:prstGeom>
          <a:noFill/>
        </p:spPr>
        <p:txBody>
          <a:bodyPr wrap="square" lIns="121920" tIns="60960" rIns="121920" bIns="60960" rtlCol="0">
            <a:spAutoFit/>
          </a:bodyPr>
          <a:lstStyle/>
          <a:p>
            <a:pPr defTabSz="812740"/>
            <a:r>
              <a:rPr lang="en-GB" sz="1070" dirty="0">
                <a:solidFill>
                  <a:prstClr val="black"/>
                </a:solidFill>
                <a:cs typeface="Arial"/>
              </a:rPr>
              <a:t>Source: Newsworks, The company you </a:t>
            </a:r>
            <a:r>
              <a:rPr lang="en-GB" sz="1070" dirty="0" smtClean="0">
                <a:solidFill>
                  <a:prstClr val="black"/>
                </a:solidFill>
                <a:cs typeface="Arial"/>
              </a:rPr>
              <a:t>keep, 2015</a:t>
            </a:r>
            <a:endParaRPr lang="en-GB" sz="1070" dirty="0">
              <a:solidFill>
                <a:prstClr val="black"/>
              </a:solidFill>
              <a:cs typeface="Arial"/>
            </a:endParaRPr>
          </a:p>
        </p:txBody>
      </p:sp>
    </p:spTree>
    <p:extLst>
      <p:ext uri="{BB962C8B-B14F-4D97-AF65-F5344CB8AC3E}">
        <p14:creationId xmlns:p14="http://schemas.microsoft.com/office/powerpoint/2010/main" val="22874432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http://clipartsign.com/upload/2016/01/11/cartoon-moon-clipart-free-clip-art-images.jpeg"/>
          <p:cNvSpPr>
            <a:spLocks noChangeAspect="1" noChangeArrowheads="1"/>
          </p:cNvSpPr>
          <p:nvPr/>
        </p:nvSpPr>
        <p:spPr bwMode="auto">
          <a:xfrm>
            <a:off x="5351465" y="1389065"/>
            <a:ext cx="3457575" cy="34575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609585"/>
            <a:endParaRPr lang="en-GB" sz="2400">
              <a:solidFill>
                <a:prstClr val="black"/>
              </a:solidFill>
            </a:endParaRPr>
          </a:p>
        </p:txBody>
      </p:sp>
      <p:pic>
        <p:nvPicPr>
          <p:cNvPr id="3" name="Picture 2"/>
          <p:cNvPicPr>
            <a:picLocks noChangeAspect="1"/>
          </p:cNvPicPr>
          <p:nvPr/>
        </p:nvPicPr>
        <p:blipFill>
          <a:blip r:embed="rId3"/>
          <a:stretch>
            <a:fillRect/>
          </a:stretch>
        </p:blipFill>
        <p:spPr>
          <a:xfrm>
            <a:off x="662985" y="1164488"/>
            <a:ext cx="10533468" cy="5693513"/>
          </a:xfrm>
          <a:prstGeom prst="rect">
            <a:avLst/>
          </a:prstGeom>
        </p:spPr>
      </p:pic>
      <p:sp>
        <p:nvSpPr>
          <p:cNvPr id="2" name="Rectangle 1"/>
          <p:cNvSpPr/>
          <p:nvPr/>
        </p:nvSpPr>
        <p:spPr>
          <a:xfrm>
            <a:off x="965200" y="1293750"/>
            <a:ext cx="10271936" cy="34900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GB" sz="2400">
              <a:solidFill>
                <a:prstClr val="white"/>
              </a:solidFill>
            </a:endParaRPr>
          </a:p>
        </p:txBody>
      </p:sp>
      <p:sp>
        <p:nvSpPr>
          <p:cNvPr id="9" name="Rectangle 8"/>
          <p:cNvSpPr/>
          <p:nvPr/>
        </p:nvSpPr>
        <p:spPr>
          <a:xfrm>
            <a:off x="622301" y="2975212"/>
            <a:ext cx="10231252" cy="32754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GB" sz="2400">
              <a:solidFill>
                <a:prstClr val="white"/>
              </a:solidFill>
            </a:endParaRPr>
          </a:p>
        </p:txBody>
      </p:sp>
      <p:sp>
        <p:nvSpPr>
          <p:cNvPr id="11" name="Rectangle 10"/>
          <p:cNvSpPr/>
          <p:nvPr/>
        </p:nvSpPr>
        <p:spPr>
          <a:xfrm>
            <a:off x="825501" y="4312693"/>
            <a:ext cx="9206775" cy="345744"/>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GB" sz="2400">
              <a:solidFill>
                <a:prstClr val="white"/>
              </a:solidFill>
            </a:endParaRPr>
          </a:p>
        </p:txBody>
      </p:sp>
      <p:sp>
        <p:nvSpPr>
          <p:cNvPr id="12" name="Rectangle 11"/>
          <p:cNvSpPr/>
          <p:nvPr/>
        </p:nvSpPr>
        <p:spPr>
          <a:xfrm>
            <a:off x="711201" y="5311016"/>
            <a:ext cx="8955315" cy="34574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GB" sz="2400">
              <a:solidFill>
                <a:prstClr val="white"/>
              </a:solidFill>
            </a:endParaRPr>
          </a:p>
        </p:txBody>
      </p:sp>
      <p:sp>
        <p:nvSpPr>
          <p:cNvPr id="13" name="TextBox 12"/>
          <p:cNvSpPr txBox="1"/>
          <p:nvPr/>
        </p:nvSpPr>
        <p:spPr>
          <a:xfrm>
            <a:off x="-2555" y="6607635"/>
            <a:ext cx="12194555" cy="256993"/>
          </a:xfrm>
          <a:prstGeom prst="rect">
            <a:avLst/>
          </a:prstGeom>
          <a:noFill/>
        </p:spPr>
        <p:txBody>
          <a:bodyPr wrap="square" lIns="91440" tIns="45720" rIns="91440" bIns="45720" rtlCol="0">
            <a:spAutoFit/>
          </a:bodyPr>
          <a:lstStyle/>
          <a:p>
            <a:pPr algn="r" defTabSz="609585"/>
            <a:r>
              <a:rPr lang="en-GB" sz="1070" dirty="0">
                <a:solidFill>
                  <a:prstClr val="black"/>
                </a:solidFill>
                <a:cs typeface="Arial" panose="020B0604020202020204" pitchFamily="34" charset="0"/>
              </a:rPr>
              <a:t>Source: Newsworks, </a:t>
            </a:r>
            <a:r>
              <a:rPr lang="en-GB" sz="1070" dirty="0" smtClean="0">
                <a:solidFill>
                  <a:prstClr val="black"/>
                </a:solidFill>
                <a:cs typeface="Arial" panose="020B0604020202020204" pitchFamily="34" charset="0"/>
              </a:rPr>
              <a:t>The battle </a:t>
            </a:r>
            <a:r>
              <a:rPr lang="en-GB" sz="1070" dirty="0">
                <a:solidFill>
                  <a:prstClr val="black"/>
                </a:solidFill>
                <a:cs typeface="Arial" panose="020B0604020202020204" pitchFamily="34" charset="0"/>
              </a:rPr>
              <a:t>for </a:t>
            </a:r>
            <a:r>
              <a:rPr lang="en-GB" sz="1070" dirty="0" smtClean="0">
                <a:solidFill>
                  <a:prstClr val="black"/>
                </a:solidFill>
                <a:cs typeface="Arial" panose="020B0604020202020204" pitchFamily="34" charset="0"/>
              </a:rPr>
              <a:t>attention, 2016</a:t>
            </a:r>
            <a:endParaRPr lang="en-GB" sz="1070" dirty="0">
              <a:solidFill>
                <a:prstClr val="black"/>
              </a:solidFill>
              <a:cs typeface="Arial" panose="020B0604020202020204" pitchFamily="34" charset="0"/>
            </a:endParaRPr>
          </a:p>
        </p:txBody>
      </p:sp>
      <p:pic>
        <p:nvPicPr>
          <p:cNvPr id="14" name="Picture 13"/>
          <p:cNvPicPr>
            <a:picLocks noChangeAspect="1"/>
          </p:cNvPicPr>
          <p:nvPr/>
        </p:nvPicPr>
        <p:blipFill>
          <a:blip r:embed="rId4"/>
          <a:stretch>
            <a:fillRect/>
          </a:stretch>
        </p:blipFill>
        <p:spPr>
          <a:xfrm>
            <a:off x="2547456" y="6461265"/>
            <a:ext cx="4029075" cy="266700"/>
          </a:xfrm>
          <a:prstGeom prst="rect">
            <a:avLst/>
          </a:prstGeom>
        </p:spPr>
      </p:pic>
      <p:sp>
        <p:nvSpPr>
          <p:cNvPr id="15" name="TextBox 14"/>
          <p:cNvSpPr txBox="1"/>
          <p:nvPr/>
        </p:nvSpPr>
        <p:spPr>
          <a:xfrm>
            <a:off x="334800" y="313200"/>
            <a:ext cx="12147443" cy="806375"/>
          </a:xfrm>
          <a:prstGeom prst="rect">
            <a:avLst/>
          </a:prstGeom>
          <a:noFill/>
        </p:spPr>
        <p:txBody>
          <a:bodyPr wrap="square" rtlCol="0">
            <a:spAutoFit/>
          </a:bodyPr>
          <a:lstStyle/>
          <a:p>
            <a:pPr defTabSz="609585">
              <a:lnSpc>
                <a:spcPct val="70000"/>
              </a:lnSpc>
            </a:pPr>
            <a:r>
              <a:rPr lang="en-GB" sz="3200" dirty="0">
                <a:solidFill>
                  <a:prstClr val="black"/>
                </a:solidFill>
                <a:latin typeface="Arial Black"/>
                <a:cs typeface="Arial Black"/>
              </a:rPr>
              <a:t>Newsbrands command a high level of attention </a:t>
            </a:r>
          </a:p>
          <a:p>
            <a:pPr lvl="0"/>
            <a:r>
              <a:rPr lang="en-GB" sz="2400" b="1" dirty="0">
                <a:solidFill>
                  <a:prstClr val="black">
                    <a:lumMod val="50000"/>
                    <a:lumOff val="50000"/>
                  </a:prstClr>
                </a:solidFill>
                <a:latin typeface="Arial Rounded MT Bold" panose="020F0704030504030204" pitchFamily="34" charset="0"/>
              </a:rPr>
              <a:t>Attention = </a:t>
            </a:r>
            <a:r>
              <a:rPr lang="en-GB" sz="2400" b="1" dirty="0" err="1">
                <a:solidFill>
                  <a:prstClr val="black">
                    <a:lumMod val="50000"/>
                    <a:lumOff val="50000"/>
                  </a:prstClr>
                </a:solidFill>
                <a:latin typeface="Arial Rounded MT Bold" panose="020F0704030504030204" pitchFamily="34" charset="0"/>
              </a:rPr>
              <a:t>solus</a:t>
            </a:r>
            <a:r>
              <a:rPr lang="en-GB" sz="2400" b="1" dirty="0">
                <a:solidFill>
                  <a:prstClr val="black">
                    <a:lumMod val="50000"/>
                    <a:lumOff val="50000"/>
                  </a:prstClr>
                </a:solidFill>
                <a:latin typeface="Arial Rounded MT Bold" panose="020F0704030504030204" pitchFamily="34" charset="0"/>
              </a:rPr>
              <a:t> media + (multimedia x high focus)</a:t>
            </a:r>
          </a:p>
        </p:txBody>
      </p:sp>
    </p:spTree>
    <p:extLst>
      <p:ext uri="{BB962C8B-B14F-4D97-AF65-F5344CB8AC3E}">
        <p14:creationId xmlns:p14="http://schemas.microsoft.com/office/powerpoint/2010/main" val="2856899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34800" y="313200"/>
            <a:ext cx="10742775" cy="1151084"/>
          </a:xfrm>
          <a:prstGeom prst="rect">
            <a:avLst/>
          </a:prstGeom>
          <a:noFill/>
        </p:spPr>
        <p:txBody>
          <a:bodyPr wrap="square" rtlCol="0">
            <a:spAutoFit/>
          </a:bodyPr>
          <a:lstStyle/>
          <a:p>
            <a:pPr defTabSz="609585">
              <a:lnSpc>
                <a:spcPct val="70000"/>
              </a:lnSpc>
            </a:pPr>
            <a:r>
              <a:rPr lang="en-GB" sz="3200" dirty="0">
                <a:solidFill>
                  <a:prstClr val="black"/>
                </a:solidFill>
                <a:latin typeface="Arial Black"/>
                <a:cs typeface="Arial Black"/>
              </a:rPr>
              <a:t>Eye-tracking demonstrates </a:t>
            </a:r>
            <a:r>
              <a:rPr lang="en-GB" sz="3200" dirty="0" smtClean="0">
                <a:solidFill>
                  <a:prstClr val="black"/>
                </a:solidFill>
                <a:latin typeface="Arial Black"/>
                <a:cs typeface="Arial Black"/>
              </a:rPr>
              <a:t>the </a:t>
            </a:r>
            <a:r>
              <a:rPr lang="en-GB" sz="3200" dirty="0">
                <a:solidFill>
                  <a:prstClr val="black"/>
                </a:solidFill>
                <a:latin typeface="Arial Black"/>
                <a:cs typeface="Arial Black"/>
              </a:rPr>
              <a:t>attention paid to </a:t>
            </a:r>
            <a:r>
              <a:rPr lang="en-GB" sz="3200" dirty="0" smtClean="0">
                <a:solidFill>
                  <a:prstClr val="black"/>
                </a:solidFill>
                <a:latin typeface="Arial Black"/>
                <a:cs typeface="Arial Black"/>
              </a:rPr>
              <a:t>newspaper </a:t>
            </a:r>
            <a:r>
              <a:rPr lang="en-GB" sz="3200" dirty="0">
                <a:solidFill>
                  <a:prstClr val="black"/>
                </a:solidFill>
                <a:latin typeface="Arial Black"/>
                <a:cs typeface="Arial Black"/>
              </a:rPr>
              <a:t>print ads</a:t>
            </a:r>
          </a:p>
          <a:p>
            <a:pPr lvl="0"/>
            <a:r>
              <a:rPr lang="en-GB" sz="2400" b="1" dirty="0">
                <a:solidFill>
                  <a:prstClr val="black">
                    <a:lumMod val="50000"/>
                    <a:lumOff val="50000"/>
                  </a:prstClr>
                </a:solidFill>
                <a:latin typeface="Arial Rounded MT Bold" panose="020F0704030504030204" pitchFamily="34" charset="0"/>
              </a:rPr>
              <a:t>Print newsbrands deliver high standout and dwell time</a:t>
            </a: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438" y="6665024"/>
            <a:ext cx="843955" cy="112014"/>
          </a:xfrm>
          <a:prstGeom prst="rect">
            <a:avLst/>
          </a:prstGeom>
        </p:spPr>
      </p:pic>
      <p:sp>
        <p:nvSpPr>
          <p:cNvPr id="39" name="Text Placeholder 3"/>
          <p:cNvSpPr txBox="1">
            <a:spLocks/>
          </p:cNvSpPr>
          <p:nvPr/>
        </p:nvSpPr>
        <p:spPr>
          <a:xfrm>
            <a:off x="1296393" y="6565714"/>
            <a:ext cx="10362207" cy="26037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500" dirty="0" smtClean="0">
                <a:solidFill>
                  <a:schemeClr val="bg1">
                    <a:lumMod val="65000"/>
                  </a:schemeClr>
                </a:solidFill>
              </a:rPr>
              <a:t>Newsbrands = theguardian.com, telegraph.co.uk, independent.co.uk, indy100.independent.co.uk, thetimes.co.uk, ft.com, dailymail.co.uk, mirror.co.uk, standard.co.uk, thesun.co.uk, dailystar.co.uk, metro.co.uk, express.co.uk, manchestereveningnews.co.uk, walesonline.co.uk, dailyrecord.co.uk. Others = msn.com, uk.yahoo.com, digitalspy.com, engadget.com, mashable.com, ibtimes.co.uk, thisismoney.co.uk, bleacherreport.com, pistonheads.com, weather.com, howtogeek.com, theregister.co.uk, sportinglife.com, channel4.com, itv.com, channel5.com, marieclaire.co.uk, timeout.com, trustedreviews.com, goodtoknow.co.uk, bbcgoodfood.com, pcadvisor.co.uk, nme.com, autoexpress.co.uk, forbes.com, radiotimes.com</a:t>
            </a:r>
            <a:endParaRPr lang="en-GB" sz="500" dirty="0">
              <a:solidFill>
                <a:schemeClr val="bg1">
                  <a:lumMod val="65000"/>
                </a:schemeClr>
              </a:solidFill>
            </a:endParaRPr>
          </a:p>
        </p:txBody>
      </p:sp>
      <p:grpSp>
        <p:nvGrpSpPr>
          <p:cNvPr id="53" name="Group 52"/>
          <p:cNvGrpSpPr/>
          <p:nvPr/>
        </p:nvGrpSpPr>
        <p:grpSpPr>
          <a:xfrm>
            <a:off x="-3000300" y="2747850"/>
            <a:ext cx="14341228" cy="2955081"/>
            <a:chOff x="-3000300" y="2747850"/>
            <a:chExt cx="14341228" cy="2955081"/>
          </a:xfrm>
        </p:grpSpPr>
        <p:sp>
          <p:nvSpPr>
            <p:cNvPr id="41" name="Rectangle 40"/>
            <p:cNvSpPr/>
            <p:nvPr/>
          </p:nvSpPr>
          <p:spPr>
            <a:xfrm>
              <a:off x="857165" y="4014297"/>
              <a:ext cx="1824607" cy="646331"/>
            </a:xfrm>
            <a:prstGeom prst="rect">
              <a:avLst/>
            </a:prstGeom>
          </p:spPr>
          <p:txBody>
            <a:bodyPr wrap="square">
              <a:sp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a:ea typeface="+mn-ea"/>
                  <a:cs typeface="+mn-cs"/>
                </a:rPr>
                <a:t>75% of readers look at each print ad on average</a:t>
              </a:r>
              <a:endParaRPr kumimoji="0" lang="en-US" sz="12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3" name="Rectangle 42"/>
            <p:cNvSpPr/>
            <p:nvPr/>
          </p:nvSpPr>
          <p:spPr>
            <a:xfrm>
              <a:off x="4992667" y="4005049"/>
              <a:ext cx="2203205" cy="830997"/>
            </a:xfrm>
            <a:prstGeom prst="rect">
              <a:avLst/>
            </a:prstGeom>
          </p:spPr>
          <p:txBody>
            <a:bodyPr wrap="square">
              <a:sp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a:ea typeface="+mn-ea"/>
                  <a:cs typeface="+mn-cs"/>
                </a:rPr>
                <a:t>Larger sizes, special formats and multiple ads per issue increase impact and dwell times</a:t>
              </a:r>
              <a:endParaRPr kumimoji="0" lang="en-US" sz="12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4" name="Rectangle 43"/>
            <p:cNvSpPr/>
            <p:nvPr/>
          </p:nvSpPr>
          <p:spPr>
            <a:xfrm>
              <a:off x="7354825" y="4000575"/>
              <a:ext cx="1824607" cy="1015663"/>
            </a:xfrm>
            <a:prstGeom prst="rect">
              <a:avLst/>
            </a:prstGeom>
          </p:spPr>
          <p:txBody>
            <a:bodyPr wrap="square">
              <a:sp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a:ea typeface="+mn-ea"/>
                  <a:cs typeface="+mn-cs"/>
                </a:rPr>
                <a:t>Standout increases for Black Friday </a:t>
              </a:r>
              <a:br>
                <a:rPr kumimoji="0" lang="en-GB" sz="1200" b="1"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GB" sz="1200" b="1" i="0" u="none" strike="noStrike" kern="1200" cap="none" spc="0" normalizeH="0" baseline="0" noProof="0" dirty="0">
                  <a:ln>
                    <a:noFill/>
                  </a:ln>
                  <a:solidFill>
                    <a:srgbClr val="000000"/>
                  </a:solidFill>
                  <a:effectLst/>
                  <a:uLnTx/>
                  <a:uFillTx/>
                  <a:latin typeface="Arial" panose="020B0604020202020204"/>
                  <a:ea typeface="+mn-ea"/>
                  <a:cs typeface="+mn-cs"/>
                </a:rPr>
                <a:t>event (84%) and Christmas period (86%)</a:t>
              </a:r>
            </a:p>
          </p:txBody>
        </p:sp>
        <p:sp>
          <p:nvSpPr>
            <p:cNvPr id="45" name="Rectangle 44"/>
            <p:cNvSpPr/>
            <p:nvPr/>
          </p:nvSpPr>
          <p:spPr>
            <a:xfrm>
              <a:off x="9516320" y="4010160"/>
              <a:ext cx="1824608" cy="1692771"/>
            </a:xfrm>
            <a:prstGeom prst="rect">
              <a:avLst/>
            </a:prstGeom>
          </p:spPr>
          <p:txBody>
            <a:bodyPr wrap="square">
              <a:sp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a:ea typeface="+mn-ea"/>
                  <a:cs typeface="+mn-cs"/>
                </a:rPr>
                <a:t>Dwell times also increase</a:t>
              </a:r>
              <a:r>
                <a:rPr kumimoji="0" lang="en-GB" sz="1200" b="1" i="0" u="none" strike="noStrike" kern="1200" cap="none" spc="0" normalizeH="0" baseline="0" noProof="0" dirty="0" smtClean="0">
                  <a:ln>
                    <a:noFill/>
                  </a:ln>
                  <a:solidFill>
                    <a:srgbClr val="000000"/>
                  </a:solidFill>
                  <a:effectLst/>
                  <a:uLnTx/>
                  <a:uFillTx/>
                  <a:latin typeface="Arial" panose="020B0604020202020204"/>
                  <a:ea typeface="+mn-ea"/>
                  <a:cs typeface="+mn-cs"/>
                </a:rPr>
                <a:t>:</a:t>
              </a:r>
            </a:p>
            <a:p>
              <a:pPr lvl="0" algn="ctr" defTabSz="685783">
                <a:defRPr/>
              </a:pPr>
              <a:r>
                <a:rPr lang="en-GB" sz="1000" dirty="0">
                  <a:solidFill>
                    <a:srgbClr val="000000"/>
                  </a:solidFill>
                </a:rPr>
                <a:t>Black Friday average 2.3”,Christmas average 2.6”</a:t>
              </a:r>
              <a:br>
                <a:rPr lang="en-GB" sz="1000" dirty="0">
                  <a:solidFill>
                    <a:srgbClr val="000000"/>
                  </a:solidFill>
                </a:rPr>
              </a:br>
              <a:endParaRPr lang="en-GB" sz="1000" dirty="0">
                <a:solidFill>
                  <a:srgbClr val="000000"/>
                </a:solidFill>
              </a:endParaRPr>
            </a:p>
            <a:p>
              <a:pPr lvl="0" algn="ctr" defTabSz="685783">
                <a:defRPr/>
              </a:pPr>
              <a:r>
                <a:rPr lang="en-GB" sz="1000" dirty="0">
                  <a:solidFill>
                    <a:srgbClr val="000000"/>
                  </a:solidFill>
                </a:rPr>
                <a:t>Best performing seasonal ads attract 100% attention for an average of 4-6 seconds</a:t>
              </a:r>
            </a:p>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GB" sz="1000" i="0" u="none" strike="noStrike" kern="1200" cap="none" spc="0" normalizeH="0" baseline="0" noProof="0" dirty="0" smtClean="0">
                  <a:ln>
                    <a:noFill/>
                  </a:ln>
                  <a:solidFill>
                    <a:srgbClr val="000000"/>
                  </a:solidFill>
                  <a:effectLst/>
                  <a:uLnTx/>
                  <a:uFillTx/>
                  <a:latin typeface="Arial" panose="020B0604020202020204"/>
                </a:rPr>
                <a:t> </a:t>
              </a:r>
              <a:endParaRPr kumimoji="0" lang="en-GB" sz="1000" i="0" u="none" strike="noStrike" kern="1200" cap="none" spc="0" normalizeH="0" baseline="0" noProof="0" dirty="0">
                <a:ln>
                  <a:noFill/>
                </a:ln>
                <a:solidFill>
                  <a:srgbClr val="000000"/>
                </a:solidFill>
                <a:effectLst/>
                <a:uLnTx/>
                <a:uFillTx/>
                <a:latin typeface="Arial" panose="020B0604020202020204"/>
              </a:endParaRPr>
            </a:p>
          </p:txBody>
        </p:sp>
        <p:sp>
          <p:nvSpPr>
            <p:cNvPr id="46" name="Rectangle 45"/>
            <p:cNvSpPr/>
            <p:nvPr/>
          </p:nvSpPr>
          <p:spPr>
            <a:xfrm>
              <a:off x="-3000300" y="3094834"/>
              <a:ext cx="2069021" cy="230832"/>
            </a:xfrm>
            <a:prstGeom prst="rect">
              <a:avLst/>
            </a:prstGeom>
          </p:spPr>
          <p:txBody>
            <a:bodyPr wrap="square">
              <a:spAutoFit/>
            </a:bodyPr>
            <a:lstStyle/>
            <a:p>
              <a:pPr marL="403601" marR="0" lvl="3" indent="0" defTabSz="685783"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47" name="Picture 4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03169" y="2821253"/>
              <a:ext cx="1017539" cy="1174328"/>
            </a:xfrm>
            <a:prstGeom prst="rect">
              <a:avLst/>
            </a:prstGeom>
          </p:spPr>
        </p:pic>
        <p:pic>
          <p:nvPicPr>
            <p:cNvPr id="48" name="Picture 4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90527" y="2805383"/>
              <a:ext cx="1462680" cy="1199665"/>
            </a:xfrm>
            <a:prstGeom prst="rect">
              <a:avLst/>
            </a:prstGeom>
          </p:spPr>
        </p:pic>
        <p:pic>
          <p:nvPicPr>
            <p:cNvPr id="49" name="Picture 4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48501" y="2859648"/>
              <a:ext cx="1939083" cy="1193528"/>
            </a:xfrm>
            <a:prstGeom prst="rect">
              <a:avLst/>
            </a:prstGeom>
          </p:spPr>
        </p:pic>
        <p:pic>
          <p:nvPicPr>
            <p:cNvPr id="50" name="Picture 4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19929" y="2747850"/>
              <a:ext cx="1851561" cy="1388672"/>
            </a:xfrm>
            <a:prstGeom prst="rect">
              <a:avLst/>
            </a:prstGeom>
          </p:spPr>
        </p:pic>
        <p:pic>
          <p:nvPicPr>
            <p:cNvPr id="51" name="Picture 5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02672" y="2882593"/>
              <a:ext cx="1110000" cy="1107033"/>
            </a:xfrm>
            <a:prstGeom prst="rect">
              <a:avLst/>
            </a:prstGeom>
          </p:spPr>
        </p:pic>
        <p:sp>
          <p:nvSpPr>
            <p:cNvPr id="42" name="Rectangle 41"/>
            <p:cNvSpPr/>
            <p:nvPr/>
          </p:nvSpPr>
          <p:spPr>
            <a:xfrm>
              <a:off x="3035141" y="4001658"/>
              <a:ext cx="1824607" cy="1015663"/>
            </a:xfrm>
            <a:prstGeom prst="rect">
              <a:avLst/>
            </a:prstGeom>
          </p:spPr>
          <p:txBody>
            <a:bodyPr wrap="square">
              <a:sp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a:ea typeface="+mn-ea"/>
                  <a:cs typeface="+mn-cs"/>
                </a:rPr>
                <a:t>Print newsbrand ads are viewed for 2 ½ times longer than an average digital ad</a:t>
              </a:r>
              <a:br>
                <a:rPr kumimoji="0" lang="en-GB" sz="1200" b="1" i="0" u="none" strike="noStrike" kern="1200" cap="none" spc="0" normalizeH="0" baseline="0" noProof="0" dirty="0">
                  <a:ln>
                    <a:noFill/>
                  </a:ln>
                  <a:solidFill>
                    <a:srgbClr val="000000"/>
                  </a:solidFill>
                  <a:effectLst/>
                  <a:uLnTx/>
                  <a:uFillTx/>
                  <a:latin typeface="Arial" panose="020B0604020202020204"/>
                  <a:ea typeface="+mn-ea"/>
                  <a:cs typeface="+mn-cs"/>
                </a:rPr>
              </a:br>
              <a:endParaRPr kumimoji="0" lang="en-GB" sz="12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40550876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34800" y="313200"/>
            <a:ext cx="10742775" cy="1151084"/>
          </a:xfrm>
          <a:prstGeom prst="rect">
            <a:avLst/>
          </a:prstGeom>
          <a:noFill/>
        </p:spPr>
        <p:txBody>
          <a:bodyPr wrap="square" rtlCol="0">
            <a:spAutoFit/>
          </a:bodyPr>
          <a:lstStyle/>
          <a:p>
            <a:pPr defTabSz="609585">
              <a:lnSpc>
                <a:spcPct val="70000"/>
              </a:lnSpc>
            </a:pPr>
            <a:r>
              <a:rPr lang="en-GB" sz="3200" dirty="0" smtClean="0">
                <a:solidFill>
                  <a:prstClr val="black"/>
                </a:solidFill>
                <a:latin typeface="Arial Black"/>
                <a:cs typeface="Arial Black"/>
              </a:rPr>
              <a:t>Eye-tracking demonstrates the value of newsbrands’ quality digital environment</a:t>
            </a:r>
          </a:p>
          <a:p>
            <a:pPr lvl="0"/>
            <a:r>
              <a:rPr lang="en-GB" sz="2400" b="1" dirty="0" smtClean="0">
                <a:solidFill>
                  <a:prstClr val="black">
                    <a:lumMod val="50000"/>
                    <a:lumOff val="50000"/>
                  </a:prstClr>
                </a:solidFill>
                <a:latin typeface="Arial Rounded MT Bold" panose="020F0704030504030204" pitchFamily="34" charset="0"/>
              </a:rPr>
              <a:t>Digital </a:t>
            </a:r>
            <a:r>
              <a:rPr lang="en-GB" sz="2400" b="1" dirty="0">
                <a:solidFill>
                  <a:prstClr val="black">
                    <a:lumMod val="50000"/>
                    <a:lumOff val="50000"/>
                  </a:prstClr>
                </a:solidFill>
                <a:latin typeface="Arial Rounded MT Bold" panose="020F0704030504030204" pitchFamily="34" charset="0"/>
              </a:rPr>
              <a:t>newsbrands: a quality environment for ads</a:t>
            </a:r>
          </a:p>
        </p:txBody>
      </p:sp>
      <p:grpSp>
        <p:nvGrpSpPr>
          <p:cNvPr id="14" name="Group 13"/>
          <p:cNvGrpSpPr/>
          <p:nvPr/>
        </p:nvGrpSpPr>
        <p:grpSpPr>
          <a:xfrm>
            <a:off x="733865" y="2390884"/>
            <a:ext cx="10701423" cy="2446665"/>
            <a:chOff x="733865" y="2041958"/>
            <a:chExt cx="10701423" cy="2446665"/>
          </a:xfrm>
        </p:grpSpPr>
        <p:sp>
          <p:nvSpPr>
            <p:cNvPr id="28" name="Rectangle 27"/>
            <p:cNvSpPr/>
            <p:nvPr/>
          </p:nvSpPr>
          <p:spPr>
            <a:xfrm>
              <a:off x="743723" y="3657660"/>
              <a:ext cx="2043098" cy="646331"/>
            </a:xfrm>
            <a:prstGeom prst="rect">
              <a:avLst/>
            </a:prstGeom>
          </p:spPr>
          <p:txBody>
            <a:bodyPr wrap="square">
              <a:spAutoFit/>
            </a:bodyPr>
            <a:lstStyle/>
            <a:p>
              <a:pPr algn="ctr" defTabSz="685783">
                <a:defRPr/>
              </a:pPr>
              <a:r>
                <a:rPr lang="en-GB" sz="1200" b="1" dirty="0">
                  <a:solidFill>
                    <a:srgbClr val="000000"/>
                  </a:solidFill>
                  <a:latin typeface="Arial" panose="020B0604020202020204"/>
                </a:rPr>
                <a:t>Double the viewing time </a:t>
              </a:r>
              <a:br>
                <a:rPr lang="en-GB" sz="1200" b="1" dirty="0">
                  <a:solidFill>
                    <a:srgbClr val="000000"/>
                  </a:solidFill>
                  <a:latin typeface="Arial" panose="020B0604020202020204"/>
                </a:rPr>
              </a:br>
              <a:r>
                <a:rPr lang="en-GB" sz="1200" b="1" dirty="0">
                  <a:solidFill>
                    <a:srgbClr val="000000"/>
                  </a:solidFill>
                  <a:latin typeface="Arial" panose="020B0604020202020204"/>
                </a:rPr>
                <a:t>per page than non-newsbrand sites</a:t>
              </a:r>
              <a:endParaRPr lang="en-US" sz="1200" b="1" dirty="0">
                <a:solidFill>
                  <a:srgbClr val="000000"/>
                </a:solidFill>
                <a:latin typeface="Arial" panose="020B0604020202020204"/>
              </a:endParaRPr>
            </a:p>
          </p:txBody>
        </p:sp>
        <p:sp>
          <p:nvSpPr>
            <p:cNvPr id="29" name="Rectangle 28"/>
            <p:cNvSpPr/>
            <p:nvPr/>
          </p:nvSpPr>
          <p:spPr>
            <a:xfrm>
              <a:off x="2904374" y="3671561"/>
              <a:ext cx="2043099" cy="461665"/>
            </a:xfrm>
            <a:prstGeom prst="rect">
              <a:avLst/>
            </a:prstGeom>
          </p:spPr>
          <p:txBody>
            <a:bodyPr wrap="square">
              <a:spAutoFit/>
            </a:bodyPr>
            <a:lstStyle/>
            <a:p>
              <a:pPr algn="ctr" defTabSz="685783">
                <a:defRPr/>
              </a:pPr>
              <a:r>
                <a:rPr lang="en-GB" sz="1200" b="1" dirty="0">
                  <a:solidFill>
                    <a:srgbClr val="000000"/>
                  </a:solidFill>
                  <a:latin typeface="Arial" panose="020B0604020202020204"/>
                </a:rPr>
                <a:t>60% higher viewable time </a:t>
              </a:r>
              <a:br>
                <a:rPr lang="en-GB" sz="1200" b="1" dirty="0">
                  <a:solidFill>
                    <a:srgbClr val="000000"/>
                  </a:solidFill>
                  <a:latin typeface="Arial" panose="020B0604020202020204"/>
                </a:rPr>
              </a:br>
              <a:r>
                <a:rPr lang="en-GB" sz="1200" b="1" dirty="0">
                  <a:solidFill>
                    <a:srgbClr val="000000"/>
                  </a:solidFill>
                  <a:latin typeface="Arial" panose="020B0604020202020204"/>
                </a:rPr>
                <a:t>for ads</a:t>
              </a:r>
              <a:endParaRPr lang="en-US" sz="1200" b="1" dirty="0">
                <a:solidFill>
                  <a:srgbClr val="000000"/>
                </a:solidFill>
                <a:latin typeface="Arial" panose="020B0604020202020204"/>
              </a:endParaRPr>
            </a:p>
          </p:txBody>
        </p:sp>
        <p:sp>
          <p:nvSpPr>
            <p:cNvPr id="30" name="Rectangle 29"/>
            <p:cNvSpPr/>
            <p:nvPr/>
          </p:nvSpPr>
          <p:spPr>
            <a:xfrm>
              <a:off x="5055502" y="3655429"/>
              <a:ext cx="2043099" cy="646331"/>
            </a:xfrm>
            <a:prstGeom prst="rect">
              <a:avLst/>
            </a:prstGeom>
          </p:spPr>
          <p:txBody>
            <a:bodyPr wrap="square">
              <a:spAutoFit/>
            </a:bodyPr>
            <a:lstStyle/>
            <a:p>
              <a:pPr algn="ctr" defTabSz="685783">
                <a:defRPr/>
              </a:pPr>
              <a:r>
                <a:rPr lang="en-GB" sz="1200" b="1" dirty="0">
                  <a:solidFill>
                    <a:srgbClr val="000000"/>
                  </a:solidFill>
                  <a:latin typeface="Arial" panose="020B0604020202020204"/>
                </a:rPr>
                <a:t>Ad viewing </a:t>
              </a:r>
              <a:br>
                <a:rPr lang="en-GB" sz="1200" b="1" dirty="0">
                  <a:solidFill>
                    <a:srgbClr val="000000"/>
                  </a:solidFill>
                  <a:latin typeface="Arial" panose="020B0604020202020204"/>
                </a:rPr>
              </a:br>
              <a:r>
                <a:rPr lang="en-GB" sz="1200" b="1" dirty="0">
                  <a:solidFill>
                    <a:srgbClr val="000000"/>
                  </a:solidFill>
                  <a:latin typeface="Arial" panose="020B0604020202020204"/>
                </a:rPr>
                <a:t>2½ times more likely on a newsbrand site</a:t>
              </a:r>
              <a:endParaRPr lang="en-US" sz="1200" b="1" dirty="0">
                <a:solidFill>
                  <a:srgbClr val="000000"/>
                </a:solidFill>
                <a:latin typeface="Arial" panose="020B0604020202020204"/>
              </a:endParaRPr>
            </a:p>
          </p:txBody>
        </p:sp>
        <p:sp>
          <p:nvSpPr>
            <p:cNvPr id="31" name="Rectangle 30"/>
            <p:cNvSpPr/>
            <p:nvPr/>
          </p:nvSpPr>
          <p:spPr>
            <a:xfrm>
              <a:off x="7228455" y="3657626"/>
              <a:ext cx="2043098" cy="830997"/>
            </a:xfrm>
            <a:prstGeom prst="rect">
              <a:avLst/>
            </a:prstGeom>
          </p:spPr>
          <p:txBody>
            <a:bodyPr wrap="square">
              <a:spAutoFit/>
            </a:bodyPr>
            <a:lstStyle/>
            <a:p>
              <a:pPr algn="ctr" defTabSz="685783">
                <a:defRPr/>
              </a:pPr>
              <a:r>
                <a:rPr lang="en-GB" sz="1200" b="1" dirty="0">
                  <a:solidFill>
                    <a:srgbClr val="000000"/>
                  </a:solidFill>
                  <a:latin typeface="Arial" panose="020B0604020202020204"/>
                </a:rPr>
                <a:t>Newsbrand digital readers 70% more likely to see MPUs with 30 seconds viewable time</a:t>
              </a:r>
              <a:endParaRPr lang="en-US" sz="1200" b="1" dirty="0">
                <a:solidFill>
                  <a:srgbClr val="000000"/>
                </a:solidFill>
                <a:latin typeface="Arial" panose="020B0604020202020204"/>
              </a:endParaRPr>
            </a:p>
          </p:txBody>
        </p:sp>
        <p:sp>
          <p:nvSpPr>
            <p:cNvPr id="32" name="Rectangle 31"/>
            <p:cNvSpPr/>
            <p:nvPr/>
          </p:nvSpPr>
          <p:spPr>
            <a:xfrm>
              <a:off x="9392188" y="3659914"/>
              <a:ext cx="2043100" cy="646331"/>
            </a:xfrm>
            <a:prstGeom prst="rect">
              <a:avLst/>
            </a:prstGeom>
          </p:spPr>
          <p:txBody>
            <a:bodyPr wrap="square">
              <a:spAutoFit/>
            </a:bodyPr>
            <a:lstStyle/>
            <a:p>
              <a:pPr algn="ctr" defTabSz="685783">
                <a:defRPr/>
              </a:pPr>
              <a:r>
                <a:rPr lang="en-GB" sz="1200" b="1" dirty="0">
                  <a:solidFill>
                    <a:srgbClr val="000000"/>
                  </a:solidFill>
                  <a:latin typeface="Arial" panose="020B0604020202020204"/>
                </a:rPr>
                <a:t>Average ad dwell time 30% higher on newsbrand sites</a:t>
              </a:r>
            </a:p>
          </p:txBody>
        </p:sp>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3009" y="2405987"/>
              <a:ext cx="1161279" cy="1340217"/>
            </a:xfrm>
            <a:prstGeom prst="rect">
              <a:avLst/>
            </a:prstGeom>
          </p:spPr>
        </p:pic>
        <p:pic>
          <p:nvPicPr>
            <p:cNvPr id="34" name="Picture 33"/>
            <p:cNvPicPr>
              <a:picLocks noChangeAspect="1"/>
            </p:cNvPicPr>
            <p:nvPr/>
          </p:nvPicPr>
          <p:blipFill rotWithShape="1">
            <a:blip r:embed="rId4" cstate="print">
              <a:extLst>
                <a:ext uri="{28A0092B-C50C-407E-A947-70E740481C1C}">
                  <a14:useLocalDpi xmlns:a14="http://schemas.microsoft.com/office/drawing/2010/main" val="0"/>
                </a:ext>
              </a:extLst>
            </a:blip>
            <a:srcRect b="23234"/>
            <a:stretch/>
          </p:blipFill>
          <p:spPr>
            <a:xfrm>
              <a:off x="6978162" y="2041958"/>
              <a:ext cx="2537802" cy="1461120"/>
            </a:xfrm>
            <a:prstGeom prst="rect">
              <a:avLst/>
            </a:prstGeom>
          </p:spPr>
        </p:pic>
        <p:pic>
          <p:nvPicPr>
            <p:cNvPr id="35" name="Picture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89981" y="2484442"/>
              <a:ext cx="1450138" cy="1189033"/>
            </a:xfrm>
            <a:prstGeom prst="rect">
              <a:avLst/>
            </a:prstGeom>
          </p:spPr>
        </p:pic>
        <p:pic>
          <p:nvPicPr>
            <p:cNvPr id="36" name="Picture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78482" y="2660148"/>
              <a:ext cx="1325611" cy="814355"/>
            </a:xfrm>
            <a:prstGeom prst="rect">
              <a:avLst/>
            </a:prstGeom>
          </p:spPr>
        </p:pic>
        <p:pic>
          <p:nvPicPr>
            <p:cNvPr id="37" name="Picture 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3865" y="2523979"/>
              <a:ext cx="2134666" cy="1131450"/>
            </a:xfrm>
            <a:prstGeom prst="rect">
              <a:avLst/>
            </a:prstGeom>
          </p:spPr>
        </p:pic>
      </p:grpSp>
      <p:pic>
        <p:nvPicPr>
          <p:cNvPr id="38" name="Picture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2438" y="6665024"/>
            <a:ext cx="843955" cy="112014"/>
          </a:xfrm>
          <a:prstGeom prst="rect">
            <a:avLst/>
          </a:prstGeom>
        </p:spPr>
      </p:pic>
      <p:sp>
        <p:nvSpPr>
          <p:cNvPr id="39" name="Text Placeholder 3"/>
          <p:cNvSpPr txBox="1">
            <a:spLocks/>
          </p:cNvSpPr>
          <p:nvPr/>
        </p:nvSpPr>
        <p:spPr>
          <a:xfrm>
            <a:off x="1296393" y="6565714"/>
            <a:ext cx="10362207" cy="26037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500" dirty="0" smtClean="0">
                <a:solidFill>
                  <a:schemeClr val="bg1">
                    <a:lumMod val="65000"/>
                  </a:schemeClr>
                </a:solidFill>
              </a:rPr>
              <a:t>Newsbrands = theguardian.com, telegraph.co.uk, independent.co.uk, indy100.independent.co.uk, thetimes.co.uk, ft.com, dailymail.co.uk, mirror.co.uk, standard.co.uk, thesun.co.uk, dailystar.co.uk, metro.co.uk, express.co.uk, manchestereveningnews.co.uk, walesonline.co.uk, dailyrecord.co.uk. Others = msn.com, uk.yahoo.com, digitalspy.com, engadget.com, mashable.com, ibtimes.co.uk, thisismoney.co.uk, bleacherreport.com, pistonheads.com, weather.com, howtogeek.com, theregister.co.uk, sportinglife.com, channel4.com, itv.com, channel5.com, marieclaire.co.uk, timeout.com, trustedreviews.com, goodtoknow.co.uk, bbcgoodfood.com, pcadvisor.co.uk, nme.com, autoexpress.co.uk, forbes.com, radiotimes.com</a:t>
            </a:r>
            <a:endParaRPr lang="en-GB" sz="500" dirty="0">
              <a:solidFill>
                <a:schemeClr val="bg1">
                  <a:lumMod val="65000"/>
                </a:schemeClr>
              </a:solidFill>
            </a:endParaRPr>
          </a:p>
        </p:txBody>
      </p:sp>
    </p:spTree>
    <p:extLst>
      <p:ext uri="{BB962C8B-B14F-4D97-AF65-F5344CB8AC3E}">
        <p14:creationId xmlns:p14="http://schemas.microsoft.com/office/powerpoint/2010/main" val="29301363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60028"/>
        </a:solidFill>
        <a:effectLst/>
      </p:bgPr>
    </p:bg>
    <p:spTree>
      <p:nvGrpSpPr>
        <p:cNvPr id="1" name=""/>
        <p:cNvGrpSpPr/>
        <p:nvPr/>
      </p:nvGrpSpPr>
      <p:grpSpPr>
        <a:xfrm>
          <a:off x="0" y="0"/>
          <a:ext cx="0" cy="0"/>
          <a:chOff x="0" y="0"/>
          <a:chExt cx="0" cy="0"/>
        </a:xfrm>
      </p:grpSpPr>
      <p:sp>
        <p:nvSpPr>
          <p:cNvPr id="4" name="TextBox 3"/>
          <p:cNvSpPr txBox="1"/>
          <p:nvPr/>
        </p:nvSpPr>
        <p:spPr>
          <a:xfrm>
            <a:off x="977900" y="2616200"/>
            <a:ext cx="10351587" cy="1815882"/>
          </a:xfrm>
          <a:prstGeom prst="rect">
            <a:avLst/>
          </a:prstGeom>
          <a:noFill/>
        </p:spPr>
        <p:txBody>
          <a:bodyPr wrap="square" rtlCol="0" anchor="ctr">
            <a:spAutoFit/>
          </a:bodyPr>
          <a:lstStyle/>
          <a:p>
            <a:pPr algn="ctr" defTabSz="609585">
              <a:lnSpc>
                <a:spcPct val="70000"/>
              </a:lnSpc>
            </a:pPr>
            <a:r>
              <a:rPr lang="en-US" sz="8000" dirty="0">
                <a:solidFill>
                  <a:prstClr val="white"/>
                </a:solidFill>
                <a:latin typeface="Arial Black"/>
                <a:cs typeface="Arial Black"/>
              </a:rPr>
              <a:t>Effectiveness in a </a:t>
            </a:r>
          </a:p>
          <a:p>
            <a:pPr algn="ctr" defTabSz="609585">
              <a:lnSpc>
                <a:spcPct val="70000"/>
              </a:lnSpc>
            </a:pPr>
            <a:r>
              <a:rPr lang="en-US" sz="8000" dirty="0" smtClean="0">
                <a:solidFill>
                  <a:prstClr val="white"/>
                </a:solidFill>
                <a:latin typeface="Arial Black"/>
                <a:cs typeface="Arial Black"/>
              </a:rPr>
              <a:t>multimedia </a:t>
            </a:r>
            <a:r>
              <a:rPr lang="en-US" sz="8000" dirty="0">
                <a:solidFill>
                  <a:prstClr val="white"/>
                </a:solidFill>
                <a:latin typeface="Arial Black"/>
                <a:cs typeface="Arial Black"/>
              </a:rPr>
              <a:t>world </a:t>
            </a:r>
          </a:p>
        </p:txBody>
      </p:sp>
    </p:spTree>
    <p:extLst>
      <p:ext uri="{BB962C8B-B14F-4D97-AF65-F5344CB8AC3E}">
        <p14:creationId xmlns:p14="http://schemas.microsoft.com/office/powerpoint/2010/main" val="38706054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Rectangle 25"/>
          <p:cNvSpPr/>
          <p:nvPr/>
        </p:nvSpPr>
        <p:spPr>
          <a:xfrm>
            <a:off x="-2" y="1395167"/>
            <a:ext cx="12192001" cy="481709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1" y="317503"/>
            <a:ext cx="12192001" cy="954107"/>
          </a:xfrm>
          <a:prstGeom prst="rect">
            <a:avLst/>
          </a:prstGeom>
        </p:spPr>
        <p:txBody>
          <a:bodyPr wrap="square">
            <a:spAutoFit/>
          </a:bodyPr>
          <a:lstStyle/>
          <a:p>
            <a:pPr algn="ctr"/>
            <a:r>
              <a:rPr lang="en-GB" sz="2800" b="1" dirty="0">
                <a:solidFill>
                  <a:schemeClr val="bg1"/>
                </a:solidFill>
                <a:latin typeface="Arial Black" charset="0"/>
                <a:ea typeface="Arial Black" charset="0"/>
                <a:cs typeface="Arial Black" charset="0"/>
              </a:rPr>
              <a:t>Multi-platform </a:t>
            </a:r>
            <a:r>
              <a:rPr lang="en-GB" sz="2800" b="1" dirty="0" err="1">
                <a:solidFill>
                  <a:schemeClr val="bg1"/>
                </a:solidFill>
                <a:latin typeface="Arial Black" charset="0"/>
                <a:ea typeface="Arial Black" charset="0"/>
                <a:cs typeface="Arial Black" charset="0"/>
              </a:rPr>
              <a:t>newsbrands</a:t>
            </a:r>
            <a:r>
              <a:rPr lang="en-GB" sz="2800" b="1" dirty="0">
                <a:solidFill>
                  <a:schemeClr val="bg1"/>
                </a:solidFill>
                <a:latin typeface="Arial Black" charset="0"/>
                <a:ea typeface="Arial Black" charset="0"/>
                <a:cs typeface="Arial Black" charset="0"/>
              </a:rPr>
              <a:t> are delivering </a:t>
            </a:r>
            <a:br>
              <a:rPr lang="en-GB" sz="2800" b="1" dirty="0">
                <a:solidFill>
                  <a:schemeClr val="bg1"/>
                </a:solidFill>
                <a:latin typeface="Arial Black" charset="0"/>
                <a:ea typeface="Arial Black" charset="0"/>
                <a:cs typeface="Arial Black" charset="0"/>
              </a:rPr>
            </a:br>
            <a:r>
              <a:rPr lang="en-GB" sz="2800" b="1" dirty="0">
                <a:solidFill>
                  <a:schemeClr val="bg1"/>
                </a:solidFill>
                <a:latin typeface="Arial Black" charset="0"/>
                <a:ea typeface="Arial Black" charset="0"/>
                <a:cs typeface="Arial Black" charset="0"/>
              </a:rPr>
              <a:t>widespread business effects for brands </a:t>
            </a:r>
            <a:endParaRPr lang="en-US" sz="2800" b="1" dirty="0">
              <a:solidFill>
                <a:schemeClr val="bg1"/>
              </a:solidFill>
              <a:latin typeface="Arial Black" charset="0"/>
              <a:ea typeface="Arial Black" charset="0"/>
              <a:cs typeface="Arial Black" charset="0"/>
            </a:endParaRPr>
          </a:p>
        </p:txBody>
      </p:sp>
      <p:sp>
        <p:nvSpPr>
          <p:cNvPr id="13" name="Rectangle 12"/>
          <p:cNvSpPr/>
          <p:nvPr/>
        </p:nvSpPr>
        <p:spPr>
          <a:xfrm>
            <a:off x="307569" y="2880724"/>
            <a:ext cx="3456384" cy="882742"/>
          </a:xfrm>
          <a:prstGeom prst="rect">
            <a:avLst/>
          </a:prstGeom>
        </p:spPr>
        <p:txBody>
          <a:bodyPr wrap="square">
            <a:spAutoFit/>
          </a:bodyPr>
          <a:lstStyle/>
          <a:p>
            <a:pPr algn="ctr" fontAlgn="base">
              <a:lnSpc>
                <a:spcPct val="107000"/>
              </a:lnSpc>
              <a:spcBef>
                <a:spcPct val="0"/>
              </a:spcBef>
              <a:spcAft>
                <a:spcPts val="1067"/>
              </a:spcAft>
            </a:pP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Campaigns using </a:t>
            </a:r>
            <a:r>
              <a:rPr lang="en-GB" sz="1600" dirty="0" err="1">
                <a:solidFill>
                  <a:srgbClr val="01A8B4"/>
                </a:solidFill>
                <a:latin typeface="Arial" panose="020B0604020202020204" pitchFamily="34" charset="0"/>
                <a:ea typeface="Calibri" panose="020F0502020204030204" pitchFamily="34" charset="0"/>
                <a:cs typeface="Arial" panose="020B0604020202020204" pitchFamily="34" charset="0"/>
              </a:rPr>
              <a:t>newsbrands</a:t>
            </a: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 </a:t>
            </a:r>
            <a:b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b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are </a:t>
            </a:r>
            <a:r>
              <a:rPr lang="en-GB" sz="1600" b="1" dirty="0">
                <a:solidFill>
                  <a:srgbClr val="01A8B4"/>
                </a:solidFill>
                <a:latin typeface="Arial Black" charset="0"/>
                <a:ea typeface="Arial Black" charset="0"/>
                <a:cs typeface="Arial Black" charset="0"/>
              </a:rPr>
              <a:t>43% </a:t>
            </a: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more likely to deliver </a:t>
            </a:r>
            <a:r>
              <a:rPr lang="en-GB" sz="1600" b="1" dirty="0">
                <a:solidFill>
                  <a:srgbClr val="01A8B4"/>
                </a:solidFill>
                <a:latin typeface="Arial Black" charset="0"/>
                <a:ea typeface="Arial Black" charset="0"/>
                <a:cs typeface="Arial Black" charset="0"/>
              </a:rPr>
              <a:t>market share </a:t>
            </a: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growth</a:t>
            </a:r>
          </a:p>
        </p:txBody>
      </p:sp>
      <p:sp>
        <p:nvSpPr>
          <p:cNvPr id="14" name="Rectangle 13"/>
          <p:cNvSpPr/>
          <p:nvPr/>
        </p:nvSpPr>
        <p:spPr>
          <a:xfrm>
            <a:off x="4006584" y="2880724"/>
            <a:ext cx="3708728" cy="882742"/>
          </a:xfrm>
          <a:prstGeom prst="rect">
            <a:avLst/>
          </a:prstGeom>
        </p:spPr>
        <p:txBody>
          <a:bodyPr wrap="square">
            <a:spAutoFit/>
          </a:bodyPr>
          <a:lstStyle/>
          <a:p>
            <a:pPr algn="ctr" fontAlgn="base">
              <a:lnSpc>
                <a:spcPct val="107000"/>
              </a:lnSpc>
              <a:spcBef>
                <a:spcPct val="0"/>
              </a:spcBef>
              <a:spcAft>
                <a:spcPts val="1067"/>
              </a:spcAft>
            </a:pP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Campaigns using </a:t>
            </a:r>
            <a:r>
              <a:rPr lang="en-GB" sz="1600" dirty="0" err="1">
                <a:solidFill>
                  <a:srgbClr val="01A8B4"/>
                </a:solidFill>
                <a:latin typeface="Arial" panose="020B0604020202020204" pitchFamily="34" charset="0"/>
                <a:ea typeface="Calibri" panose="020F0502020204030204" pitchFamily="34" charset="0"/>
                <a:cs typeface="Arial" panose="020B0604020202020204" pitchFamily="34" charset="0"/>
              </a:rPr>
              <a:t>newsbrands</a:t>
            </a: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 are more than </a:t>
            </a:r>
            <a:r>
              <a:rPr lang="en-GB" sz="1600" b="1" dirty="0">
                <a:solidFill>
                  <a:srgbClr val="01A8B4"/>
                </a:solidFill>
                <a:latin typeface="Arial Black" charset="0"/>
                <a:ea typeface="Arial Black" charset="0"/>
                <a:cs typeface="Arial Black" charset="0"/>
              </a:rPr>
              <a:t>twice</a:t>
            </a: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 as likely to deliver a </a:t>
            </a:r>
            <a:r>
              <a:rPr lang="en-GB" sz="1600" b="1" dirty="0">
                <a:solidFill>
                  <a:srgbClr val="01A8B4"/>
                </a:solidFill>
                <a:latin typeface="Arial Black" charset="0"/>
                <a:ea typeface="Arial Black" charset="0"/>
                <a:cs typeface="Arial Black" charset="0"/>
              </a:rPr>
              <a:t>reduction in price sensitivity</a:t>
            </a:r>
          </a:p>
        </p:txBody>
      </p:sp>
      <p:sp>
        <p:nvSpPr>
          <p:cNvPr id="15" name="Rectangle 14"/>
          <p:cNvSpPr/>
          <p:nvPr/>
        </p:nvSpPr>
        <p:spPr>
          <a:xfrm>
            <a:off x="6230471" y="5117395"/>
            <a:ext cx="3180828" cy="882742"/>
          </a:xfrm>
          <a:prstGeom prst="rect">
            <a:avLst/>
          </a:prstGeom>
        </p:spPr>
        <p:txBody>
          <a:bodyPr wrap="square">
            <a:spAutoFit/>
          </a:bodyPr>
          <a:lstStyle/>
          <a:p>
            <a:pPr algn="ctr" fontAlgn="base">
              <a:lnSpc>
                <a:spcPct val="107000"/>
              </a:lnSpc>
              <a:spcBef>
                <a:spcPct val="0"/>
              </a:spcBef>
              <a:spcAft>
                <a:spcPts val="1067"/>
              </a:spcAft>
            </a:pP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Campaigns using </a:t>
            </a:r>
            <a:r>
              <a:rPr lang="en-GB" sz="1600" dirty="0" err="1">
                <a:solidFill>
                  <a:srgbClr val="01A8B4"/>
                </a:solidFill>
                <a:latin typeface="Arial" panose="020B0604020202020204" pitchFamily="34" charset="0"/>
                <a:ea typeface="Calibri" panose="020F0502020204030204" pitchFamily="34" charset="0"/>
                <a:cs typeface="Arial" panose="020B0604020202020204" pitchFamily="34" charset="0"/>
              </a:rPr>
              <a:t>newsbrands</a:t>
            </a: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 are </a:t>
            </a:r>
            <a:r>
              <a:rPr lang="en-GB" sz="1600" b="1" dirty="0">
                <a:solidFill>
                  <a:srgbClr val="01A8B4"/>
                </a:solidFill>
                <a:latin typeface="Arial Black" charset="0"/>
                <a:ea typeface="Arial Black" charset="0"/>
                <a:cs typeface="Arial Black" charset="0"/>
              </a:rPr>
              <a:t>85% </a:t>
            </a: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more likely to drive </a:t>
            </a:r>
            <a:r>
              <a:rPr lang="en-GB" sz="1600" b="1" dirty="0">
                <a:solidFill>
                  <a:srgbClr val="01A8B4"/>
                </a:solidFill>
                <a:latin typeface="Arial Black" charset="0"/>
                <a:ea typeface="Arial Black" charset="0"/>
                <a:cs typeface="Arial Black" charset="0"/>
              </a:rPr>
              <a:t>customer acquisition</a:t>
            </a:r>
          </a:p>
        </p:txBody>
      </p:sp>
      <p:sp>
        <p:nvSpPr>
          <p:cNvPr id="16" name="Rectangle 15"/>
          <p:cNvSpPr/>
          <p:nvPr/>
        </p:nvSpPr>
        <p:spPr>
          <a:xfrm>
            <a:off x="2558291" y="5117395"/>
            <a:ext cx="2874814" cy="830997"/>
          </a:xfrm>
          <a:prstGeom prst="rect">
            <a:avLst/>
          </a:prstGeom>
        </p:spPr>
        <p:txBody>
          <a:bodyPr wrap="square">
            <a:spAutoFit/>
          </a:bodyPr>
          <a:lstStyle/>
          <a:p>
            <a:pPr algn="ctr" fontAlgn="base">
              <a:spcBef>
                <a:spcPct val="0"/>
              </a:spcBef>
              <a:spcAft>
                <a:spcPct val="0"/>
              </a:spcAft>
            </a:pPr>
            <a:r>
              <a:rPr lang="en-GB" sz="1600" dirty="0">
                <a:solidFill>
                  <a:srgbClr val="01A8B4"/>
                </a:solidFill>
                <a:latin typeface="Arial" charset="0"/>
              </a:rPr>
              <a:t>Campaigns using </a:t>
            </a:r>
            <a:r>
              <a:rPr lang="en-GB" sz="1600" dirty="0" err="1">
                <a:solidFill>
                  <a:srgbClr val="01A8B4"/>
                </a:solidFill>
                <a:latin typeface="Arial" charset="0"/>
              </a:rPr>
              <a:t>newsbrands</a:t>
            </a:r>
            <a:r>
              <a:rPr lang="en-GB" sz="1600" dirty="0">
                <a:solidFill>
                  <a:srgbClr val="01A8B4"/>
                </a:solidFill>
                <a:latin typeface="Arial" charset="0"/>
              </a:rPr>
              <a:t> are </a:t>
            </a:r>
            <a:r>
              <a:rPr lang="en-GB" sz="1600" b="1" dirty="0">
                <a:solidFill>
                  <a:srgbClr val="01A8B4"/>
                </a:solidFill>
                <a:latin typeface="Arial Black" charset="0"/>
                <a:ea typeface="Arial Black" charset="0"/>
                <a:cs typeface="Arial Black" charset="0"/>
              </a:rPr>
              <a:t>36% </a:t>
            </a:r>
            <a:r>
              <a:rPr lang="en-GB" sz="1600" dirty="0">
                <a:solidFill>
                  <a:srgbClr val="01A8B4"/>
                </a:solidFill>
                <a:latin typeface="Arial" charset="0"/>
              </a:rPr>
              <a:t>more likely to deliver </a:t>
            </a:r>
            <a:r>
              <a:rPr lang="en-GB" sz="1600" b="1" dirty="0">
                <a:solidFill>
                  <a:srgbClr val="01A8B4"/>
                </a:solidFill>
                <a:latin typeface="Arial Black" charset="0"/>
                <a:ea typeface="Arial Black" charset="0"/>
                <a:cs typeface="Arial Black" charset="0"/>
              </a:rPr>
              <a:t>profit</a:t>
            </a:r>
          </a:p>
        </p:txBody>
      </p:sp>
      <p:sp>
        <p:nvSpPr>
          <p:cNvPr id="17" name="Rectangle 16"/>
          <p:cNvSpPr/>
          <p:nvPr/>
        </p:nvSpPr>
        <p:spPr>
          <a:xfrm>
            <a:off x="8137093" y="2880724"/>
            <a:ext cx="3456384" cy="882742"/>
          </a:xfrm>
          <a:prstGeom prst="rect">
            <a:avLst/>
          </a:prstGeom>
        </p:spPr>
        <p:txBody>
          <a:bodyPr wrap="square">
            <a:spAutoFit/>
          </a:bodyPr>
          <a:lstStyle/>
          <a:p>
            <a:pPr algn="ctr" fontAlgn="base">
              <a:lnSpc>
                <a:spcPct val="107000"/>
              </a:lnSpc>
              <a:spcBef>
                <a:spcPct val="0"/>
              </a:spcBef>
              <a:spcAft>
                <a:spcPts val="1067"/>
              </a:spcAft>
            </a:pP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Campaigns using </a:t>
            </a:r>
            <a:r>
              <a:rPr lang="en-GB" sz="1600" dirty="0" err="1">
                <a:solidFill>
                  <a:srgbClr val="01A8B4"/>
                </a:solidFill>
                <a:latin typeface="Arial" panose="020B0604020202020204" pitchFamily="34" charset="0"/>
                <a:ea typeface="Calibri" panose="020F0502020204030204" pitchFamily="34" charset="0"/>
                <a:cs typeface="Arial" panose="020B0604020202020204" pitchFamily="34" charset="0"/>
              </a:rPr>
              <a:t>newsbrands</a:t>
            </a: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 are more than </a:t>
            </a:r>
            <a:r>
              <a:rPr lang="en-GB" sz="1600" b="1" dirty="0">
                <a:solidFill>
                  <a:srgbClr val="01A8B4"/>
                </a:solidFill>
                <a:latin typeface="Arial Black" charset="0"/>
                <a:ea typeface="Arial Black" charset="0"/>
                <a:cs typeface="Arial Black" charset="0"/>
              </a:rPr>
              <a:t>twice</a:t>
            </a: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 as likely to deliver an increase in </a:t>
            </a:r>
            <a:r>
              <a:rPr lang="en-GB" sz="1600" b="1" dirty="0">
                <a:solidFill>
                  <a:srgbClr val="01A8B4"/>
                </a:solidFill>
                <a:latin typeface="Arial Black" charset="0"/>
                <a:ea typeface="Arial Black" charset="0"/>
                <a:cs typeface="Arial Black" charset="0"/>
              </a:rPr>
              <a:t>customer loyalty</a:t>
            </a:r>
          </a:p>
        </p:txBody>
      </p:sp>
      <p:sp>
        <p:nvSpPr>
          <p:cNvPr id="18" name="Rectangle 17"/>
          <p:cNvSpPr/>
          <p:nvPr/>
        </p:nvSpPr>
        <p:spPr>
          <a:xfrm>
            <a:off x="3772088" y="6409918"/>
            <a:ext cx="4177720" cy="246221"/>
          </a:xfrm>
          <a:prstGeom prst="rect">
            <a:avLst/>
          </a:prstGeom>
        </p:spPr>
        <p:txBody>
          <a:bodyPr wrap="square">
            <a:spAutoFit/>
          </a:bodyPr>
          <a:lstStyle/>
          <a:p>
            <a:pPr marL="12700" lvl="0" algn="r">
              <a:spcBef>
                <a:spcPts val="850"/>
              </a:spcBef>
            </a:pPr>
            <a:r>
              <a:rPr lang="en-GB" sz="1000" dirty="0">
                <a:solidFill>
                  <a:schemeClr val="bg1"/>
                </a:solidFill>
                <a:latin typeface="Arial"/>
                <a:cs typeface="Arial"/>
              </a:rPr>
              <a:t>Source: </a:t>
            </a:r>
            <a:r>
              <a:rPr lang="en-GB" sz="1000" spc="-35" dirty="0">
                <a:solidFill>
                  <a:schemeClr val="bg1"/>
                </a:solidFill>
                <a:latin typeface="Arial"/>
                <a:cs typeface="Arial"/>
              </a:rPr>
              <a:t>IPA Databank UK case </a:t>
            </a:r>
            <a:r>
              <a:rPr lang="en-GB" sz="1000" dirty="0">
                <a:solidFill>
                  <a:schemeClr val="bg1"/>
                </a:solidFill>
                <a:latin typeface="Arial"/>
                <a:cs typeface="Arial"/>
              </a:rPr>
              <a:t>studies </a:t>
            </a:r>
            <a:r>
              <a:rPr lang="en-GB" sz="1000" dirty="0">
                <a:solidFill>
                  <a:schemeClr val="bg1"/>
                </a:solidFill>
                <a:latin typeface="Arial" panose="020B0604020202020204" pitchFamily="34" charset="0"/>
                <a:cs typeface="Arial" panose="020B0604020202020204" pitchFamily="34" charset="0"/>
              </a:rPr>
              <a:t>2012-2016 (52% of all cases) </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13231" y="1722583"/>
            <a:ext cx="1045060" cy="104506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8418" y="1722583"/>
            <a:ext cx="1045060" cy="104506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24426" y="1722583"/>
            <a:ext cx="1081719" cy="1081719"/>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09292" y="4030387"/>
            <a:ext cx="1372813" cy="991201"/>
          </a:xfrm>
          <a:prstGeom prst="rect">
            <a:avLst/>
          </a:prstGeom>
        </p:spPr>
      </p:pic>
      <p:pic>
        <p:nvPicPr>
          <p:cNvPr id="19" name="Picture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62305" y="4030387"/>
            <a:ext cx="2117160" cy="1048073"/>
          </a:xfrm>
          <a:prstGeom prst="rect">
            <a:avLst/>
          </a:prstGeom>
        </p:spPr>
      </p:pic>
    </p:spTree>
    <p:extLst>
      <p:ext uri="{BB962C8B-B14F-4D97-AF65-F5344CB8AC3E}">
        <p14:creationId xmlns:p14="http://schemas.microsoft.com/office/powerpoint/2010/main" val="6839023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7" name="Rectangle 26"/>
          <p:cNvSpPr/>
          <p:nvPr/>
        </p:nvSpPr>
        <p:spPr>
          <a:xfrm>
            <a:off x="-2" y="1459531"/>
            <a:ext cx="12192001" cy="475273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309773"/>
            <a:ext cx="12192000" cy="954107"/>
          </a:xfrm>
          <a:prstGeom prst="rect">
            <a:avLst/>
          </a:prstGeom>
        </p:spPr>
        <p:txBody>
          <a:bodyPr wrap="square">
            <a:spAutoFit/>
          </a:bodyPr>
          <a:lstStyle/>
          <a:p>
            <a:pPr algn="ctr"/>
            <a:r>
              <a:rPr lang="en-GB" sz="2800" b="1" dirty="0">
                <a:solidFill>
                  <a:schemeClr val="bg1"/>
                </a:solidFill>
                <a:latin typeface="Arial Black" charset="0"/>
                <a:ea typeface="Arial Black" charset="0"/>
                <a:cs typeface="Arial Black" charset="0"/>
              </a:rPr>
              <a:t>Multi-platform </a:t>
            </a:r>
            <a:r>
              <a:rPr lang="en-GB" sz="2800" b="1" dirty="0" err="1">
                <a:solidFill>
                  <a:schemeClr val="bg1"/>
                </a:solidFill>
                <a:latin typeface="Arial Black" charset="0"/>
                <a:ea typeface="Arial Black" charset="0"/>
                <a:cs typeface="Arial Black" charset="0"/>
              </a:rPr>
              <a:t>newsbrands</a:t>
            </a:r>
            <a:r>
              <a:rPr lang="en-GB" sz="2800" b="1" dirty="0">
                <a:solidFill>
                  <a:schemeClr val="bg1"/>
                </a:solidFill>
                <a:latin typeface="Arial Black" charset="0"/>
                <a:ea typeface="Arial Black" charset="0"/>
                <a:cs typeface="Arial Black" charset="0"/>
              </a:rPr>
              <a:t> boost the </a:t>
            </a:r>
            <a:br>
              <a:rPr lang="en-GB" sz="2800" b="1" dirty="0">
                <a:solidFill>
                  <a:schemeClr val="bg1"/>
                </a:solidFill>
                <a:latin typeface="Arial Black" charset="0"/>
                <a:ea typeface="Arial Black" charset="0"/>
                <a:cs typeface="Arial Black" charset="0"/>
              </a:rPr>
            </a:br>
            <a:r>
              <a:rPr lang="en-GB" sz="2800" b="1" dirty="0">
                <a:solidFill>
                  <a:schemeClr val="bg1"/>
                </a:solidFill>
                <a:latin typeface="Arial Black" charset="0"/>
                <a:ea typeface="Arial Black" charset="0"/>
                <a:cs typeface="Arial Black" charset="0"/>
              </a:rPr>
              <a:t>effectiveness of other media</a:t>
            </a:r>
            <a:endParaRPr lang="en-US" sz="2800" b="1" dirty="0">
              <a:solidFill>
                <a:schemeClr val="bg1"/>
              </a:solidFill>
              <a:latin typeface="Arial Black" charset="0"/>
              <a:ea typeface="Arial Black" charset="0"/>
              <a:cs typeface="Arial Black" charset="0"/>
            </a:endParaRPr>
          </a:p>
        </p:txBody>
      </p:sp>
      <p:sp>
        <p:nvSpPr>
          <p:cNvPr id="13" name="Rectangle 12"/>
          <p:cNvSpPr/>
          <p:nvPr/>
        </p:nvSpPr>
        <p:spPr>
          <a:xfrm>
            <a:off x="2402560" y="2928033"/>
            <a:ext cx="2364812" cy="619272"/>
          </a:xfrm>
          <a:prstGeom prst="rect">
            <a:avLst/>
          </a:prstGeom>
        </p:spPr>
        <p:txBody>
          <a:bodyPr wrap="square">
            <a:spAutoFit/>
          </a:bodyPr>
          <a:lstStyle/>
          <a:p>
            <a:pPr algn="ctr" fontAlgn="base">
              <a:lnSpc>
                <a:spcPct val="107000"/>
              </a:lnSpc>
              <a:spcBef>
                <a:spcPct val="0"/>
              </a:spcBef>
              <a:spcAft>
                <a:spcPts val="1067"/>
              </a:spcAft>
            </a:pPr>
            <a:r>
              <a:rPr lang="en-GB" sz="1600" dirty="0" err="1">
                <a:solidFill>
                  <a:srgbClr val="01A8B4"/>
                </a:solidFill>
                <a:latin typeface="Arial" panose="020B0604020202020204" pitchFamily="34" charset="0"/>
                <a:ea typeface="Calibri" panose="020F0502020204030204" pitchFamily="34" charset="0"/>
                <a:cs typeface="Arial" panose="020B0604020202020204" pitchFamily="34" charset="0"/>
              </a:rPr>
              <a:t>Newsbrands</a:t>
            </a: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 make TV </a:t>
            </a:r>
            <a:b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br>
            <a:r>
              <a:rPr lang="en-GB" sz="1600" b="1" dirty="0">
                <a:solidFill>
                  <a:srgbClr val="01A8B4"/>
                </a:solidFill>
                <a:latin typeface="Arial Black" charset="0"/>
                <a:ea typeface="Arial Black" charset="0"/>
                <a:cs typeface="Arial Black" charset="0"/>
              </a:rPr>
              <a:t>54% more effective</a:t>
            </a:r>
          </a:p>
        </p:txBody>
      </p:sp>
      <p:sp>
        <p:nvSpPr>
          <p:cNvPr id="18" name="Rectangle 17"/>
          <p:cNvSpPr/>
          <p:nvPr/>
        </p:nvSpPr>
        <p:spPr>
          <a:xfrm>
            <a:off x="4076822" y="6391708"/>
            <a:ext cx="4177720" cy="246221"/>
          </a:xfrm>
          <a:prstGeom prst="rect">
            <a:avLst/>
          </a:prstGeom>
        </p:spPr>
        <p:txBody>
          <a:bodyPr wrap="square">
            <a:spAutoFit/>
          </a:bodyPr>
          <a:lstStyle/>
          <a:p>
            <a:pPr marL="12700" lvl="0" algn="r">
              <a:spcBef>
                <a:spcPts val="850"/>
              </a:spcBef>
            </a:pPr>
            <a:r>
              <a:rPr lang="en-GB" sz="1000" dirty="0">
                <a:solidFill>
                  <a:schemeClr val="bg1"/>
                </a:solidFill>
                <a:latin typeface="Arial"/>
                <a:cs typeface="Arial"/>
              </a:rPr>
              <a:t>Source: </a:t>
            </a:r>
            <a:r>
              <a:rPr lang="en-GB" sz="1000" spc="-35" dirty="0">
                <a:solidFill>
                  <a:schemeClr val="bg1"/>
                </a:solidFill>
                <a:latin typeface="Arial"/>
                <a:cs typeface="Arial"/>
              </a:rPr>
              <a:t>IPA Databank UK case </a:t>
            </a:r>
            <a:r>
              <a:rPr lang="en-GB" sz="1000" dirty="0">
                <a:solidFill>
                  <a:schemeClr val="bg1"/>
                </a:solidFill>
                <a:latin typeface="Arial"/>
                <a:cs typeface="Arial"/>
              </a:rPr>
              <a:t>studies </a:t>
            </a:r>
            <a:r>
              <a:rPr lang="en-GB" sz="1000" dirty="0">
                <a:solidFill>
                  <a:schemeClr val="bg1"/>
                </a:solidFill>
                <a:latin typeface="Arial" panose="020B0604020202020204" pitchFamily="34" charset="0"/>
                <a:cs typeface="Arial" panose="020B0604020202020204" pitchFamily="34" charset="0"/>
              </a:rPr>
              <a:t>2012-2016 (52% of all cases) </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14739" y="1807345"/>
            <a:ext cx="1505199" cy="1045060"/>
          </a:xfrm>
          <a:prstGeom prst="rect">
            <a:avLst/>
          </a:prstGeom>
        </p:spPr>
      </p:pic>
      <p:sp>
        <p:nvSpPr>
          <p:cNvPr id="22" name="Rectangle 21"/>
          <p:cNvSpPr/>
          <p:nvPr/>
        </p:nvSpPr>
        <p:spPr>
          <a:xfrm>
            <a:off x="7080034" y="2938969"/>
            <a:ext cx="2947494" cy="619272"/>
          </a:xfrm>
          <a:prstGeom prst="rect">
            <a:avLst/>
          </a:prstGeom>
        </p:spPr>
        <p:txBody>
          <a:bodyPr wrap="square">
            <a:spAutoFit/>
          </a:bodyPr>
          <a:lstStyle/>
          <a:p>
            <a:pPr algn="ctr" fontAlgn="base">
              <a:lnSpc>
                <a:spcPct val="107000"/>
              </a:lnSpc>
              <a:spcBef>
                <a:spcPct val="0"/>
              </a:spcBef>
              <a:spcAft>
                <a:spcPts val="1067"/>
              </a:spcAft>
            </a:pPr>
            <a:r>
              <a:rPr lang="en-GB" sz="1600" dirty="0" err="1">
                <a:solidFill>
                  <a:srgbClr val="01A8B4"/>
                </a:solidFill>
                <a:latin typeface="Arial" panose="020B0604020202020204" pitchFamily="34" charset="0"/>
                <a:ea typeface="Calibri" panose="020F0502020204030204" pitchFamily="34" charset="0"/>
                <a:cs typeface="Arial" panose="020B0604020202020204" pitchFamily="34" charset="0"/>
              </a:rPr>
              <a:t>Newsbrands</a:t>
            </a: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 make online video </a:t>
            </a:r>
            <a:r>
              <a:rPr lang="en-GB" sz="1600" b="1" dirty="0">
                <a:solidFill>
                  <a:srgbClr val="01A8B4"/>
                </a:solidFill>
                <a:latin typeface="Arial Black" charset="0"/>
                <a:ea typeface="Arial Black" charset="0"/>
                <a:cs typeface="Arial Black" charset="0"/>
              </a:rPr>
              <a:t>50% more effective</a:t>
            </a: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32511" y="1807345"/>
            <a:ext cx="1489600" cy="1045060"/>
          </a:xfrm>
          <a:prstGeom prst="rect">
            <a:avLst/>
          </a:prstGeom>
        </p:spPr>
      </p:pic>
      <p:sp>
        <p:nvSpPr>
          <p:cNvPr id="23" name="Rectangle 22"/>
          <p:cNvSpPr/>
          <p:nvPr/>
        </p:nvSpPr>
        <p:spPr>
          <a:xfrm>
            <a:off x="1931220" y="5341294"/>
            <a:ext cx="3307492" cy="619272"/>
          </a:xfrm>
          <a:prstGeom prst="rect">
            <a:avLst/>
          </a:prstGeom>
        </p:spPr>
        <p:txBody>
          <a:bodyPr wrap="square">
            <a:spAutoFit/>
          </a:bodyPr>
          <a:lstStyle/>
          <a:p>
            <a:pPr algn="ctr" fontAlgn="base">
              <a:lnSpc>
                <a:spcPct val="107000"/>
              </a:lnSpc>
              <a:spcBef>
                <a:spcPct val="0"/>
              </a:spcBef>
              <a:spcAft>
                <a:spcPts val="1067"/>
              </a:spcAft>
            </a:pPr>
            <a:r>
              <a:rPr lang="en-GB" sz="1600" dirty="0" err="1">
                <a:solidFill>
                  <a:srgbClr val="01A8B4"/>
                </a:solidFill>
                <a:latin typeface="Arial" panose="020B0604020202020204" pitchFamily="34" charset="0"/>
                <a:ea typeface="Calibri" panose="020F0502020204030204" pitchFamily="34" charset="0"/>
                <a:cs typeface="Arial" panose="020B0604020202020204" pitchFamily="34" charset="0"/>
              </a:rPr>
              <a:t>Newsbrands</a:t>
            </a: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 make online display</a:t>
            </a:r>
            <a:b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br>
            <a:r>
              <a:rPr lang="en-GB" sz="1600" b="1" dirty="0">
                <a:solidFill>
                  <a:srgbClr val="01A8B4"/>
                </a:solidFill>
                <a:latin typeface="Arial Black" charset="0"/>
                <a:ea typeface="Arial Black" charset="0"/>
                <a:cs typeface="Arial Black" charset="0"/>
              </a:rPr>
              <a:t>24% more effective</a:t>
            </a:r>
          </a:p>
        </p:txBody>
      </p:sp>
      <p:sp>
        <p:nvSpPr>
          <p:cNvPr id="24" name="Rectangle 23"/>
          <p:cNvSpPr/>
          <p:nvPr/>
        </p:nvSpPr>
        <p:spPr>
          <a:xfrm>
            <a:off x="7080034" y="5352230"/>
            <a:ext cx="2947494" cy="619272"/>
          </a:xfrm>
          <a:prstGeom prst="rect">
            <a:avLst/>
          </a:prstGeom>
        </p:spPr>
        <p:txBody>
          <a:bodyPr wrap="square">
            <a:spAutoFit/>
          </a:bodyPr>
          <a:lstStyle/>
          <a:p>
            <a:pPr algn="ctr" fontAlgn="base">
              <a:lnSpc>
                <a:spcPct val="107000"/>
              </a:lnSpc>
              <a:spcBef>
                <a:spcPct val="0"/>
              </a:spcBef>
              <a:spcAft>
                <a:spcPts val="1067"/>
              </a:spcAft>
            </a:pPr>
            <a:r>
              <a:rPr lang="en-GB" sz="1600" dirty="0" err="1">
                <a:solidFill>
                  <a:srgbClr val="01A8B4"/>
                </a:solidFill>
                <a:latin typeface="Arial" panose="020B0604020202020204" pitchFamily="34" charset="0"/>
                <a:ea typeface="Calibri" panose="020F0502020204030204" pitchFamily="34" charset="0"/>
                <a:cs typeface="Arial" panose="020B0604020202020204" pitchFamily="34" charset="0"/>
              </a:rPr>
              <a:t>Newsbrands</a:t>
            </a: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 make </a:t>
            </a:r>
            <a:r>
              <a:rPr lang="en-GB" sz="1600" b="1" dirty="0">
                <a:solidFill>
                  <a:srgbClr val="01A8B4"/>
                </a:solidFill>
                <a:latin typeface="Arial Black" charset="0"/>
                <a:ea typeface="Arial Black" charset="0"/>
                <a:cs typeface="Arial Black" charset="0"/>
              </a:rPr>
              <a:t>social media twice as effective</a:t>
            </a:r>
          </a:p>
        </p:txBody>
      </p:sp>
      <p:pic>
        <p:nvPicPr>
          <p:cNvPr id="28" name="Pictur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10911" y="4187867"/>
            <a:ext cx="1509393" cy="1058946"/>
          </a:xfrm>
          <a:prstGeom prst="rect">
            <a:avLst/>
          </a:prstGeom>
        </p:spPr>
      </p:pic>
      <p:pic>
        <p:nvPicPr>
          <p:cNvPr id="31" name="Picture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1247" y="4178799"/>
            <a:ext cx="1470432" cy="1031612"/>
          </a:xfrm>
          <a:prstGeom prst="rect">
            <a:avLst/>
          </a:prstGeom>
        </p:spPr>
      </p:pic>
      <p:cxnSp>
        <p:nvCxnSpPr>
          <p:cNvPr id="33" name="Straight Connector 32"/>
          <p:cNvCxnSpPr/>
          <p:nvPr/>
        </p:nvCxnSpPr>
        <p:spPr>
          <a:xfrm>
            <a:off x="1439435" y="3753892"/>
            <a:ext cx="9452493" cy="2017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165682" y="1783063"/>
            <a:ext cx="0" cy="4177503"/>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6360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7" name="Rectangle 26"/>
          <p:cNvSpPr/>
          <p:nvPr/>
        </p:nvSpPr>
        <p:spPr>
          <a:xfrm>
            <a:off x="-2" y="1459531"/>
            <a:ext cx="12192001" cy="475273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9427" y="313781"/>
            <a:ext cx="12192000" cy="954107"/>
          </a:xfrm>
          <a:prstGeom prst="rect">
            <a:avLst/>
          </a:prstGeom>
        </p:spPr>
        <p:txBody>
          <a:bodyPr wrap="square">
            <a:spAutoFit/>
          </a:bodyPr>
          <a:lstStyle/>
          <a:p>
            <a:pPr algn="ctr"/>
            <a:r>
              <a:rPr lang="en-GB" sz="2800" b="1" dirty="0">
                <a:solidFill>
                  <a:schemeClr val="bg1"/>
                </a:solidFill>
                <a:latin typeface="Arial Black" charset="0"/>
                <a:ea typeface="Arial Black" charset="0"/>
                <a:cs typeface="Arial Black" charset="0"/>
              </a:rPr>
              <a:t>There is a significant context effect </a:t>
            </a:r>
            <a:br>
              <a:rPr lang="en-GB" sz="2800" b="1" dirty="0">
                <a:solidFill>
                  <a:schemeClr val="bg1"/>
                </a:solidFill>
                <a:latin typeface="Arial Black" charset="0"/>
                <a:ea typeface="Arial Black" charset="0"/>
                <a:cs typeface="Arial Black" charset="0"/>
              </a:rPr>
            </a:br>
            <a:r>
              <a:rPr lang="en-GB" sz="2800" b="1" dirty="0">
                <a:solidFill>
                  <a:schemeClr val="bg1"/>
                </a:solidFill>
                <a:latin typeface="Arial Black" charset="0"/>
                <a:ea typeface="Arial Black" charset="0"/>
                <a:cs typeface="Arial Black" charset="0"/>
              </a:rPr>
              <a:t>from using digital </a:t>
            </a:r>
            <a:r>
              <a:rPr lang="en-GB" sz="2800" b="1" dirty="0" err="1">
                <a:solidFill>
                  <a:schemeClr val="bg1"/>
                </a:solidFill>
                <a:latin typeface="Arial Black" charset="0"/>
                <a:ea typeface="Arial Black" charset="0"/>
                <a:cs typeface="Arial Black" charset="0"/>
              </a:rPr>
              <a:t>newsbrands</a:t>
            </a:r>
            <a:endParaRPr lang="en-US" sz="2800" b="1" dirty="0">
              <a:solidFill>
                <a:schemeClr val="bg1"/>
              </a:solidFill>
              <a:latin typeface="Arial Black" charset="0"/>
              <a:ea typeface="Arial Black" charset="0"/>
              <a:cs typeface="Arial Black" charset="0"/>
            </a:endParaRPr>
          </a:p>
        </p:txBody>
      </p:sp>
      <p:sp>
        <p:nvSpPr>
          <p:cNvPr id="18" name="Rectangle 17"/>
          <p:cNvSpPr/>
          <p:nvPr/>
        </p:nvSpPr>
        <p:spPr>
          <a:xfrm>
            <a:off x="4016567" y="6372210"/>
            <a:ext cx="4177720" cy="246221"/>
          </a:xfrm>
          <a:prstGeom prst="rect">
            <a:avLst/>
          </a:prstGeom>
        </p:spPr>
        <p:txBody>
          <a:bodyPr wrap="square">
            <a:spAutoFit/>
          </a:bodyPr>
          <a:lstStyle/>
          <a:p>
            <a:pPr marL="12700" lvl="0" algn="r">
              <a:spcBef>
                <a:spcPts val="850"/>
              </a:spcBef>
            </a:pPr>
            <a:r>
              <a:rPr lang="en-GB" sz="1000" dirty="0">
                <a:solidFill>
                  <a:schemeClr val="bg1"/>
                </a:solidFill>
                <a:latin typeface="Arial"/>
                <a:cs typeface="Arial"/>
              </a:rPr>
              <a:t>Source: </a:t>
            </a:r>
            <a:r>
              <a:rPr lang="en-GB" sz="1000" spc="-35" dirty="0">
                <a:solidFill>
                  <a:schemeClr val="bg1"/>
                </a:solidFill>
                <a:latin typeface="Arial"/>
                <a:cs typeface="Arial"/>
              </a:rPr>
              <a:t>IPA Databank UK case </a:t>
            </a:r>
            <a:r>
              <a:rPr lang="en-GB" sz="1000" dirty="0">
                <a:solidFill>
                  <a:schemeClr val="bg1"/>
                </a:solidFill>
                <a:latin typeface="Arial"/>
                <a:cs typeface="Arial"/>
              </a:rPr>
              <a:t>studies </a:t>
            </a:r>
            <a:r>
              <a:rPr lang="en-GB" sz="1000" dirty="0">
                <a:solidFill>
                  <a:schemeClr val="bg1"/>
                </a:solidFill>
                <a:latin typeface="Arial" panose="020B0604020202020204" pitchFamily="34" charset="0"/>
                <a:cs typeface="Arial" panose="020B0604020202020204" pitchFamily="34" charset="0"/>
              </a:rPr>
              <a:t>2012-2016 (52% of all cases) </a:t>
            </a:r>
          </a:p>
        </p:txBody>
      </p:sp>
      <p:grpSp>
        <p:nvGrpSpPr>
          <p:cNvPr id="5" name="Group 4"/>
          <p:cNvGrpSpPr/>
          <p:nvPr/>
        </p:nvGrpSpPr>
        <p:grpSpPr>
          <a:xfrm>
            <a:off x="4288834" y="1825986"/>
            <a:ext cx="3633186" cy="1753846"/>
            <a:chOff x="4513270" y="1570670"/>
            <a:chExt cx="3633186" cy="1753846"/>
          </a:xfrm>
        </p:grpSpPr>
        <p:sp>
          <p:nvSpPr>
            <p:cNvPr id="13" name="Rectangle 12"/>
            <p:cNvSpPr/>
            <p:nvPr/>
          </p:nvSpPr>
          <p:spPr>
            <a:xfrm>
              <a:off x="4513270" y="2705244"/>
              <a:ext cx="3633186" cy="619272"/>
            </a:xfrm>
            <a:prstGeom prst="rect">
              <a:avLst/>
            </a:prstGeom>
          </p:spPr>
          <p:txBody>
            <a:bodyPr wrap="square">
              <a:spAutoFit/>
            </a:bodyPr>
            <a:lstStyle/>
            <a:p>
              <a:pPr algn="ctr" fontAlgn="base">
                <a:lnSpc>
                  <a:spcPct val="107000"/>
                </a:lnSpc>
                <a:spcBef>
                  <a:spcPct val="0"/>
                </a:spcBef>
                <a:spcAft>
                  <a:spcPts val="1067"/>
                </a:spcAft>
              </a:pP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Adding online display to TV increases business effectiveness by </a:t>
              </a:r>
              <a:r>
                <a:rPr lang="en-GB" sz="1600" b="1" dirty="0">
                  <a:solidFill>
                    <a:srgbClr val="01A8B4"/>
                  </a:solidFill>
                  <a:latin typeface="Arial Black" charset="0"/>
                  <a:ea typeface="Arial Black" charset="0"/>
                  <a:cs typeface="Arial Black" charset="0"/>
                </a:rPr>
                <a:t>17%</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40023" y="1584556"/>
              <a:ext cx="1505199" cy="1045060"/>
            </a:xfrm>
            <a:prstGeom prst="rect">
              <a:avLst/>
            </a:prstGeom>
          </p:spPr>
        </p:pic>
        <p:sp>
          <p:nvSpPr>
            <p:cNvPr id="15" name="TextBox 14"/>
            <p:cNvSpPr txBox="1"/>
            <p:nvPr/>
          </p:nvSpPr>
          <p:spPr>
            <a:xfrm>
              <a:off x="6063615" y="1792317"/>
              <a:ext cx="475937" cy="646331"/>
            </a:xfrm>
            <a:prstGeom prst="rect">
              <a:avLst/>
            </a:prstGeom>
            <a:noFill/>
          </p:spPr>
          <p:txBody>
            <a:bodyPr wrap="square" rtlCol="0">
              <a:spAutoFit/>
            </a:bodyPr>
            <a:lstStyle/>
            <a:p>
              <a:r>
                <a:rPr lang="en-US" sz="3600" b="1" dirty="0">
                  <a:solidFill>
                    <a:srgbClr val="01A8B4"/>
                  </a:solidFill>
                  <a:latin typeface="Arial Black" charset="0"/>
                  <a:ea typeface="Arial Black" charset="0"/>
                  <a:cs typeface="Arial Black" charset="0"/>
                </a:rPr>
                <a:t>+</a:t>
              </a:r>
            </a:p>
          </p:txBody>
        </p:sp>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13270" y="1570670"/>
              <a:ext cx="1509393" cy="1058946"/>
            </a:xfrm>
            <a:prstGeom prst="rect">
              <a:avLst/>
            </a:prstGeom>
          </p:spPr>
        </p:pic>
      </p:grpSp>
      <p:grpSp>
        <p:nvGrpSpPr>
          <p:cNvPr id="4" name="Group 3"/>
          <p:cNvGrpSpPr/>
          <p:nvPr/>
        </p:nvGrpSpPr>
        <p:grpSpPr>
          <a:xfrm>
            <a:off x="3514704" y="4243758"/>
            <a:ext cx="5181447" cy="1764782"/>
            <a:chOff x="3613086" y="4316172"/>
            <a:chExt cx="5181447" cy="1764782"/>
          </a:xfrm>
        </p:grpSpPr>
        <p:sp>
          <p:nvSpPr>
            <p:cNvPr id="22" name="Rectangle 21"/>
            <p:cNvSpPr/>
            <p:nvPr/>
          </p:nvSpPr>
          <p:spPr>
            <a:xfrm>
              <a:off x="4632960" y="5461682"/>
              <a:ext cx="3857652" cy="619272"/>
            </a:xfrm>
            <a:prstGeom prst="rect">
              <a:avLst/>
            </a:prstGeom>
          </p:spPr>
          <p:txBody>
            <a:bodyPr wrap="square">
              <a:spAutoFit/>
            </a:bodyPr>
            <a:lstStyle/>
            <a:p>
              <a:pPr algn="ctr" fontAlgn="base">
                <a:lnSpc>
                  <a:spcPct val="107000"/>
                </a:lnSpc>
                <a:spcBef>
                  <a:spcPct val="0"/>
                </a:spcBef>
                <a:spcAft>
                  <a:spcPts val="1067"/>
                </a:spcAft>
              </a:pP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Adding digital </a:t>
              </a:r>
              <a:r>
                <a:rPr lang="en-GB" sz="1600" dirty="0" err="1">
                  <a:solidFill>
                    <a:srgbClr val="01A8B4"/>
                  </a:solidFill>
                  <a:latin typeface="Arial" panose="020B0604020202020204" pitchFamily="34" charset="0"/>
                  <a:ea typeface="Calibri" panose="020F0502020204030204" pitchFamily="34" charset="0"/>
                  <a:cs typeface="Arial" panose="020B0604020202020204" pitchFamily="34" charset="0"/>
                </a:rPr>
                <a:t>newsbrands</a:t>
              </a:r>
              <a:r>
                <a:rPr lang="en-GB" sz="1600" dirty="0">
                  <a:solidFill>
                    <a:srgbClr val="01A8B4"/>
                  </a:solidFill>
                  <a:latin typeface="Arial" panose="020B0604020202020204" pitchFamily="34" charset="0"/>
                  <a:ea typeface="Calibri" panose="020F0502020204030204" pitchFamily="34" charset="0"/>
                  <a:cs typeface="Arial" panose="020B0604020202020204" pitchFamily="34" charset="0"/>
                </a:rPr>
                <a:t> increases the multiplier effect by </a:t>
              </a:r>
              <a:r>
                <a:rPr lang="en-GB" sz="1600" b="1" dirty="0">
                  <a:solidFill>
                    <a:srgbClr val="01A8B4"/>
                  </a:solidFill>
                  <a:latin typeface="Arial Black" charset="0"/>
                  <a:ea typeface="Arial Black" charset="0"/>
                  <a:cs typeface="Arial Black" charset="0"/>
                </a:rPr>
                <a:t>60%</a:t>
              </a: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39839" y="4330058"/>
              <a:ext cx="1505199" cy="1045060"/>
            </a:xfrm>
            <a:prstGeom prst="rect">
              <a:avLst/>
            </a:prstGeom>
          </p:spPr>
        </p:pic>
        <p:sp>
          <p:nvSpPr>
            <p:cNvPr id="19" name="TextBox 18"/>
            <p:cNvSpPr txBox="1"/>
            <p:nvPr/>
          </p:nvSpPr>
          <p:spPr>
            <a:xfrm>
              <a:off x="5163431" y="4537819"/>
              <a:ext cx="475937" cy="646331"/>
            </a:xfrm>
            <a:prstGeom prst="rect">
              <a:avLst/>
            </a:prstGeom>
            <a:noFill/>
          </p:spPr>
          <p:txBody>
            <a:bodyPr wrap="square" rtlCol="0">
              <a:spAutoFit/>
            </a:bodyPr>
            <a:lstStyle/>
            <a:p>
              <a:r>
                <a:rPr lang="en-US" sz="3600" b="1" dirty="0">
                  <a:solidFill>
                    <a:srgbClr val="01A8B4"/>
                  </a:solidFill>
                  <a:latin typeface="Arial Black" charset="0"/>
                  <a:ea typeface="Arial Black" charset="0"/>
                  <a:cs typeface="Arial Black" charset="0"/>
                </a:rPr>
                <a:t>+</a:t>
              </a:r>
            </a:p>
          </p:txBody>
        </p:sp>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13086" y="4316172"/>
              <a:ext cx="1509393" cy="1058946"/>
            </a:xfrm>
            <a:prstGeom prst="rect">
              <a:avLst/>
            </a:prstGeom>
          </p:spPr>
        </p:pic>
        <p:sp>
          <p:nvSpPr>
            <p:cNvPr id="21" name="TextBox 20"/>
            <p:cNvSpPr txBox="1"/>
            <p:nvPr/>
          </p:nvSpPr>
          <p:spPr>
            <a:xfrm>
              <a:off x="7148753" y="4537819"/>
              <a:ext cx="475937" cy="646331"/>
            </a:xfrm>
            <a:prstGeom prst="rect">
              <a:avLst/>
            </a:prstGeom>
            <a:noFill/>
          </p:spPr>
          <p:txBody>
            <a:bodyPr wrap="square" rtlCol="0">
              <a:spAutoFit/>
            </a:bodyPr>
            <a:lstStyle/>
            <a:p>
              <a:r>
                <a:rPr lang="en-US" sz="3600" b="1" dirty="0">
                  <a:solidFill>
                    <a:srgbClr val="01A8B4"/>
                  </a:solidFill>
                  <a:latin typeface="Arial Black" charset="0"/>
                  <a:ea typeface="Arial Black" charset="0"/>
                  <a:cs typeface="Arial Black" charset="0"/>
                </a:rPr>
                <a:t>+</a:t>
              </a:r>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24690" y="4330058"/>
              <a:ext cx="1169843" cy="1045060"/>
            </a:xfrm>
            <a:prstGeom prst="rect">
              <a:avLst/>
            </a:prstGeom>
          </p:spPr>
        </p:pic>
      </p:grpSp>
      <p:cxnSp>
        <p:nvCxnSpPr>
          <p:cNvPr id="25" name="Straight Connector 24"/>
          <p:cNvCxnSpPr/>
          <p:nvPr/>
        </p:nvCxnSpPr>
        <p:spPr>
          <a:xfrm>
            <a:off x="3261950" y="3831598"/>
            <a:ext cx="5686955"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27710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p:cNvSpPr/>
          <p:nvPr/>
        </p:nvSpPr>
        <p:spPr>
          <a:xfrm>
            <a:off x="0" y="1677971"/>
            <a:ext cx="12192001" cy="45814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 y="467464"/>
            <a:ext cx="12192000" cy="954107"/>
          </a:xfrm>
          <a:prstGeom prst="rect">
            <a:avLst/>
          </a:prstGeom>
        </p:spPr>
        <p:txBody>
          <a:bodyPr wrap="square">
            <a:spAutoFit/>
          </a:bodyPr>
          <a:lstStyle/>
          <a:p>
            <a:pPr algn="ctr"/>
            <a:r>
              <a:rPr lang="en-GB" sz="2800" b="1" dirty="0">
                <a:solidFill>
                  <a:schemeClr val="bg1"/>
                </a:solidFill>
                <a:latin typeface="Arial Black" charset="0"/>
                <a:ea typeface="Arial Black" charset="0"/>
                <a:cs typeface="Arial Black" charset="0"/>
              </a:rPr>
              <a:t>Two are better than one, there is a significant multiplier effect from using print and digital in combination</a:t>
            </a:r>
            <a:endParaRPr lang="en-US" sz="2800" b="1" dirty="0">
              <a:solidFill>
                <a:schemeClr val="bg1"/>
              </a:solidFill>
              <a:latin typeface="Arial Black" charset="0"/>
              <a:ea typeface="Arial Black" charset="0"/>
              <a:cs typeface="Arial Black" charset="0"/>
            </a:endParaRPr>
          </a:p>
        </p:txBody>
      </p:sp>
      <p:sp>
        <p:nvSpPr>
          <p:cNvPr id="3" name="TextBox 2"/>
          <p:cNvSpPr txBox="1"/>
          <p:nvPr/>
        </p:nvSpPr>
        <p:spPr>
          <a:xfrm>
            <a:off x="4071887" y="6398394"/>
            <a:ext cx="4048223" cy="246221"/>
          </a:xfrm>
          <a:prstGeom prst="rect">
            <a:avLst/>
          </a:prstGeom>
          <a:noFill/>
        </p:spPr>
        <p:txBody>
          <a:bodyPr wrap="none" rtlCol="0">
            <a:spAutoFit/>
          </a:bodyPr>
          <a:lstStyle/>
          <a:p>
            <a:pPr marL="12700" lvl="0" algn="r">
              <a:spcBef>
                <a:spcPts val="850"/>
              </a:spcBef>
            </a:pPr>
            <a:r>
              <a:rPr lang="en-GB" sz="1000" dirty="0">
                <a:solidFill>
                  <a:schemeClr val="bg1"/>
                </a:solidFill>
                <a:cs typeface="Arial"/>
              </a:rPr>
              <a:t>Source: </a:t>
            </a:r>
            <a:r>
              <a:rPr lang="en-GB" sz="1000" spc="-35" dirty="0">
                <a:solidFill>
                  <a:schemeClr val="bg1"/>
                </a:solidFill>
                <a:cs typeface="Arial"/>
              </a:rPr>
              <a:t>IPA Databank UK case </a:t>
            </a:r>
            <a:r>
              <a:rPr lang="en-GB" sz="1000" dirty="0">
                <a:solidFill>
                  <a:schemeClr val="bg1"/>
                </a:solidFill>
                <a:cs typeface="Arial"/>
              </a:rPr>
              <a:t>studies </a:t>
            </a:r>
            <a:r>
              <a:rPr lang="en-GB" sz="1000" dirty="0">
                <a:solidFill>
                  <a:schemeClr val="bg1"/>
                </a:solidFill>
                <a:latin typeface="Arial" panose="020B0604020202020204" pitchFamily="34" charset="0"/>
                <a:cs typeface="Arial" panose="020B0604020202020204" pitchFamily="34" charset="0"/>
              </a:rPr>
              <a:t>2012-2016 (52% of all cases) </a:t>
            </a:r>
          </a:p>
        </p:txBody>
      </p:sp>
      <p:graphicFrame>
        <p:nvGraphicFramePr>
          <p:cNvPr id="7" name="Content Placeholder 3"/>
          <p:cNvGraphicFramePr>
            <a:graphicFrameLocks noGrp="1"/>
          </p:cNvGraphicFramePr>
          <p:nvPr>
            <p:ph idx="1"/>
            <p:extLst/>
          </p:nvPr>
        </p:nvGraphicFramePr>
        <p:xfrm>
          <a:off x="431368" y="1326341"/>
          <a:ext cx="11329259" cy="5257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288028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angle 6"/>
          <p:cNvSpPr/>
          <p:nvPr/>
        </p:nvSpPr>
        <p:spPr>
          <a:xfrm>
            <a:off x="0" y="1458148"/>
            <a:ext cx="12192001" cy="481067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 y="467464"/>
            <a:ext cx="12192000" cy="523220"/>
          </a:xfrm>
          <a:prstGeom prst="rect">
            <a:avLst/>
          </a:prstGeom>
        </p:spPr>
        <p:txBody>
          <a:bodyPr wrap="square">
            <a:spAutoFit/>
          </a:bodyPr>
          <a:lstStyle/>
          <a:p>
            <a:pPr algn="ctr"/>
            <a:r>
              <a:rPr lang="en-GB" sz="2800" b="1" dirty="0">
                <a:solidFill>
                  <a:schemeClr val="bg1"/>
                </a:solidFill>
                <a:latin typeface="Arial Black" charset="0"/>
                <a:ea typeface="Arial Black" charset="0"/>
                <a:cs typeface="Arial Black" charset="0"/>
              </a:rPr>
              <a:t>And the multiplier effect is getting stronger</a:t>
            </a:r>
            <a:endParaRPr lang="en-US" sz="2800" b="1" dirty="0">
              <a:solidFill>
                <a:schemeClr val="bg1"/>
              </a:solidFill>
              <a:latin typeface="Arial Black" charset="0"/>
              <a:ea typeface="Arial Black" charset="0"/>
              <a:cs typeface="Arial Black" charset="0"/>
            </a:endParaRPr>
          </a:p>
        </p:txBody>
      </p:sp>
      <p:sp>
        <p:nvSpPr>
          <p:cNvPr id="3" name="TextBox 2"/>
          <p:cNvSpPr txBox="1"/>
          <p:nvPr/>
        </p:nvSpPr>
        <p:spPr>
          <a:xfrm>
            <a:off x="4071887" y="6398394"/>
            <a:ext cx="4048223" cy="246221"/>
          </a:xfrm>
          <a:prstGeom prst="rect">
            <a:avLst/>
          </a:prstGeom>
          <a:noFill/>
        </p:spPr>
        <p:txBody>
          <a:bodyPr wrap="none" rtlCol="0">
            <a:spAutoFit/>
          </a:bodyPr>
          <a:lstStyle/>
          <a:p>
            <a:pPr marL="12700" lvl="0" algn="r">
              <a:spcBef>
                <a:spcPts val="850"/>
              </a:spcBef>
            </a:pPr>
            <a:r>
              <a:rPr lang="en-GB" sz="1000" dirty="0">
                <a:solidFill>
                  <a:schemeClr val="bg1"/>
                </a:solidFill>
                <a:cs typeface="Arial"/>
              </a:rPr>
              <a:t>Source: </a:t>
            </a:r>
            <a:r>
              <a:rPr lang="en-GB" sz="1000" spc="-35" dirty="0">
                <a:solidFill>
                  <a:schemeClr val="bg1"/>
                </a:solidFill>
                <a:cs typeface="Arial"/>
              </a:rPr>
              <a:t>IPA Databank UK case </a:t>
            </a:r>
            <a:r>
              <a:rPr lang="en-GB" sz="1000" dirty="0">
                <a:solidFill>
                  <a:schemeClr val="bg1"/>
                </a:solidFill>
                <a:cs typeface="Arial"/>
              </a:rPr>
              <a:t>studies </a:t>
            </a:r>
            <a:r>
              <a:rPr lang="en-GB" sz="1000" dirty="0">
                <a:solidFill>
                  <a:schemeClr val="bg1"/>
                </a:solidFill>
                <a:latin typeface="Arial" panose="020B0604020202020204" pitchFamily="34" charset="0"/>
                <a:cs typeface="Arial" panose="020B0604020202020204" pitchFamily="34" charset="0"/>
              </a:rPr>
              <a:t>2012-2016 (52% of all cases) </a:t>
            </a:r>
          </a:p>
        </p:txBody>
      </p:sp>
      <p:graphicFrame>
        <p:nvGraphicFramePr>
          <p:cNvPr id="10" name="Content Placeholder 3"/>
          <p:cNvGraphicFramePr>
            <a:graphicFrameLocks noGrp="1"/>
          </p:cNvGraphicFramePr>
          <p:nvPr>
            <p:ph idx="1"/>
            <p:extLst/>
          </p:nvPr>
        </p:nvGraphicFramePr>
        <p:xfrm>
          <a:off x="431368" y="1140594"/>
          <a:ext cx="11329259" cy="5257800"/>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p:cNvSpPr txBox="1"/>
          <p:nvPr/>
        </p:nvSpPr>
        <p:spPr>
          <a:xfrm>
            <a:off x="5175316" y="5784899"/>
            <a:ext cx="2714921" cy="338554"/>
          </a:xfrm>
          <a:prstGeom prst="rect">
            <a:avLst/>
          </a:prstGeom>
          <a:noFill/>
        </p:spPr>
        <p:txBody>
          <a:bodyPr wrap="square" rtlCol="0">
            <a:spAutoFit/>
          </a:bodyPr>
          <a:lstStyle/>
          <a:p>
            <a:pPr algn="ctr"/>
            <a:r>
              <a:rPr lang="en-US" sz="1600" b="1" dirty="0">
                <a:solidFill>
                  <a:schemeClr val="bg1">
                    <a:lumMod val="50000"/>
                  </a:schemeClr>
                </a:solidFill>
              </a:rPr>
              <a:t>Two </a:t>
            </a:r>
            <a:r>
              <a:rPr lang="en-US" sz="1600" b="1" dirty="0" err="1">
                <a:solidFill>
                  <a:schemeClr val="bg1">
                    <a:lumMod val="50000"/>
                  </a:schemeClr>
                </a:solidFill>
              </a:rPr>
              <a:t>newsbrand</a:t>
            </a:r>
            <a:r>
              <a:rPr lang="en-US" sz="1600" b="1" dirty="0">
                <a:solidFill>
                  <a:schemeClr val="bg1">
                    <a:lumMod val="50000"/>
                  </a:schemeClr>
                </a:solidFill>
              </a:rPr>
              <a:t> platforms</a:t>
            </a:r>
          </a:p>
        </p:txBody>
      </p:sp>
    </p:spTree>
    <p:extLst>
      <p:ext uri="{BB962C8B-B14F-4D97-AF65-F5344CB8AC3E}">
        <p14:creationId xmlns:p14="http://schemas.microsoft.com/office/powerpoint/2010/main" val="3625068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3.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666" y="2979976"/>
            <a:ext cx="2958489" cy="3472059"/>
          </a:xfrm>
          <a:prstGeom prst="rect">
            <a:avLst/>
          </a:prstGeom>
        </p:spPr>
      </p:pic>
      <p:pic>
        <p:nvPicPr>
          <p:cNvPr id="3" name="Picture 2" descr="pattern.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
            <a:ext cx="12192000" cy="751561"/>
          </a:xfrm>
          <a:prstGeom prst="rect">
            <a:avLst/>
          </a:prstGeom>
        </p:spPr>
      </p:pic>
      <p:sp>
        <p:nvSpPr>
          <p:cNvPr id="18" name="TextBox 17"/>
          <p:cNvSpPr txBox="1"/>
          <p:nvPr/>
        </p:nvSpPr>
        <p:spPr>
          <a:xfrm>
            <a:off x="4553334" y="2335932"/>
            <a:ext cx="1212687" cy="1802353"/>
          </a:xfrm>
          <a:prstGeom prst="rect">
            <a:avLst/>
          </a:prstGeom>
          <a:noFill/>
        </p:spPr>
        <p:txBody>
          <a:bodyPr wrap="square" rtlCol="0">
            <a:spAutoFit/>
          </a:bodyPr>
          <a:lstStyle/>
          <a:p>
            <a:pPr defTabSz="609585"/>
            <a:r>
              <a:rPr lang="en-GB" sz="1867" baseline="30000" dirty="0">
                <a:solidFill>
                  <a:prstClr val="black"/>
                </a:solidFill>
                <a:latin typeface="Arial"/>
                <a:cs typeface="Arial"/>
              </a:rPr>
              <a:t>Adding newspapers </a:t>
            </a:r>
            <a:br>
              <a:rPr lang="en-GB" sz="1867" baseline="30000" dirty="0">
                <a:solidFill>
                  <a:prstClr val="black"/>
                </a:solidFill>
                <a:latin typeface="Arial"/>
                <a:cs typeface="Arial"/>
              </a:rPr>
            </a:br>
            <a:r>
              <a:rPr lang="en-GB" sz="1867" baseline="30000" dirty="0">
                <a:solidFill>
                  <a:prstClr val="black"/>
                </a:solidFill>
                <a:latin typeface="Arial"/>
                <a:cs typeface="Arial"/>
              </a:rPr>
              <a:t>to a retail campaign </a:t>
            </a:r>
            <a:br>
              <a:rPr lang="en-GB" sz="1867" baseline="30000" dirty="0">
                <a:solidFill>
                  <a:prstClr val="black"/>
                </a:solidFill>
                <a:latin typeface="Arial"/>
                <a:cs typeface="Arial"/>
              </a:rPr>
            </a:br>
            <a:r>
              <a:rPr lang="en-GB" sz="1867" baseline="30000" dirty="0">
                <a:solidFill>
                  <a:prstClr val="black"/>
                </a:solidFill>
                <a:latin typeface="Arial"/>
                <a:cs typeface="Arial"/>
              </a:rPr>
              <a:t>increases effectiveness by </a:t>
            </a:r>
            <a:r>
              <a:rPr lang="en-GB" sz="1867" b="1" baseline="30000" dirty="0">
                <a:solidFill>
                  <a:prstClr val="black"/>
                </a:solidFill>
                <a:latin typeface="Arial"/>
                <a:cs typeface="Arial"/>
              </a:rPr>
              <a:t>2.8 times</a:t>
            </a:r>
          </a:p>
          <a:p>
            <a:pPr defTabSz="609585"/>
            <a:endParaRPr lang="en-US" sz="2400" dirty="0">
              <a:solidFill>
                <a:prstClr val="black"/>
              </a:solidFill>
            </a:endParaRPr>
          </a:p>
        </p:txBody>
      </p:sp>
      <p:sp>
        <p:nvSpPr>
          <p:cNvPr id="19" name="TextBox 18"/>
          <p:cNvSpPr txBox="1"/>
          <p:nvPr/>
        </p:nvSpPr>
        <p:spPr>
          <a:xfrm>
            <a:off x="6091226" y="2335932"/>
            <a:ext cx="1454964" cy="1802353"/>
          </a:xfrm>
          <a:prstGeom prst="rect">
            <a:avLst/>
          </a:prstGeom>
          <a:noFill/>
        </p:spPr>
        <p:txBody>
          <a:bodyPr wrap="square" rtlCol="0">
            <a:spAutoFit/>
          </a:bodyPr>
          <a:lstStyle/>
          <a:p>
            <a:pPr defTabSz="609585"/>
            <a:r>
              <a:rPr lang="en-GB" sz="1867" baseline="30000" dirty="0">
                <a:solidFill>
                  <a:prstClr val="black"/>
                </a:solidFill>
                <a:latin typeface="Arial"/>
                <a:cs typeface="Arial"/>
              </a:rPr>
              <a:t>Adding newspapers </a:t>
            </a:r>
            <a:br>
              <a:rPr lang="en-GB" sz="1867" baseline="30000" dirty="0">
                <a:solidFill>
                  <a:prstClr val="black"/>
                </a:solidFill>
                <a:latin typeface="Arial"/>
                <a:cs typeface="Arial"/>
              </a:rPr>
            </a:br>
            <a:r>
              <a:rPr lang="en-GB" sz="1867" baseline="30000" dirty="0">
                <a:solidFill>
                  <a:prstClr val="black"/>
                </a:solidFill>
                <a:latin typeface="Arial"/>
                <a:cs typeface="Arial"/>
              </a:rPr>
              <a:t>to an automotive campaign increases effectiveness </a:t>
            </a:r>
            <a:br>
              <a:rPr lang="en-GB" sz="1867" baseline="30000" dirty="0">
                <a:solidFill>
                  <a:prstClr val="black"/>
                </a:solidFill>
                <a:latin typeface="Arial"/>
                <a:cs typeface="Arial"/>
              </a:rPr>
            </a:br>
            <a:r>
              <a:rPr lang="en-GB" sz="1867" baseline="30000" dirty="0">
                <a:solidFill>
                  <a:prstClr val="black"/>
                </a:solidFill>
                <a:latin typeface="Arial"/>
                <a:cs typeface="Arial"/>
              </a:rPr>
              <a:t>by </a:t>
            </a:r>
            <a:r>
              <a:rPr lang="en-GB" sz="1867" b="1" baseline="30000" dirty="0">
                <a:solidFill>
                  <a:prstClr val="black"/>
                </a:solidFill>
                <a:latin typeface="Arial"/>
                <a:cs typeface="Arial"/>
              </a:rPr>
              <a:t>+71%</a:t>
            </a:r>
          </a:p>
          <a:p>
            <a:pPr defTabSz="609585"/>
            <a:endParaRPr lang="en-US" sz="2400" dirty="0">
              <a:solidFill>
                <a:prstClr val="black"/>
              </a:solidFill>
            </a:endParaRPr>
          </a:p>
        </p:txBody>
      </p:sp>
      <p:sp>
        <p:nvSpPr>
          <p:cNvPr id="20" name="TextBox 19"/>
          <p:cNvSpPr txBox="1"/>
          <p:nvPr/>
        </p:nvSpPr>
        <p:spPr>
          <a:xfrm>
            <a:off x="7689037" y="2335933"/>
            <a:ext cx="1454964" cy="1802353"/>
          </a:xfrm>
          <a:prstGeom prst="rect">
            <a:avLst/>
          </a:prstGeom>
          <a:noFill/>
        </p:spPr>
        <p:txBody>
          <a:bodyPr wrap="square" rtlCol="0">
            <a:spAutoFit/>
          </a:bodyPr>
          <a:lstStyle/>
          <a:p>
            <a:pPr defTabSz="609585"/>
            <a:r>
              <a:rPr lang="en-GB" sz="1867" baseline="30000" dirty="0">
                <a:solidFill>
                  <a:prstClr val="black"/>
                </a:solidFill>
                <a:latin typeface="Arial"/>
                <a:cs typeface="Arial"/>
              </a:rPr>
              <a:t>Adding newspapers </a:t>
            </a:r>
            <a:br>
              <a:rPr lang="en-GB" sz="1867" baseline="30000" dirty="0">
                <a:solidFill>
                  <a:prstClr val="black"/>
                </a:solidFill>
                <a:latin typeface="Arial"/>
                <a:cs typeface="Arial"/>
              </a:rPr>
            </a:br>
            <a:r>
              <a:rPr lang="en-GB" sz="1867" baseline="30000" dirty="0">
                <a:solidFill>
                  <a:prstClr val="black"/>
                </a:solidFill>
                <a:latin typeface="Arial"/>
                <a:cs typeface="Arial"/>
              </a:rPr>
              <a:t>to a finance campaign increases effectiveness </a:t>
            </a:r>
            <a:br>
              <a:rPr lang="en-GB" sz="1867" baseline="30000" dirty="0">
                <a:solidFill>
                  <a:prstClr val="black"/>
                </a:solidFill>
                <a:latin typeface="Arial"/>
                <a:cs typeface="Arial"/>
              </a:rPr>
            </a:br>
            <a:r>
              <a:rPr lang="en-GB" sz="1867" baseline="30000" dirty="0">
                <a:solidFill>
                  <a:prstClr val="black"/>
                </a:solidFill>
                <a:latin typeface="Arial"/>
                <a:cs typeface="Arial"/>
              </a:rPr>
              <a:t>by </a:t>
            </a:r>
            <a:r>
              <a:rPr lang="en-GB" sz="1867" b="1" baseline="30000" dirty="0">
                <a:solidFill>
                  <a:prstClr val="black"/>
                </a:solidFill>
                <a:latin typeface="Arial"/>
                <a:cs typeface="Arial"/>
              </a:rPr>
              <a:t>5.7 times</a:t>
            </a:r>
          </a:p>
          <a:p>
            <a:pPr defTabSz="609585"/>
            <a:endParaRPr lang="en-US" sz="2400" dirty="0">
              <a:solidFill>
                <a:prstClr val="black"/>
              </a:solidFill>
            </a:endParaRPr>
          </a:p>
        </p:txBody>
      </p:sp>
      <p:sp>
        <p:nvSpPr>
          <p:cNvPr id="21" name="TextBox 20"/>
          <p:cNvSpPr txBox="1"/>
          <p:nvPr/>
        </p:nvSpPr>
        <p:spPr>
          <a:xfrm>
            <a:off x="9327445" y="2335933"/>
            <a:ext cx="1454964" cy="1610826"/>
          </a:xfrm>
          <a:prstGeom prst="rect">
            <a:avLst/>
          </a:prstGeom>
          <a:noFill/>
        </p:spPr>
        <p:txBody>
          <a:bodyPr wrap="square" rtlCol="0">
            <a:spAutoFit/>
          </a:bodyPr>
          <a:lstStyle/>
          <a:p>
            <a:pPr defTabSz="609585"/>
            <a:r>
              <a:rPr lang="en-GB" sz="1867" baseline="30000" dirty="0">
                <a:solidFill>
                  <a:prstClr val="black"/>
                </a:solidFill>
                <a:latin typeface="Arial"/>
                <a:cs typeface="Arial"/>
              </a:rPr>
              <a:t>Adding newspapers to a travel campaign increases effectiveness by </a:t>
            </a:r>
            <a:r>
              <a:rPr lang="en-GB" sz="1867" b="1" baseline="30000" dirty="0">
                <a:solidFill>
                  <a:prstClr val="black"/>
                </a:solidFill>
                <a:latin typeface="Arial"/>
                <a:cs typeface="Arial"/>
              </a:rPr>
              <a:t>three times</a:t>
            </a:r>
          </a:p>
          <a:p>
            <a:pPr defTabSz="609585"/>
            <a:endParaRPr lang="en-US" sz="2400" dirty="0">
              <a:solidFill>
                <a:prstClr val="black"/>
              </a:solidFill>
            </a:endParaRPr>
          </a:p>
        </p:txBody>
      </p:sp>
      <p:sp>
        <p:nvSpPr>
          <p:cNvPr id="23" name="TextBox 22"/>
          <p:cNvSpPr txBox="1"/>
          <p:nvPr/>
        </p:nvSpPr>
        <p:spPr>
          <a:xfrm>
            <a:off x="10850900" y="2331345"/>
            <a:ext cx="1419257" cy="1433021"/>
          </a:xfrm>
          <a:prstGeom prst="rect">
            <a:avLst/>
          </a:prstGeom>
          <a:noFill/>
        </p:spPr>
        <p:txBody>
          <a:bodyPr wrap="square" rtlCol="0">
            <a:spAutoFit/>
          </a:bodyPr>
          <a:lstStyle/>
          <a:p>
            <a:pPr defTabSz="609585"/>
            <a:r>
              <a:rPr lang="en-GB" sz="1867" baseline="30000" dirty="0">
                <a:solidFill>
                  <a:prstClr val="black"/>
                </a:solidFill>
                <a:latin typeface="Arial"/>
                <a:cs typeface="Arial"/>
              </a:rPr>
              <a:t>Adding newspapers</a:t>
            </a:r>
            <a:br>
              <a:rPr lang="en-GB" sz="1867" baseline="30000" dirty="0">
                <a:solidFill>
                  <a:prstClr val="black"/>
                </a:solidFill>
                <a:latin typeface="Arial"/>
                <a:cs typeface="Arial"/>
              </a:rPr>
            </a:br>
            <a:r>
              <a:rPr lang="en-GB" sz="1867" baseline="30000" dirty="0">
                <a:solidFill>
                  <a:prstClr val="black"/>
                </a:solidFill>
                <a:latin typeface="Arial"/>
                <a:cs typeface="Arial"/>
              </a:rPr>
              <a:t>to a FMCG campaign increases effectiveness </a:t>
            </a:r>
            <a:br>
              <a:rPr lang="en-GB" sz="1867" baseline="30000" dirty="0">
                <a:solidFill>
                  <a:prstClr val="black"/>
                </a:solidFill>
                <a:latin typeface="Arial"/>
                <a:cs typeface="Arial"/>
              </a:rPr>
            </a:br>
            <a:r>
              <a:rPr lang="en-GB" sz="1867" baseline="30000" dirty="0">
                <a:solidFill>
                  <a:prstClr val="black"/>
                </a:solidFill>
                <a:latin typeface="Arial"/>
                <a:cs typeface="Arial"/>
              </a:rPr>
              <a:t>by </a:t>
            </a:r>
            <a:r>
              <a:rPr lang="en-GB" sz="1867" b="1" baseline="30000" dirty="0">
                <a:solidFill>
                  <a:prstClr val="black"/>
                </a:solidFill>
                <a:latin typeface="Arial"/>
                <a:cs typeface="Arial"/>
              </a:rPr>
              <a:t>+20%</a:t>
            </a:r>
          </a:p>
        </p:txBody>
      </p:sp>
      <p:pic>
        <p:nvPicPr>
          <p:cNvPr id="24" name="Picture 2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5608" y="4277002"/>
            <a:ext cx="1619304" cy="933157"/>
          </a:xfrm>
          <a:prstGeom prst="rect">
            <a:avLst/>
          </a:prstGeom>
        </p:spPr>
      </p:pic>
      <p:cxnSp>
        <p:nvCxnSpPr>
          <p:cNvPr id="25" name="Straight Connector 24"/>
          <p:cNvCxnSpPr/>
          <p:nvPr/>
        </p:nvCxnSpPr>
        <p:spPr>
          <a:xfrm>
            <a:off x="4509914" y="3955591"/>
            <a:ext cx="7360789" cy="0"/>
          </a:xfrm>
          <a:prstGeom prst="line">
            <a:avLst/>
          </a:prstGeom>
          <a:ln w="6350"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pic>
        <p:nvPicPr>
          <p:cNvPr id="26" name="Picture 2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13202" y="4277001"/>
            <a:ext cx="1994005" cy="1037696"/>
          </a:xfrm>
          <a:prstGeom prst="rect">
            <a:avLst/>
          </a:prstGeom>
        </p:spPr>
      </p:pic>
      <p:cxnSp>
        <p:nvCxnSpPr>
          <p:cNvPr id="27" name="Straight Connector 26"/>
          <p:cNvCxnSpPr/>
          <p:nvPr/>
        </p:nvCxnSpPr>
        <p:spPr>
          <a:xfrm>
            <a:off x="5815951" y="2356771"/>
            <a:ext cx="0" cy="1220939"/>
          </a:xfrm>
          <a:prstGeom prst="line">
            <a:avLst/>
          </a:prstGeom>
          <a:ln w="6350"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7546189" y="2356771"/>
            <a:ext cx="0" cy="1220939"/>
          </a:xfrm>
          <a:prstGeom prst="line">
            <a:avLst/>
          </a:prstGeom>
          <a:ln w="6350"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9136619" y="2356771"/>
            <a:ext cx="0" cy="1220939"/>
          </a:xfrm>
          <a:prstGeom prst="line">
            <a:avLst/>
          </a:prstGeom>
          <a:ln w="6350"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0782408" y="2356771"/>
            <a:ext cx="0" cy="1220939"/>
          </a:xfrm>
          <a:prstGeom prst="line">
            <a:avLst/>
          </a:prstGeom>
          <a:ln w="6350"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8016413" y="4277001"/>
            <a:ext cx="0" cy="1532435"/>
          </a:xfrm>
          <a:prstGeom prst="line">
            <a:avLst/>
          </a:prstGeom>
          <a:ln w="6350"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5010412" y="5314698"/>
            <a:ext cx="2631299" cy="844718"/>
          </a:xfrm>
          <a:prstGeom prst="rect">
            <a:avLst/>
          </a:prstGeom>
          <a:noFill/>
        </p:spPr>
        <p:txBody>
          <a:bodyPr wrap="square" rtlCol="0">
            <a:spAutoFit/>
          </a:bodyPr>
          <a:lstStyle/>
          <a:p>
            <a:pPr defTabSz="609585"/>
            <a:r>
              <a:rPr lang="en-GB" sz="1867" baseline="30000" dirty="0">
                <a:solidFill>
                  <a:prstClr val="black"/>
                </a:solidFill>
                <a:latin typeface="Arial"/>
                <a:cs typeface="Arial"/>
              </a:rPr>
              <a:t>Using digital </a:t>
            </a:r>
            <a:r>
              <a:rPr lang="en-GB" sz="1867" baseline="30000" dirty="0" err="1">
                <a:solidFill>
                  <a:prstClr val="black"/>
                </a:solidFill>
                <a:latin typeface="Arial"/>
                <a:cs typeface="Arial"/>
              </a:rPr>
              <a:t>newsbrands</a:t>
            </a:r>
            <a:r>
              <a:rPr lang="en-GB" sz="1867" baseline="30000" dirty="0">
                <a:solidFill>
                  <a:prstClr val="black"/>
                </a:solidFill>
                <a:latin typeface="Arial"/>
                <a:cs typeface="Arial"/>
              </a:rPr>
              <a:t> boosts </a:t>
            </a:r>
            <a:br>
              <a:rPr lang="en-GB" sz="1867" baseline="30000" dirty="0">
                <a:solidFill>
                  <a:prstClr val="black"/>
                </a:solidFill>
                <a:latin typeface="Arial"/>
                <a:cs typeface="Arial"/>
              </a:rPr>
            </a:br>
            <a:r>
              <a:rPr lang="en-GB" sz="1867" baseline="30000" dirty="0">
                <a:solidFill>
                  <a:prstClr val="black"/>
                </a:solidFill>
                <a:latin typeface="Arial"/>
                <a:cs typeface="Arial"/>
              </a:rPr>
              <a:t>print ROI by up to </a:t>
            </a:r>
            <a:r>
              <a:rPr lang="en-GB" sz="1867" b="1" baseline="30000" dirty="0">
                <a:solidFill>
                  <a:prstClr val="black"/>
                </a:solidFill>
                <a:latin typeface="Arial"/>
                <a:cs typeface="Arial"/>
              </a:rPr>
              <a:t>five times</a:t>
            </a:r>
          </a:p>
          <a:p>
            <a:pPr defTabSz="609585"/>
            <a:endParaRPr lang="en-US" sz="2400" dirty="0">
              <a:solidFill>
                <a:prstClr val="black"/>
              </a:solidFill>
            </a:endParaRPr>
          </a:p>
        </p:txBody>
      </p:sp>
      <p:sp>
        <p:nvSpPr>
          <p:cNvPr id="38" name="TextBox 37"/>
          <p:cNvSpPr txBox="1"/>
          <p:nvPr/>
        </p:nvSpPr>
        <p:spPr>
          <a:xfrm>
            <a:off x="8510081" y="5314698"/>
            <a:ext cx="3239047" cy="844718"/>
          </a:xfrm>
          <a:prstGeom prst="rect">
            <a:avLst/>
          </a:prstGeom>
          <a:noFill/>
        </p:spPr>
        <p:txBody>
          <a:bodyPr wrap="square" rtlCol="0">
            <a:spAutoFit/>
          </a:bodyPr>
          <a:lstStyle/>
          <a:p>
            <a:pPr defTabSz="609585"/>
            <a:r>
              <a:rPr lang="en-GB" sz="1867" baseline="30000" dirty="0">
                <a:solidFill>
                  <a:prstClr val="black"/>
                </a:solidFill>
              </a:rPr>
              <a:t>Newspapers make TV </a:t>
            </a:r>
            <a:r>
              <a:rPr lang="en-GB" sz="1867" b="1" baseline="30000" dirty="0">
                <a:solidFill>
                  <a:prstClr val="black"/>
                </a:solidFill>
              </a:rPr>
              <a:t>twice as</a:t>
            </a:r>
            <a:r>
              <a:rPr lang="en-GB" sz="1867" baseline="30000" dirty="0">
                <a:solidFill>
                  <a:prstClr val="black"/>
                </a:solidFill>
              </a:rPr>
              <a:t> effective </a:t>
            </a:r>
            <a:br>
              <a:rPr lang="en-GB" sz="1867" baseline="30000" dirty="0">
                <a:solidFill>
                  <a:prstClr val="black"/>
                </a:solidFill>
              </a:rPr>
            </a:br>
            <a:r>
              <a:rPr lang="en-GB" sz="1867" baseline="30000" dirty="0">
                <a:solidFill>
                  <a:prstClr val="black"/>
                </a:solidFill>
              </a:rPr>
              <a:t>and online display </a:t>
            </a:r>
            <a:r>
              <a:rPr lang="en-GB" sz="1867" b="1" baseline="30000" dirty="0">
                <a:solidFill>
                  <a:prstClr val="black"/>
                </a:solidFill>
              </a:rPr>
              <a:t>four times</a:t>
            </a:r>
            <a:r>
              <a:rPr lang="en-GB" sz="1867" baseline="30000" dirty="0">
                <a:solidFill>
                  <a:prstClr val="black"/>
                </a:solidFill>
              </a:rPr>
              <a:t> more effective</a:t>
            </a:r>
          </a:p>
          <a:p>
            <a:pPr defTabSz="609585"/>
            <a:endParaRPr lang="en-US" sz="2400" dirty="0">
              <a:solidFill>
                <a:prstClr val="black"/>
              </a:solidFill>
            </a:endParaRPr>
          </a:p>
        </p:txBody>
      </p:sp>
      <p:pic>
        <p:nvPicPr>
          <p:cNvPr id="40" name="Picture 39"/>
          <p:cNvPicPr>
            <a:picLocks noChangeAspect="1"/>
          </p:cNvPicPr>
          <p:nvPr/>
        </p:nvPicPr>
        <p:blipFill>
          <a:blip r:embed="rId7"/>
          <a:stretch>
            <a:fillRect/>
          </a:stretch>
        </p:blipFill>
        <p:spPr>
          <a:xfrm>
            <a:off x="4431756" y="6216700"/>
            <a:ext cx="7332133" cy="474133"/>
          </a:xfrm>
          <a:prstGeom prst="rect">
            <a:avLst/>
          </a:prstGeom>
        </p:spPr>
      </p:pic>
      <p:cxnSp>
        <p:nvCxnSpPr>
          <p:cNvPr id="42" name="Straight Connector 41"/>
          <p:cNvCxnSpPr/>
          <p:nvPr/>
        </p:nvCxnSpPr>
        <p:spPr>
          <a:xfrm>
            <a:off x="4509912" y="5996029"/>
            <a:ext cx="7360789" cy="0"/>
          </a:xfrm>
          <a:prstGeom prst="line">
            <a:avLst/>
          </a:prstGeom>
          <a:ln w="6350"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173678" y="1076787"/>
            <a:ext cx="4142153" cy="461665"/>
          </a:xfrm>
          <a:prstGeom prst="rect">
            <a:avLst/>
          </a:prstGeom>
          <a:noFill/>
        </p:spPr>
        <p:txBody>
          <a:bodyPr wrap="square" rtlCol="0">
            <a:spAutoFit/>
          </a:bodyPr>
          <a:lstStyle/>
          <a:p>
            <a:pPr defTabSz="609585"/>
            <a:r>
              <a:rPr lang="en-US" sz="2400" dirty="0">
                <a:solidFill>
                  <a:prstClr val="black"/>
                </a:solidFill>
                <a:latin typeface="Arial Black"/>
                <a:cs typeface="Arial Black"/>
              </a:rPr>
              <a:t>ADDING NEWSPAPERS</a:t>
            </a:r>
          </a:p>
        </p:txBody>
      </p:sp>
      <p:sp>
        <p:nvSpPr>
          <p:cNvPr id="45" name="TextBox 44"/>
          <p:cNvSpPr txBox="1"/>
          <p:nvPr/>
        </p:nvSpPr>
        <p:spPr>
          <a:xfrm>
            <a:off x="121576" y="1570657"/>
            <a:ext cx="4142153" cy="502766"/>
          </a:xfrm>
          <a:prstGeom prst="rect">
            <a:avLst/>
          </a:prstGeom>
          <a:noFill/>
        </p:spPr>
        <p:txBody>
          <a:bodyPr wrap="square" rtlCol="0">
            <a:spAutoFit/>
          </a:bodyPr>
          <a:lstStyle/>
          <a:p>
            <a:pPr defTabSz="609585"/>
            <a:r>
              <a:rPr lang="en-US" sz="2667" dirty="0">
                <a:solidFill>
                  <a:prstClr val="black"/>
                </a:solidFill>
                <a:latin typeface="Arial Black"/>
                <a:cs typeface="Arial Black"/>
              </a:rPr>
              <a:t>TO YOUR CAMPAIGN</a:t>
            </a:r>
          </a:p>
        </p:txBody>
      </p:sp>
      <p:sp>
        <p:nvSpPr>
          <p:cNvPr id="46" name="TextBox 45"/>
          <p:cNvSpPr txBox="1"/>
          <p:nvPr/>
        </p:nvSpPr>
        <p:spPr>
          <a:xfrm>
            <a:off x="121576" y="2112090"/>
            <a:ext cx="4142153" cy="625877"/>
          </a:xfrm>
          <a:prstGeom prst="rect">
            <a:avLst/>
          </a:prstGeom>
          <a:noFill/>
        </p:spPr>
        <p:txBody>
          <a:bodyPr wrap="square" rtlCol="0">
            <a:spAutoFit/>
          </a:bodyPr>
          <a:lstStyle/>
          <a:p>
            <a:pPr defTabSz="609585"/>
            <a:r>
              <a:rPr lang="en-US" sz="3467" dirty="0">
                <a:solidFill>
                  <a:prstClr val="black"/>
                </a:solidFill>
                <a:latin typeface="Arial Black"/>
                <a:cs typeface="Arial Black"/>
              </a:rPr>
              <a:t>BOOSTS ROI BY</a:t>
            </a:r>
          </a:p>
        </p:txBody>
      </p:sp>
      <p:sp>
        <p:nvSpPr>
          <p:cNvPr id="47" name="Rectangle 46"/>
          <p:cNvSpPr/>
          <p:nvPr/>
        </p:nvSpPr>
        <p:spPr>
          <a:xfrm>
            <a:off x="138942" y="992555"/>
            <a:ext cx="4220308" cy="5698279"/>
          </a:xfrm>
          <a:prstGeom prst="rect">
            <a:avLst/>
          </a:prstGeom>
          <a:no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49" name="TextBox 48"/>
          <p:cNvSpPr txBox="1"/>
          <p:nvPr/>
        </p:nvSpPr>
        <p:spPr>
          <a:xfrm>
            <a:off x="2498753" y="2875636"/>
            <a:ext cx="1860496" cy="625877"/>
          </a:xfrm>
          <a:prstGeom prst="rect">
            <a:avLst/>
          </a:prstGeom>
          <a:noFill/>
        </p:spPr>
        <p:txBody>
          <a:bodyPr wrap="square" rtlCol="0">
            <a:spAutoFit/>
          </a:bodyPr>
          <a:lstStyle/>
          <a:p>
            <a:pPr defTabSz="609585"/>
            <a:r>
              <a:rPr lang="en-US" sz="3467" dirty="0">
                <a:solidFill>
                  <a:prstClr val="black"/>
                </a:solidFill>
                <a:latin typeface="Arial Black"/>
                <a:cs typeface="Arial Black"/>
              </a:rPr>
              <a:t>TIMES</a:t>
            </a:r>
          </a:p>
        </p:txBody>
      </p:sp>
      <p:sp>
        <p:nvSpPr>
          <p:cNvPr id="50" name="TextBox 49"/>
          <p:cNvSpPr txBox="1"/>
          <p:nvPr/>
        </p:nvSpPr>
        <p:spPr>
          <a:xfrm>
            <a:off x="2550856" y="3740777"/>
            <a:ext cx="1860496" cy="338554"/>
          </a:xfrm>
          <a:prstGeom prst="rect">
            <a:avLst/>
          </a:prstGeom>
          <a:noFill/>
        </p:spPr>
        <p:txBody>
          <a:bodyPr wrap="square" rtlCol="0">
            <a:spAutoFit/>
          </a:bodyPr>
          <a:lstStyle/>
          <a:p>
            <a:pPr defTabSz="609585"/>
            <a:r>
              <a:rPr lang="en-US" sz="1600" dirty="0">
                <a:solidFill>
                  <a:prstClr val="black"/>
                </a:solidFill>
                <a:latin typeface="Arial Black"/>
                <a:cs typeface="Arial Black"/>
              </a:rPr>
              <a:t>ON AVERAGE</a:t>
            </a:r>
          </a:p>
        </p:txBody>
      </p:sp>
      <p:cxnSp>
        <p:nvCxnSpPr>
          <p:cNvPr id="51" name="Straight Connector 50"/>
          <p:cNvCxnSpPr/>
          <p:nvPr/>
        </p:nvCxnSpPr>
        <p:spPr>
          <a:xfrm>
            <a:off x="264858" y="1577183"/>
            <a:ext cx="3894665" cy="0"/>
          </a:xfrm>
          <a:prstGeom prst="line">
            <a:avLst/>
          </a:prstGeom>
          <a:ln w="6350"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264858" y="2112089"/>
            <a:ext cx="3894665" cy="0"/>
          </a:xfrm>
          <a:prstGeom prst="line">
            <a:avLst/>
          </a:prstGeom>
          <a:ln w="6350"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264858" y="2787984"/>
            <a:ext cx="3894665" cy="0"/>
          </a:xfrm>
          <a:prstGeom prst="line">
            <a:avLst/>
          </a:prstGeom>
          <a:ln w="6350"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2648549" y="3629996"/>
            <a:ext cx="1510975" cy="0"/>
          </a:xfrm>
          <a:prstGeom prst="line">
            <a:avLst/>
          </a:prstGeom>
          <a:ln w="6350"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2648549" y="4203124"/>
            <a:ext cx="1510975" cy="0"/>
          </a:xfrm>
          <a:prstGeom prst="line">
            <a:avLst/>
          </a:prstGeom>
          <a:ln w="6350"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pic>
        <p:nvPicPr>
          <p:cNvPr id="66" name="Picture 65"/>
          <p:cNvPicPr>
            <a:picLocks noChangeAspect="1"/>
          </p:cNvPicPr>
          <p:nvPr/>
        </p:nvPicPr>
        <p:blipFill>
          <a:blip r:embed="rId8"/>
          <a:stretch>
            <a:fillRect/>
          </a:stretch>
        </p:blipFill>
        <p:spPr>
          <a:xfrm>
            <a:off x="2872276" y="4633365"/>
            <a:ext cx="1306664" cy="1362664"/>
          </a:xfrm>
          <a:prstGeom prst="rect">
            <a:avLst/>
          </a:prstGeom>
        </p:spPr>
      </p:pic>
      <p:cxnSp>
        <p:nvCxnSpPr>
          <p:cNvPr id="67" name="Straight Connector 66"/>
          <p:cNvCxnSpPr/>
          <p:nvPr/>
        </p:nvCxnSpPr>
        <p:spPr>
          <a:xfrm>
            <a:off x="2512211" y="3028775"/>
            <a:ext cx="0" cy="3414576"/>
          </a:xfrm>
          <a:prstGeom prst="line">
            <a:avLst/>
          </a:prstGeom>
          <a:ln w="6350"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pic>
        <p:nvPicPr>
          <p:cNvPr id="5" name="Picture 4" descr="Effectiveness_logo"/>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297088" y="71159"/>
            <a:ext cx="1597824" cy="668779"/>
          </a:xfrm>
          <a:prstGeom prst="rect">
            <a:avLst/>
          </a:prstGeom>
        </p:spPr>
      </p:pic>
      <p:pic>
        <p:nvPicPr>
          <p:cNvPr id="7" name="Picture 6" descr="travel.jp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327444" y="1023819"/>
            <a:ext cx="1106728" cy="1106728"/>
          </a:xfrm>
          <a:prstGeom prst="rect">
            <a:avLst/>
          </a:prstGeom>
        </p:spPr>
      </p:pic>
      <p:pic>
        <p:nvPicPr>
          <p:cNvPr id="8" name="Picture 7" descr="automotive.jp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173719" y="1076787"/>
            <a:ext cx="1077221" cy="1077221"/>
          </a:xfrm>
          <a:prstGeom prst="rect">
            <a:avLst/>
          </a:prstGeom>
        </p:spPr>
      </p:pic>
      <p:pic>
        <p:nvPicPr>
          <p:cNvPr id="9" name="Picture 8" descr="finance.jpg"/>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781600" y="1145662"/>
            <a:ext cx="984885" cy="984885"/>
          </a:xfrm>
          <a:prstGeom prst="rect">
            <a:avLst/>
          </a:prstGeom>
        </p:spPr>
      </p:pic>
      <p:pic>
        <p:nvPicPr>
          <p:cNvPr id="10" name="Picture 9" descr="FMCG.jp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888349" y="988647"/>
            <a:ext cx="1159704" cy="1159704"/>
          </a:xfrm>
          <a:prstGeom prst="rect">
            <a:avLst/>
          </a:prstGeom>
        </p:spPr>
      </p:pic>
      <p:pic>
        <p:nvPicPr>
          <p:cNvPr id="16" name="Picture 15" descr="retail.jpg"/>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4454335" y="933069"/>
            <a:ext cx="1361616" cy="1361616"/>
          </a:xfrm>
          <a:prstGeom prst="rect">
            <a:avLst/>
          </a:prstGeom>
        </p:spPr>
      </p:pic>
      <p:sp>
        <p:nvSpPr>
          <p:cNvPr id="2" name="TextBox 1"/>
          <p:cNvSpPr txBox="1"/>
          <p:nvPr/>
        </p:nvSpPr>
        <p:spPr>
          <a:xfrm>
            <a:off x="1" y="6645851"/>
            <a:ext cx="4240263" cy="256545"/>
          </a:xfrm>
          <a:prstGeom prst="rect">
            <a:avLst/>
          </a:prstGeom>
          <a:noFill/>
        </p:spPr>
        <p:txBody>
          <a:bodyPr wrap="none" rtlCol="0">
            <a:spAutoFit/>
          </a:bodyPr>
          <a:lstStyle/>
          <a:p>
            <a:pPr defTabSz="609585"/>
            <a:r>
              <a:rPr lang="en-GB" sz="1067" dirty="0">
                <a:solidFill>
                  <a:prstClr val="black"/>
                </a:solidFill>
                <a:latin typeface="Arial" panose="020B0604020202020204" pitchFamily="34" charset="0"/>
                <a:cs typeface="Arial" panose="020B0604020202020204" pitchFamily="34" charset="0"/>
              </a:rPr>
              <a:t>Source: Benchmarketing/BrandScience Results </a:t>
            </a:r>
            <a:r>
              <a:rPr lang="en-GB" sz="1067" dirty="0" smtClean="0">
                <a:solidFill>
                  <a:prstClr val="black"/>
                </a:solidFill>
                <a:latin typeface="Arial" panose="020B0604020202020204" pitchFamily="34" charset="0"/>
                <a:cs typeface="Arial" panose="020B0604020202020204" pitchFamily="34" charset="0"/>
              </a:rPr>
              <a:t>Vault, </a:t>
            </a:r>
            <a:r>
              <a:rPr lang="en-GB" sz="1067" dirty="0">
                <a:solidFill>
                  <a:prstClr val="black"/>
                </a:solidFill>
                <a:latin typeface="Arial" panose="020B0604020202020204" pitchFamily="34" charset="0"/>
                <a:cs typeface="Arial" panose="020B0604020202020204" pitchFamily="34" charset="0"/>
              </a:rPr>
              <a:t>2011 to 2015</a:t>
            </a:r>
          </a:p>
        </p:txBody>
      </p:sp>
    </p:spTree>
    <p:extLst>
      <p:ext uri="{BB962C8B-B14F-4D97-AF65-F5344CB8AC3E}">
        <p14:creationId xmlns:p14="http://schemas.microsoft.com/office/powerpoint/2010/main" val="21324996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6236788" y="1950454"/>
            <a:ext cx="5071037" cy="2731729"/>
            <a:chOff x="6483925" y="2392515"/>
            <a:chExt cx="5071037" cy="2731729"/>
          </a:xfrm>
        </p:grpSpPr>
        <p:sp>
          <p:nvSpPr>
            <p:cNvPr id="49" name="Rectangle 48"/>
            <p:cNvSpPr/>
            <p:nvPr/>
          </p:nvSpPr>
          <p:spPr>
            <a:xfrm rot="10800000">
              <a:off x="6483925" y="3531419"/>
              <a:ext cx="1155203" cy="1575318"/>
            </a:xfrm>
            <a:prstGeom prst="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51" name="Rectangle 50"/>
            <p:cNvSpPr/>
            <p:nvPr/>
          </p:nvSpPr>
          <p:spPr>
            <a:xfrm rot="10800000">
              <a:off x="9113373" y="2392515"/>
              <a:ext cx="1155203" cy="2727587"/>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53" name="Rectangle 52"/>
            <p:cNvSpPr/>
            <p:nvPr/>
          </p:nvSpPr>
          <p:spPr>
            <a:xfrm rot="10800000">
              <a:off x="7817637" y="3810000"/>
              <a:ext cx="1155203" cy="1314244"/>
            </a:xfrm>
            <a:prstGeom prst="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66" name="Rectangle 65"/>
            <p:cNvSpPr/>
            <p:nvPr/>
          </p:nvSpPr>
          <p:spPr>
            <a:xfrm rot="10800000">
              <a:off x="10399759" y="2597355"/>
              <a:ext cx="1155203" cy="252275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grpSp>
      <p:sp>
        <p:nvSpPr>
          <p:cNvPr id="6" name="Rectangle 5"/>
          <p:cNvSpPr/>
          <p:nvPr/>
        </p:nvSpPr>
        <p:spPr>
          <a:xfrm>
            <a:off x="4672934" y="4736076"/>
            <a:ext cx="7271927" cy="204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609585"/>
            <a:endParaRPr lang="en-US" sz="2400" dirty="0">
              <a:solidFill>
                <a:prstClr val="white"/>
              </a:solidFill>
            </a:endParaRPr>
          </a:p>
        </p:txBody>
      </p:sp>
      <p:sp>
        <p:nvSpPr>
          <p:cNvPr id="31" name="Rectangle 30"/>
          <p:cNvSpPr/>
          <p:nvPr/>
        </p:nvSpPr>
        <p:spPr>
          <a:xfrm>
            <a:off x="1" y="0"/>
            <a:ext cx="4452055" cy="6858000"/>
          </a:xfrm>
          <a:prstGeom prst="rect">
            <a:avLst/>
          </a:prstGeom>
          <a:solidFill>
            <a:srgbClr val="E7610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32" name="TextBox 31"/>
          <p:cNvSpPr txBox="1"/>
          <p:nvPr/>
        </p:nvSpPr>
        <p:spPr>
          <a:xfrm>
            <a:off x="283397" y="2557735"/>
            <a:ext cx="4330319" cy="1231104"/>
          </a:xfrm>
          <a:prstGeom prst="rect">
            <a:avLst/>
          </a:prstGeom>
          <a:noFill/>
        </p:spPr>
        <p:txBody>
          <a:bodyPr wrap="square" lIns="121917" tIns="60959" rIns="121917" bIns="60959" rtlCol="0">
            <a:spAutoFit/>
          </a:bodyPr>
          <a:lstStyle/>
          <a:p>
            <a:pPr defTabSz="609585"/>
            <a:r>
              <a:rPr lang="en-GB" sz="2400" dirty="0">
                <a:solidFill>
                  <a:prstClr val="white"/>
                </a:solidFill>
                <a:latin typeface="Arial Black"/>
                <a:cs typeface="Arial Black"/>
              </a:rPr>
              <a:t>Print </a:t>
            </a:r>
            <a:r>
              <a:rPr lang="en-GB" sz="2400" dirty="0" err="1">
                <a:solidFill>
                  <a:prstClr val="white"/>
                </a:solidFill>
                <a:latin typeface="Arial Black"/>
                <a:cs typeface="Arial Black"/>
              </a:rPr>
              <a:t>newsbrands</a:t>
            </a:r>
            <a:r>
              <a:rPr lang="en-GB" sz="2400" dirty="0">
                <a:solidFill>
                  <a:prstClr val="white"/>
                </a:solidFill>
                <a:latin typeface="Arial Black"/>
                <a:cs typeface="Arial Black"/>
              </a:rPr>
              <a:t> </a:t>
            </a:r>
            <a:br>
              <a:rPr lang="en-GB" sz="2400" dirty="0">
                <a:solidFill>
                  <a:prstClr val="white"/>
                </a:solidFill>
                <a:latin typeface="Arial Black"/>
                <a:cs typeface="Arial Black"/>
              </a:rPr>
            </a:br>
            <a:r>
              <a:rPr lang="en-GB" sz="2400" dirty="0">
                <a:solidFill>
                  <a:prstClr val="white"/>
                </a:solidFill>
                <a:latin typeface="Arial Black"/>
                <a:cs typeface="Arial Black"/>
              </a:rPr>
              <a:t>make TV spend </a:t>
            </a:r>
            <a:br>
              <a:rPr lang="en-GB" sz="2400" dirty="0">
                <a:solidFill>
                  <a:prstClr val="white"/>
                </a:solidFill>
                <a:latin typeface="Arial Black"/>
                <a:cs typeface="Arial Black"/>
              </a:rPr>
            </a:br>
            <a:r>
              <a:rPr lang="en-GB" sz="2400" dirty="0">
                <a:solidFill>
                  <a:prstClr val="white"/>
                </a:solidFill>
                <a:latin typeface="Arial Black"/>
                <a:cs typeface="Arial Black"/>
              </a:rPr>
              <a:t>work twice as hard </a:t>
            </a:r>
            <a:endParaRPr lang="en-US" sz="2400" b="1" dirty="0">
              <a:solidFill>
                <a:prstClr val="white"/>
              </a:solidFill>
              <a:latin typeface="Arial Black"/>
              <a:cs typeface="Arial Black"/>
            </a:endParaRPr>
          </a:p>
        </p:txBody>
      </p:sp>
      <p:grpSp>
        <p:nvGrpSpPr>
          <p:cNvPr id="4" name="Group 3"/>
          <p:cNvGrpSpPr/>
          <p:nvPr/>
        </p:nvGrpSpPr>
        <p:grpSpPr>
          <a:xfrm>
            <a:off x="6236788" y="1544930"/>
            <a:ext cx="5071040" cy="1798187"/>
            <a:chOff x="6483928" y="2030063"/>
            <a:chExt cx="5071040" cy="1798186"/>
          </a:xfrm>
        </p:grpSpPr>
        <p:sp>
          <p:nvSpPr>
            <p:cNvPr id="50" name="TextBox 49"/>
            <p:cNvSpPr txBox="1"/>
            <p:nvPr/>
          </p:nvSpPr>
          <p:spPr>
            <a:xfrm>
              <a:off x="6483928" y="3160457"/>
              <a:ext cx="1155203" cy="379656"/>
            </a:xfrm>
            <a:prstGeom prst="rect">
              <a:avLst/>
            </a:prstGeom>
            <a:noFill/>
          </p:spPr>
          <p:txBody>
            <a:bodyPr wrap="square" rtlCol="0">
              <a:spAutoFit/>
            </a:bodyPr>
            <a:lstStyle/>
            <a:p>
              <a:pPr algn="ctr" defTabSz="609585"/>
              <a:r>
                <a:rPr lang="en-US" sz="1867" dirty="0">
                  <a:solidFill>
                    <a:prstClr val="black"/>
                  </a:solidFill>
                  <a:latin typeface="Arial Black"/>
                  <a:cs typeface="Arial Black"/>
                </a:rPr>
                <a:t>£6.49</a:t>
              </a:r>
            </a:p>
          </p:txBody>
        </p:sp>
        <p:sp>
          <p:nvSpPr>
            <p:cNvPr id="52" name="TextBox 51"/>
            <p:cNvSpPr txBox="1"/>
            <p:nvPr/>
          </p:nvSpPr>
          <p:spPr>
            <a:xfrm>
              <a:off x="9113379" y="2030063"/>
              <a:ext cx="1155203" cy="379656"/>
            </a:xfrm>
            <a:prstGeom prst="rect">
              <a:avLst/>
            </a:prstGeom>
            <a:noFill/>
          </p:spPr>
          <p:txBody>
            <a:bodyPr wrap="square" rtlCol="0">
              <a:spAutoFit/>
            </a:bodyPr>
            <a:lstStyle/>
            <a:p>
              <a:pPr algn="ctr" defTabSz="609585"/>
              <a:r>
                <a:rPr lang="en-US" sz="1867" dirty="0">
                  <a:solidFill>
                    <a:prstClr val="black"/>
                  </a:solidFill>
                  <a:latin typeface="Arial Black"/>
                  <a:cs typeface="Arial Black"/>
                </a:rPr>
                <a:t>£12.22</a:t>
              </a:r>
            </a:p>
          </p:txBody>
        </p:sp>
        <p:sp>
          <p:nvSpPr>
            <p:cNvPr id="54" name="TextBox 53"/>
            <p:cNvSpPr txBox="1"/>
            <p:nvPr/>
          </p:nvSpPr>
          <p:spPr>
            <a:xfrm>
              <a:off x="7817641" y="3448593"/>
              <a:ext cx="1155203" cy="379656"/>
            </a:xfrm>
            <a:prstGeom prst="rect">
              <a:avLst/>
            </a:prstGeom>
            <a:noFill/>
          </p:spPr>
          <p:txBody>
            <a:bodyPr wrap="square" rtlCol="0">
              <a:spAutoFit/>
            </a:bodyPr>
            <a:lstStyle/>
            <a:p>
              <a:pPr algn="ctr" defTabSz="609585"/>
              <a:r>
                <a:rPr lang="en-US" sz="1867" dirty="0">
                  <a:solidFill>
                    <a:prstClr val="black"/>
                  </a:solidFill>
                  <a:latin typeface="Arial Black"/>
                  <a:cs typeface="Arial Black"/>
                </a:rPr>
                <a:t>£5.72</a:t>
              </a:r>
            </a:p>
          </p:txBody>
        </p:sp>
        <p:sp>
          <p:nvSpPr>
            <p:cNvPr id="67" name="TextBox 66"/>
            <p:cNvSpPr txBox="1"/>
            <p:nvPr/>
          </p:nvSpPr>
          <p:spPr>
            <a:xfrm>
              <a:off x="10399765" y="2234904"/>
              <a:ext cx="1155203" cy="379656"/>
            </a:xfrm>
            <a:prstGeom prst="rect">
              <a:avLst/>
            </a:prstGeom>
            <a:noFill/>
          </p:spPr>
          <p:txBody>
            <a:bodyPr wrap="square" rtlCol="0">
              <a:spAutoFit/>
            </a:bodyPr>
            <a:lstStyle/>
            <a:p>
              <a:pPr algn="ctr" defTabSz="609585"/>
              <a:r>
                <a:rPr lang="en-US" sz="1867" dirty="0">
                  <a:solidFill>
                    <a:prstClr val="black"/>
                  </a:solidFill>
                  <a:latin typeface="Arial Black"/>
                  <a:cs typeface="Arial Black"/>
                </a:rPr>
                <a:t>£10.82</a:t>
              </a:r>
            </a:p>
          </p:txBody>
        </p:sp>
      </p:grpSp>
      <p:grpSp>
        <p:nvGrpSpPr>
          <p:cNvPr id="2" name="Group 1"/>
          <p:cNvGrpSpPr/>
          <p:nvPr/>
        </p:nvGrpSpPr>
        <p:grpSpPr>
          <a:xfrm>
            <a:off x="6038864" y="1355735"/>
            <a:ext cx="5268965" cy="3498375"/>
            <a:chOff x="6286003" y="1840868"/>
            <a:chExt cx="5268965" cy="3498375"/>
          </a:xfrm>
        </p:grpSpPr>
        <p:sp>
          <p:nvSpPr>
            <p:cNvPr id="55" name="Rectangle 54"/>
            <p:cNvSpPr/>
            <p:nvPr/>
          </p:nvSpPr>
          <p:spPr>
            <a:xfrm rot="10800000">
              <a:off x="9113379" y="5257629"/>
              <a:ext cx="1155203" cy="8161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56" name="Rectangle 55"/>
            <p:cNvSpPr/>
            <p:nvPr/>
          </p:nvSpPr>
          <p:spPr>
            <a:xfrm rot="10800000">
              <a:off x="7817641" y="5255039"/>
              <a:ext cx="1155203" cy="8161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57" name="Rectangle 56"/>
            <p:cNvSpPr/>
            <p:nvPr/>
          </p:nvSpPr>
          <p:spPr>
            <a:xfrm rot="10800000">
              <a:off x="6483928" y="5257629"/>
              <a:ext cx="1155203" cy="8161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cxnSp>
          <p:nvCxnSpPr>
            <p:cNvPr id="58" name="Straight Connector 57"/>
            <p:cNvCxnSpPr/>
            <p:nvPr/>
          </p:nvCxnSpPr>
          <p:spPr>
            <a:xfrm flipV="1">
              <a:off x="6286003" y="1840868"/>
              <a:ext cx="0" cy="3280788"/>
            </a:xfrm>
            <a:prstGeom prst="line">
              <a:avLst/>
            </a:prstGeom>
            <a:ln w="57150" cmpd="sng">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68" name="Rectangle 67"/>
            <p:cNvSpPr/>
            <p:nvPr/>
          </p:nvSpPr>
          <p:spPr>
            <a:xfrm rot="10800000">
              <a:off x="10399765" y="5257630"/>
              <a:ext cx="1155203" cy="8161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grpSp>
      <p:grpSp>
        <p:nvGrpSpPr>
          <p:cNvPr id="3" name="Group 2"/>
          <p:cNvGrpSpPr/>
          <p:nvPr/>
        </p:nvGrpSpPr>
        <p:grpSpPr>
          <a:xfrm>
            <a:off x="4805986" y="2747918"/>
            <a:ext cx="6848740" cy="3112063"/>
            <a:chOff x="5053125" y="3233051"/>
            <a:chExt cx="6848740" cy="3112063"/>
          </a:xfrm>
        </p:grpSpPr>
        <p:sp>
          <p:nvSpPr>
            <p:cNvPr id="61" name="TextBox 60"/>
            <p:cNvSpPr txBox="1"/>
            <p:nvPr/>
          </p:nvSpPr>
          <p:spPr>
            <a:xfrm>
              <a:off x="5053125" y="3233051"/>
              <a:ext cx="1137779" cy="707694"/>
            </a:xfrm>
            <a:prstGeom prst="rect">
              <a:avLst/>
            </a:prstGeom>
            <a:noFill/>
          </p:spPr>
          <p:txBody>
            <a:bodyPr wrap="square" rtlCol="0">
              <a:spAutoFit/>
            </a:bodyPr>
            <a:lstStyle/>
            <a:p>
              <a:pPr algn="r" defTabSz="609585"/>
              <a:r>
                <a:rPr lang="en-US" sz="1333" dirty="0">
                  <a:solidFill>
                    <a:prstClr val="black"/>
                  </a:solidFill>
                  <a:latin typeface="Arial Black"/>
                  <a:cs typeface="Arial Black"/>
                </a:rPr>
                <a:t>TV </a:t>
              </a:r>
              <a:br>
                <a:rPr lang="en-US" sz="1333" dirty="0">
                  <a:solidFill>
                    <a:prstClr val="black"/>
                  </a:solidFill>
                  <a:latin typeface="Arial Black"/>
                  <a:cs typeface="Arial Black"/>
                </a:rPr>
              </a:br>
              <a:r>
                <a:rPr lang="en-US" sz="1333" dirty="0">
                  <a:solidFill>
                    <a:prstClr val="black"/>
                  </a:solidFill>
                  <a:latin typeface="Arial Black"/>
                  <a:cs typeface="Arial Black"/>
                </a:rPr>
                <a:t>revenue </a:t>
              </a:r>
              <a:br>
                <a:rPr lang="en-US" sz="1333" dirty="0">
                  <a:solidFill>
                    <a:prstClr val="black"/>
                  </a:solidFill>
                  <a:latin typeface="Arial Black"/>
                  <a:cs typeface="Arial Black"/>
                </a:rPr>
              </a:br>
              <a:r>
                <a:rPr lang="en-US" sz="1333" dirty="0">
                  <a:solidFill>
                    <a:prstClr val="black"/>
                  </a:solidFill>
                  <a:latin typeface="Arial Black"/>
                  <a:cs typeface="Arial Black"/>
                </a:rPr>
                <a:t>ROI</a:t>
              </a:r>
            </a:p>
          </p:txBody>
        </p:sp>
        <p:sp>
          <p:nvSpPr>
            <p:cNvPr id="62" name="TextBox 61"/>
            <p:cNvSpPr txBox="1"/>
            <p:nvPr/>
          </p:nvSpPr>
          <p:spPr>
            <a:xfrm>
              <a:off x="7762121" y="5351026"/>
              <a:ext cx="1155203" cy="256545"/>
            </a:xfrm>
            <a:prstGeom prst="rect">
              <a:avLst/>
            </a:prstGeom>
            <a:noFill/>
          </p:spPr>
          <p:txBody>
            <a:bodyPr wrap="square" rtlCol="0">
              <a:spAutoFit/>
            </a:bodyPr>
            <a:lstStyle/>
            <a:p>
              <a:pPr algn="ctr" defTabSz="609585"/>
              <a:r>
                <a:rPr lang="en-US" sz="1067" dirty="0">
                  <a:solidFill>
                    <a:prstClr val="black"/>
                  </a:solidFill>
                  <a:latin typeface="Arial Black"/>
                  <a:cs typeface="Arial Black"/>
                </a:rPr>
                <a:t>Low 2-10%</a:t>
              </a:r>
            </a:p>
          </p:txBody>
        </p:sp>
        <p:sp>
          <p:nvSpPr>
            <p:cNvPr id="63" name="TextBox 62"/>
            <p:cNvSpPr txBox="1"/>
            <p:nvPr/>
          </p:nvSpPr>
          <p:spPr>
            <a:xfrm>
              <a:off x="8962180" y="5343554"/>
              <a:ext cx="1543524" cy="256545"/>
            </a:xfrm>
            <a:prstGeom prst="rect">
              <a:avLst/>
            </a:prstGeom>
            <a:noFill/>
          </p:spPr>
          <p:txBody>
            <a:bodyPr wrap="square" rtlCol="0">
              <a:spAutoFit/>
            </a:bodyPr>
            <a:lstStyle/>
            <a:p>
              <a:pPr algn="ctr" defTabSz="609585"/>
              <a:r>
                <a:rPr lang="en-US" sz="1067" dirty="0">
                  <a:solidFill>
                    <a:prstClr val="black"/>
                  </a:solidFill>
                  <a:latin typeface="Arial Black"/>
                  <a:cs typeface="Arial Black"/>
                </a:rPr>
                <a:t>Medium 10-12%</a:t>
              </a:r>
            </a:p>
          </p:txBody>
        </p:sp>
        <p:sp>
          <p:nvSpPr>
            <p:cNvPr id="64" name="TextBox 63"/>
            <p:cNvSpPr txBox="1"/>
            <p:nvPr/>
          </p:nvSpPr>
          <p:spPr>
            <a:xfrm>
              <a:off x="10268580" y="5343554"/>
              <a:ext cx="1443653" cy="256545"/>
            </a:xfrm>
            <a:prstGeom prst="rect">
              <a:avLst/>
            </a:prstGeom>
            <a:noFill/>
          </p:spPr>
          <p:txBody>
            <a:bodyPr wrap="square" rtlCol="0">
              <a:spAutoFit/>
            </a:bodyPr>
            <a:lstStyle/>
            <a:p>
              <a:pPr algn="ctr" defTabSz="609585"/>
              <a:r>
                <a:rPr lang="en-US" sz="1067" dirty="0">
                  <a:solidFill>
                    <a:prstClr val="black"/>
                  </a:solidFill>
                  <a:latin typeface="Arial Black"/>
                  <a:cs typeface="Arial Black"/>
                </a:rPr>
                <a:t>High 12-18%</a:t>
              </a:r>
            </a:p>
          </p:txBody>
        </p:sp>
        <p:sp>
          <p:nvSpPr>
            <p:cNvPr id="65" name="TextBox 64"/>
            <p:cNvSpPr txBox="1"/>
            <p:nvPr/>
          </p:nvSpPr>
          <p:spPr>
            <a:xfrm>
              <a:off x="6022841" y="6068115"/>
              <a:ext cx="5879024" cy="276999"/>
            </a:xfrm>
            <a:prstGeom prst="rect">
              <a:avLst/>
            </a:prstGeom>
            <a:noFill/>
          </p:spPr>
          <p:txBody>
            <a:bodyPr wrap="square" rtlCol="0">
              <a:spAutoFit/>
            </a:bodyPr>
            <a:lstStyle/>
            <a:p>
              <a:pPr algn="ctr" defTabSz="609585"/>
              <a:r>
                <a:rPr lang="en-US" sz="1200" dirty="0">
                  <a:solidFill>
                    <a:prstClr val="black"/>
                  </a:solidFill>
                  <a:latin typeface="Arial Black"/>
                  <a:cs typeface="Arial Black"/>
                </a:rPr>
                <a:t>Print </a:t>
              </a:r>
              <a:r>
                <a:rPr lang="en-US" sz="1200" dirty="0" err="1">
                  <a:solidFill>
                    <a:prstClr val="black"/>
                  </a:solidFill>
                  <a:latin typeface="Arial Black"/>
                  <a:cs typeface="Arial Black"/>
                </a:rPr>
                <a:t>newsbrand</a:t>
              </a:r>
              <a:r>
                <a:rPr lang="en-US" sz="1200" dirty="0">
                  <a:solidFill>
                    <a:prstClr val="black"/>
                  </a:solidFill>
                  <a:latin typeface="Arial Black"/>
                  <a:cs typeface="Arial Black"/>
                </a:rPr>
                <a:t> % of total campaign spend in combined services</a:t>
              </a:r>
            </a:p>
          </p:txBody>
        </p:sp>
        <p:sp>
          <p:nvSpPr>
            <p:cNvPr id="70" name="TextBox 69"/>
            <p:cNvSpPr txBox="1"/>
            <p:nvPr/>
          </p:nvSpPr>
          <p:spPr>
            <a:xfrm>
              <a:off x="6483928" y="5351025"/>
              <a:ext cx="1155203" cy="584968"/>
            </a:xfrm>
            <a:prstGeom prst="rect">
              <a:avLst/>
            </a:prstGeom>
            <a:noFill/>
          </p:spPr>
          <p:txBody>
            <a:bodyPr wrap="square" rtlCol="0">
              <a:spAutoFit/>
            </a:bodyPr>
            <a:lstStyle/>
            <a:p>
              <a:pPr algn="ctr" defTabSz="609585"/>
              <a:r>
                <a:rPr lang="en-US" sz="1067" dirty="0">
                  <a:solidFill>
                    <a:prstClr val="black"/>
                  </a:solidFill>
                  <a:latin typeface="Arial Black"/>
                  <a:cs typeface="Arial Black"/>
                </a:rPr>
                <a:t>No print </a:t>
              </a:r>
              <a:r>
                <a:rPr lang="en-US" sz="1067" dirty="0" err="1">
                  <a:solidFill>
                    <a:prstClr val="black"/>
                  </a:solidFill>
                  <a:latin typeface="Arial Black"/>
                  <a:cs typeface="Arial Black"/>
                </a:rPr>
                <a:t>newsbrand</a:t>
              </a:r>
              <a:r>
                <a:rPr lang="en-US" sz="1067" dirty="0">
                  <a:solidFill>
                    <a:prstClr val="black"/>
                  </a:solidFill>
                  <a:latin typeface="Arial Black"/>
                  <a:cs typeface="Arial Black"/>
                </a:rPr>
                <a:t> spend</a:t>
              </a:r>
            </a:p>
          </p:txBody>
        </p:sp>
      </p:grpSp>
      <p:grpSp>
        <p:nvGrpSpPr>
          <p:cNvPr id="28" name="Group 27"/>
          <p:cNvGrpSpPr/>
          <p:nvPr/>
        </p:nvGrpSpPr>
        <p:grpSpPr>
          <a:xfrm>
            <a:off x="0" y="0"/>
            <a:ext cx="4452056" cy="1252141"/>
            <a:chOff x="6125546" y="2814605"/>
            <a:chExt cx="5465414" cy="1537148"/>
          </a:xfrm>
        </p:grpSpPr>
        <p:pic>
          <p:nvPicPr>
            <p:cNvPr id="29" name="Picture 28" descr="servic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5546" y="2814605"/>
              <a:ext cx="5465414" cy="1537148"/>
            </a:xfrm>
            <a:prstGeom prst="rect">
              <a:avLst/>
            </a:prstGeom>
          </p:spPr>
        </p:pic>
        <p:sp>
          <p:nvSpPr>
            <p:cNvPr id="30" name="TextBox 29"/>
            <p:cNvSpPr txBox="1"/>
            <p:nvPr/>
          </p:nvSpPr>
          <p:spPr>
            <a:xfrm>
              <a:off x="6444618" y="3050931"/>
              <a:ext cx="3715381" cy="1020145"/>
            </a:xfrm>
            <a:prstGeom prst="rect">
              <a:avLst/>
            </a:prstGeom>
            <a:noFill/>
          </p:spPr>
          <p:txBody>
            <a:bodyPr wrap="square" rtlCol="0">
              <a:spAutoFit/>
            </a:bodyPr>
            <a:lstStyle/>
            <a:p>
              <a:pPr defTabSz="609585"/>
              <a:r>
                <a:rPr lang="en-US" sz="2400" dirty="0">
                  <a:solidFill>
                    <a:prstClr val="white"/>
                  </a:solidFill>
                  <a:latin typeface="Arial Black"/>
                  <a:cs typeface="Arial Black"/>
                </a:rPr>
                <a:t>Combined services</a:t>
              </a:r>
            </a:p>
          </p:txBody>
        </p:sp>
      </p:grpSp>
      <p:sp>
        <p:nvSpPr>
          <p:cNvPr id="9" name="Oval 8"/>
          <p:cNvSpPr/>
          <p:nvPr/>
        </p:nvSpPr>
        <p:spPr>
          <a:xfrm>
            <a:off x="718305" y="5712985"/>
            <a:ext cx="1748912" cy="88387"/>
          </a:xfrm>
          <a:prstGeom prst="ellipse">
            <a:avLst/>
          </a:prstGeom>
          <a:solidFill>
            <a:srgbClr val="B65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pic>
        <p:nvPicPr>
          <p:cNvPr id="8" name="Picture 7" descr="TV.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1" y="4295871"/>
            <a:ext cx="2411124" cy="1469216"/>
          </a:xfrm>
          <a:prstGeom prst="rect">
            <a:avLst/>
          </a:prstGeom>
        </p:spPr>
      </p:pic>
      <p:sp>
        <p:nvSpPr>
          <p:cNvPr id="34" name="Rectangle 33"/>
          <p:cNvSpPr/>
          <p:nvPr/>
        </p:nvSpPr>
        <p:spPr>
          <a:xfrm>
            <a:off x="-13594" y="6076211"/>
            <a:ext cx="12192000" cy="803715"/>
          </a:xfrm>
          <a:prstGeom prst="rect">
            <a:avLst/>
          </a:prstGeom>
          <a:solidFill>
            <a:sysClr val="window" lastClr="FFFFFF"/>
          </a:solidFill>
          <a:ln w="25400" cap="flat" cmpd="sng" algn="ctr">
            <a:noFill/>
            <a:prstDash val="solid"/>
          </a:ln>
          <a:effectLst/>
        </p:spPr>
        <p:txBody>
          <a:bodyPr rtlCol="0" anchor="ctr"/>
          <a:lstStyle/>
          <a:p>
            <a:pPr algn="ctr">
              <a:defRPr/>
            </a:pPr>
            <a:endParaRPr lang="en-GB" sz="2400" kern="0">
              <a:solidFill>
                <a:prstClr val="white"/>
              </a:solidFill>
            </a:endParaRPr>
          </a:p>
        </p:txBody>
      </p:sp>
      <p:pic>
        <p:nvPicPr>
          <p:cNvPr id="35" name="Picture 34" descr="Benchmarketing blue with grey logo.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8545" y="6341633"/>
            <a:ext cx="1709015" cy="230948"/>
          </a:xfrm>
          <a:prstGeom prst="rect">
            <a:avLst/>
          </a:prstGeom>
        </p:spPr>
      </p:pic>
      <p:pic>
        <p:nvPicPr>
          <p:cNvPr id="36" name="Picture 35" descr="Newsworks_MasterLogo.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3789" y="6200003"/>
            <a:ext cx="535035" cy="496493"/>
          </a:xfrm>
          <a:prstGeom prst="rect">
            <a:avLst/>
          </a:prstGeom>
        </p:spPr>
      </p:pic>
      <p:sp>
        <p:nvSpPr>
          <p:cNvPr id="37" name="Rectangle 36"/>
          <p:cNvSpPr/>
          <p:nvPr/>
        </p:nvSpPr>
        <p:spPr>
          <a:xfrm>
            <a:off x="2903627" y="6298144"/>
            <a:ext cx="9282695" cy="420756"/>
          </a:xfrm>
          <a:prstGeom prst="rect">
            <a:avLst/>
          </a:prstGeom>
        </p:spPr>
        <p:txBody>
          <a:bodyPr wrap="square">
            <a:spAutoFit/>
          </a:bodyPr>
          <a:lstStyle/>
          <a:p>
            <a:pPr algn="r" defTabSz="609585">
              <a:defRPr/>
            </a:pPr>
            <a:r>
              <a:rPr lang="en-GB" sz="1067" dirty="0">
                <a:solidFill>
                  <a:prstClr val="black"/>
                </a:solidFill>
                <a:latin typeface="Arial"/>
                <a:cs typeface="Arial"/>
              </a:rPr>
              <a:t>Source: </a:t>
            </a:r>
            <a:r>
              <a:rPr lang="en-GB" sz="1067" dirty="0" err="1">
                <a:solidFill>
                  <a:prstClr val="black"/>
                </a:solidFill>
                <a:latin typeface="Arial"/>
                <a:cs typeface="Arial"/>
              </a:rPr>
              <a:t>Benchmarketing</a:t>
            </a:r>
            <a:r>
              <a:rPr lang="en-GB" sz="1067" dirty="0">
                <a:solidFill>
                  <a:prstClr val="black"/>
                </a:solidFill>
                <a:latin typeface="Arial"/>
                <a:cs typeface="Arial"/>
              </a:rPr>
              <a:t>/</a:t>
            </a:r>
            <a:r>
              <a:rPr lang="en-GB" sz="1067" dirty="0" err="1">
                <a:solidFill>
                  <a:prstClr val="black"/>
                </a:solidFill>
                <a:latin typeface="Arial"/>
                <a:cs typeface="Arial"/>
              </a:rPr>
              <a:t>BrandScience</a:t>
            </a:r>
            <a:r>
              <a:rPr lang="en-GB" sz="1067" dirty="0">
                <a:solidFill>
                  <a:prstClr val="black"/>
                </a:solidFill>
                <a:latin typeface="Arial"/>
                <a:cs typeface="Arial"/>
              </a:rPr>
              <a:t> Results </a:t>
            </a:r>
            <a:r>
              <a:rPr lang="en-GB" sz="1067" dirty="0" smtClean="0">
                <a:solidFill>
                  <a:prstClr val="black"/>
                </a:solidFill>
                <a:latin typeface="Arial"/>
                <a:cs typeface="Arial"/>
              </a:rPr>
              <a:t>Vault, </a:t>
            </a:r>
            <a:r>
              <a:rPr lang="en-GB" sz="1067" dirty="0">
                <a:solidFill>
                  <a:prstClr val="black"/>
                </a:solidFill>
                <a:latin typeface="Arial"/>
                <a:cs typeface="Arial"/>
              </a:rPr>
              <a:t>2011 to </a:t>
            </a:r>
            <a:r>
              <a:rPr lang="en-GB" sz="1067" dirty="0" smtClean="0">
                <a:solidFill>
                  <a:prstClr val="black"/>
                </a:solidFill>
                <a:latin typeface="Arial"/>
                <a:cs typeface="Arial"/>
              </a:rPr>
              <a:t>2015 </a:t>
            </a:r>
            <a:endParaRPr lang="en-GB" sz="1067" dirty="0">
              <a:solidFill>
                <a:prstClr val="black"/>
              </a:solidFill>
              <a:latin typeface="Arial"/>
              <a:cs typeface="Arial"/>
            </a:endParaRPr>
          </a:p>
          <a:p>
            <a:pPr algn="r" defTabSz="609585">
              <a:defRPr/>
            </a:pPr>
            <a:r>
              <a:rPr lang="en-GB" sz="1067" dirty="0">
                <a:solidFill>
                  <a:prstClr val="black"/>
                </a:solidFill>
                <a:latin typeface="Arial"/>
                <a:cs typeface="Arial"/>
              </a:rPr>
              <a:t>Combined services includes: Finance, Retail, Telecoms, Travel &amp; Leisure, Media, Government/Social/Political, Other </a:t>
            </a:r>
            <a:r>
              <a:rPr lang="en-GB" sz="1067" dirty="0" smtClean="0">
                <a:solidFill>
                  <a:prstClr val="black"/>
                </a:solidFill>
                <a:latin typeface="Arial"/>
                <a:cs typeface="Arial"/>
              </a:rPr>
              <a:t>services (online </a:t>
            </a:r>
            <a:r>
              <a:rPr lang="en-GB" sz="1067" dirty="0">
                <a:solidFill>
                  <a:prstClr val="black"/>
                </a:solidFill>
                <a:latin typeface="Arial"/>
                <a:cs typeface="Arial"/>
              </a:rPr>
              <a:t>&amp; </a:t>
            </a:r>
            <a:r>
              <a:rPr lang="en-GB" sz="1067" dirty="0" smtClean="0">
                <a:solidFill>
                  <a:prstClr val="black"/>
                </a:solidFill>
                <a:latin typeface="Arial"/>
                <a:cs typeface="Arial"/>
              </a:rPr>
              <a:t>offline</a:t>
            </a:r>
            <a:r>
              <a:rPr lang="en-GB" sz="1067" dirty="0">
                <a:solidFill>
                  <a:prstClr val="black"/>
                </a:solidFill>
                <a:latin typeface="Arial"/>
                <a:cs typeface="Arial"/>
              </a:rPr>
              <a:t>)</a:t>
            </a:r>
          </a:p>
        </p:txBody>
      </p:sp>
    </p:spTree>
    <p:extLst>
      <p:ext uri="{BB962C8B-B14F-4D97-AF65-F5344CB8AC3E}">
        <p14:creationId xmlns:p14="http://schemas.microsoft.com/office/powerpoint/2010/main" val="625799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7739944" y="-3319"/>
            <a:ext cx="4452056" cy="6858000"/>
          </a:xfrm>
          <a:prstGeom prst="rect">
            <a:avLst/>
          </a:prstGeom>
          <a:solidFill>
            <a:srgbClr val="E7610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8" name="Rectangle 7"/>
          <p:cNvSpPr/>
          <p:nvPr/>
        </p:nvSpPr>
        <p:spPr>
          <a:xfrm>
            <a:off x="0" y="5127037"/>
            <a:ext cx="7296648" cy="17309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609585"/>
            <a:endParaRPr lang="en-US" sz="2400" dirty="0">
              <a:solidFill>
                <a:prstClr val="white"/>
              </a:solidFill>
            </a:endParaRPr>
          </a:p>
        </p:txBody>
      </p:sp>
      <p:sp>
        <p:nvSpPr>
          <p:cNvPr id="31" name="Rectangle 30"/>
          <p:cNvSpPr/>
          <p:nvPr/>
        </p:nvSpPr>
        <p:spPr>
          <a:xfrm>
            <a:off x="7739945" y="0"/>
            <a:ext cx="4452057" cy="6858000"/>
          </a:xfrm>
          <a:prstGeom prst="rect">
            <a:avLst/>
          </a:prstGeom>
          <a:solidFill>
            <a:srgbClr val="E7610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en-US" sz="2400" dirty="0">
                <a:solidFill>
                  <a:prstClr val="white"/>
                </a:solidFill>
              </a:rPr>
              <a:t>   </a:t>
            </a:r>
          </a:p>
        </p:txBody>
      </p:sp>
      <p:sp>
        <p:nvSpPr>
          <p:cNvPr id="32" name="TextBox 31"/>
          <p:cNvSpPr txBox="1"/>
          <p:nvPr/>
        </p:nvSpPr>
        <p:spPr>
          <a:xfrm>
            <a:off x="7987243" y="2516759"/>
            <a:ext cx="3873656" cy="1600436"/>
          </a:xfrm>
          <a:prstGeom prst="rect">
            <a:avLst/>
          </a:prstGeom>
          <a:noFill/>
        </p:spPr>
        <p:txBody>
          <a:bodyPr wrap="square" lIns="121917" tIns="60959" rIns="121917" bIns="60959" rtlCol="0">
            <a:spAutoFit/>
          </a:bodyPr>
          <a:lstStyle/>
          <a:p>
            <a:pPr defTabSz="609585"/>
            <a:r>
              <a:rPr lang="en-GB" sz="2400" dirty="0">
                <a:solidFill>
                  <a:srgbClr val="FFFFFF"/>
                </a:solidFill>
                <a:latin typeface="Arial Black"/>
                <a:cs typeface="Arial Black"/>
              </a:rPr>
              <a:t>Print </a:t>
            </a:r>
            <a:r>
              <a:rPr lang="en-GB" sz="2400" dirty="0" err="1">
                <a:solidFill>
                  <a:srgbClr val="FFFFFF"/>
                </a:solidFill>
                <a:latin typeface="Arial Black"/>
                <a:cs typeface="Arial Black"/>
              </a:rPr>
              <a:t>newsbrands</a:t>
            </a:r>
            <a:r>
              <a:rPr lang="en-GB" sz="2400" dirty="0">
                <a:solidFill>
                  <a:srgbClr val="FFFFFF"/>
                </a:solidFill>
                <a:latin typeface="Arial Black"/>
                <a:cs typeface="Arial Black"/>
              </a:rPr>
              <a:t> </a:t>
            </a:r>
            <a:br>
              <a:rPr lang="en-GB" sz="2400" dirty="0">
                <a:solidFill>
                  <a:srgbClr val="FFFFFF"/>
                </a:solidFill>
                <a:latin typeface="Arial Black"/>
                <a:cs typeface="Arial Black"/>
              </a:rPr>
            </a:br>
            <a:r>
              <a:rPr lang="en-GB" sz="2400" dirty="0">
                <a:solidFill>
                  <a:srgbClr val="FFFFFF"/>
                </a:solidFill>
                <a:latin typeface="Arial Black"/>
                <a:cs typeface="Arial Black"/>
              </a:rPr>
              <a:t>boost online display </a:t>
            </a:r>
            <a:br>
              <a:rPr lang="en-GB" sz="2400" dirty="0">
                <a:solidFill>
                  <a:srgbClr val="FFFFFF"/>
                </a:solidFill>
                <a:latin typeface="Arial Black"/>
                <a:cs typeface="Arial Black"/>
              </a:rPr>
            </a:br>
            <a:r>
              <a:rPr lang="en-GB" sz="2400" dirty="0">
                <a:solidFill>
                  <a:srgbClr val="FFFFFF"/>
                </a:solidFill>
                <a:latin typeface="Arial Black"/>
                <a:cs typeface="Arial Black"/>
              </a:rPr>
              <a:t>and video by up to </a:t>
            </a:r>
            <a:br>
              <a:rPr lang="en-GB" sz="2400" dirty="0">
                <a:solidFill>
                  <a:srgbClr val="FFFFFF"/>
                </a:solidFill>
                <a:latin typeface="Arial Black"/>
                <a:cs typeface="Arial Black"/>
              </a:rPr>
            </a:br>
            <a:r>
              <a:rPr lang="en-GB" sz="2400" dirty="0">
                <a:solidFill>
                  <a:srgbClr val="FFFFFF"/>
                </a:solidFill>
                <a:latin typeface="Arial Black"/>
                <a:cs typeface="Arial Black"/>
              </a:rPr>
              <a:t>four times</a:t>
            </a:r>
            <a:endParaRPr lang="en-US" sz="2400" b="1" dirty="0">
              <a:solidFill>
                <a:srgbClr val="FFFFFF"/>
              </a:solidFill>
              <a:latin typeface="Arial Black"/>
              <a:cs typeface="Arial Black"/>
            </a:endParaRPr>
          </a:p>
        </p:txBody>
      </p:sp>
      <p:grpSp>
        <p:nvGrpSpPr>
          <p:cNvPr id="9" name="Group 8"/>
          <p:cNvGrpSpPr/>
          <p:nvPr/>
        </p:nvGrpSpPr>
        <p:grpSpPr>
          <a:xfrm>
            <a:off x="112416" y="1060319"/>
            <a:ext cx="7050421" cy="4718448"/>
            <a:chOff x="112416" y="1060319"/>
            <a:chExt cx="7050421" cy="4718448"/>
          </a:xfrm>
        </p:grpSpPr>
        <p:grpSp>
          <p:nvGrpSpPr>
            <p:cNvPr id="4" name="Group 3"/>
            <p:cNvGrpSpPr/>
            <p:nvPr/>
          </p:nvGrpSpPr>
          <p:grpSpPr>
            <a:xfrm>
              <a:off x="1535027" y="1473462"/>
              <a:ext cx="5079232" cy="3120879"/>
              <a:chOff x="1535023" y="2007418"/>
              <a:chExt cx="5079232" cy="3120879"/>
            </a:xfrm>
          </p:grpSpPr>
          <p:sp>
            <p:nvSpPr>
              <p:cNvPr id="37" name="Rectangle 36"/>
              <p:cNvSpPr/>
              <p:nvPr/>
            </p:nvSpPr>
            <p:spPr>
              <a:xfrm rot="10800000">
                <a:off x="1535023" y="4531031"/>
                <a:ext cx="1155203" cy="575704"/>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6" name="Rectangle 5"/>
              <p:cNvSpPr/>
              <p:nvPr/>
            </p:nvSpPr>
            <p:spPr>
              <a:xfrm rot="10800000">
                <a:off x="4164475" y="4006645"/>
                <a:ext cx="1155203" cy="111346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5" name="Rectangle 4"/>
              <p:cNvSpPr/>
              <p:nvPr/>
            </p:nvSpPr>
            <p:spPr>
              <a:xfrm rot="10800000">
                <a:off x="2868738" y="4195096"/>
                <a:ext cx="1155203" cy="929147"/>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23" name="Rectangle 22"/>
              <p:cNvSpPr/>
              <p:nvPr/>
            </p:nvSpPr>
            <p:spPr>
              <a:xfrm rot="10800000">
                <a:off x="5459052" y="2007418"/>
                <a:ext cx="1155203" cy="3120879"/>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grpSp>
        <p:grpSp>
          <p:nvGrpSpPr>
            <p:cNvPr id="7" name="Group 6"/>
            <p:cNvGrpSpPr/>
            <p:nvPr/>
          </p:nvGrpSpPr>
          <p:grpSpPr>
            <a:xfrm>
              <a:off x="1535027" y="1060319"/>
              <a:ext cx="5079232" cy="2919338"/>
              <a:chOff x="1535026" y="1628581"/>
              <a:chExt cx="5079232" cy="2919337"/>
            </a:xfrm>
          </p:grpSpPr>
          <p:sp>
            <p:nvSpPr>
              <p:cNvPr id="38" name="TextBox 37"/>
              <p:cNvSpPr txBox="1"/>
              <p:nvPr/>
            </p:nvSpPr>
            <p:spPr>
              <a:xfrm>
                <a:off x="1535026" y="4168262"/>
                <a:ext cx="1155203" cy="379656"/>
              </a:xfrm>
              <a:prstGeom prst="rect">
                <a:avLst/>
              </a:prstGeom>
              <a:noFill/>
            </p:spPr>
            <p:txBody>
              <a:bodyPr wrap="square" rtlCol="0">
                <a:spAutoFit/>
              </a:bodyPr>
              <a:lstStyle/>
              <a:p>
                <a:pPr algn="ctr" defTabSz="609585"/>
                <a:r>
                  <a:rPr lang="en-US" sz="1867" dirty="0">
                    <a:solidFill>
                      <a:prstClr val="black"/>
                    </a:solidFill>
                    <a:latin typeface="Arial Black"/>
                    <a:cs typeface="Arial Black"/>
                  </a:rPr>
                  <a:t>£12.46</a:t>
                </a:r>
              </a:p>
            </p:txBody>
          </p:sp>
          <p:sp>
            <p:nvSpPr>
              <p:cNvPr id="20" name="TextBox 19"/>
              <p:cNvSpPr txBox="1"/>
              <p:nvPr/>
            </p:nvSpPr>
            <p:spPr>
              <a:xfrm>
                <a:off x="4164477" y="3652388"/>
                <a:ext cx="1155203" cy="379656"/>
              </a:xfrm>
              <a:prstGeom prst="rect">
                <a:avLst/>
              </a:prstGeom>
              <a:noFill/>
            </p:spPr>
            <p:txBody>
              <a:bodyPr wrap="square" rtlCol="0">
                <a:spAutoFit/>
              </a:bodyPr>
              <a:lstStyle/>
              <a:p>
                <a:pPr algn="ctr" defTabSz="609585"/>
                <a:r>
                  <a:rPr lang="en-US" sz="1867" dirty="0">
                    <a:solidFill>
                      <a:prstClr val="black"/>
                    </a:solidFill>
                    <a:latin typeface="Arial Black"/>
                    <a:cs typeface="Arial Black"/>
                  </a:rPr>
                  <a:t>£20.96</a:t>
                </a:r>
              </a:p>
            </p:txBody>
          </p:sp>
          <p:sp>
            <p:nvSpPr>
              <p:cNvPr id="21" name="TextBox 20"/>
              <p:cNvSpPr txBox="1"/>
              <p:nvPr/>
            </p:nvSpPr>
            <p:spPr>
              <a:xfrm>
                <a:off x="2868739" y="3825494"/>
                <a:ext cx="1155203" cy="379656"/>
              </a:xfrm>
              <a:prstGeom prst="rect">
                <a:avLst/>
              </a:prstGeom>
              <a:noFill/>
            </p:spPr>
            <p:txBody>
              <a:bodyPr wrap="square" rtlCol="0">
                <a:spAutoFit/>
              </a:bodyPr>
              <a:lstStyle/>
              <a:p>
                <a:pPr algn="ctr" defTabSz="609585"/>
                <a:r>
                  <a:rPr lang="en-US" sz="1867" dirty="0">
                    <a:solidFill>
                      <a:prstClr val="black"/>
                    </a:solidFill>
                    <a:latin typeface="Arial Black"/>
                    <a:cs typeface="Arial Black"/>
                  </a:rPr>
                  <a:t>£17.42</a:t>
                </a:r>
              </a:p>
            </p:txBody>
          </p:sp>
          <p:sp>
            <p:nvSpPr>
              <p:cNvPr id="24" name="TextBox 23"/>
              <p:cNvSpPr txBox="1"/>
              <p:nvPr/>
            </p:nvSpPr>
            <p:spPr>
              <a:xfrm>
                <a:off x="5459055" y="1628581"/>
                <a:ext cx="1155203" cy="379656"/>
              </a:xfrm>
              <a:prstGeom prst="rect">
                <a:avLst/>
              </a:prstGeom>
              <a:noFill/>
            </p:spPr>
            <p:txBody>
              <a:bodyPr wrap="square" rtlCol="0">
                <a:spAutoFit/>
              </a:bodyPr>
              <a:lstStyle/>
              <a:p>
                <a:pPr algn="ctr" defTabSz="609585"/>
                <a:r>
                  <a:rPr lang="en-US" sz="1867" dirty="0">
                    <a:solidFill>
                      <a:prstClr val="black"/>
                    </a:solidFill>
                    <a:latin typeface="Arial Black"/>
                    <a:cs typeface="Arial Black"/>
                  </a:rPr>
                  <a:t>£55.98</a:t>
                </a:r>
              </a:p>
            </p:txBody>
          </p:sp>
        </p:grpSp>
        <p:grpSp>
          <p:nvGrpSpPr>
            <p:cNvPr id="2" name="Group 1"/>
            <p:cNvGrpSpPr/>
            <p:nvPr/>
          </p:nvGrpSpPr>
          <p:grpSpPr>
            <a:xfrm>
              <a:off x="1357200" y="1272607"/>
              <a:ext cx="5277157" cy="3506567"/>
              <a:chOff x="1337101" y="1840868"/>
              <a:chExt cx="5277157" cy="3506567"/>
            </a:xfrm>
          </p:grpSpPr>
          <p:sp>
            <p:nvSpPr>
              <p:cNvPr id="18" name="Rectangle 17"/>
              <p:cNvSpPr/>
              <p:nvPr/>
            </p:nvSpPr>
            <p:spPr>
              <a:xfrm rot="10800000">
                <a:off x="4164477" y="5257629"/>
                <a:ext cx="1155203" cy="8161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19" name="Rectangle 18"/>
              <p:cNvSpPr/>
              <p:nvPr/>
            </p:nvSpPr>
            <p:spPr>
              <a:xfrm rot="10800000">
                <a:off x="2868739" y="5255039"/>
                <a:ext cx="1155203" cy="8161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36" name="Rectangle 35"/>
              <p:cNvSpPr/>
              <p:nvPr/>
            </p:nvSpPr>
            <p:spPr>
              <a:xfrm rot="10800000">
                <a:off x="1535026" y="5257629"/>
                <a:ext cx="1155203" cy="8161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cxnSp>
            <p:nvCxnSpPr>
              <p:cNvPr id="50" name="Straight Connector 49"/>
              <p:cNvCxnSpPr/>
              <p:nvPr/>
            </p:nvCxnSpPr>
            <p:spPr>
              <a:xfrm flipV="1">
                <a:off x="1337101" y="1840868"/>
                <a:ext cx="0" cy="3280788"/>
              </a:xfrm>
              <a:prstGeom prst="line">
                <a:avLst/>
              </a:prstGeom>
              <a:ln w="57150" cmpd="sng">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25" name="Rectangle 24"/>
              <p:cNvSpPr/>
              <p:nvPr/>
            </p:nvSpPr>
            <p:spPr>
              <a:xfrm rot="10800000">
                <a:off x="5459055" y="5265822"/>
                <a:ext cx="1155203" cy="8161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grpSp>
        <p:grpSp>
          <p:nvGrpSpPr>
            <p:cNvPr id="3" name="Group 2"/>
            <p:cNvGrpSpPr/>
            <p:nvPr/>
          </p:nvGrpSpPr>
          <p:grpSpPr>
            <a:xfrm>
              <a:off x="112416" y="2664790"/>
              <a:ext cx="7050421" cy="3113977"/>
              <a:chOff x="112416" y="3233051"/>
              <a:chExt cx="7050421" cy="3113976"/>
            </a:xfrm>
          </p:grpSpPr>
          <p:sp>
            <p:nvSpPr>
              <p:cNvPr id="53" name="TextBox 52"/>
              <p:cNvSpPr txBox="1"/>
              <p:nvPr/>
            </p:nvSpPr>
            <p:spPr>
              <a:xfrm>
                <a:off x="112416" y="3233051"/>
                <a:ext cx="1137779" cy="912814"/>
              </a:xfrm>
              <a:prstGeom prst="rect">
                <a:avLst/>
              </a:prstGeom>
              <a:noFill/>
            </p:spPr>
            <p:txBody>
              <a:bodyPr wrap="square" rtlCol="0">
                <a:spAutoFit/>
              </a:bodyPr>
              <a:lstStyle/>
              <a:p>
                <a:pPr algn="r" defTabSz="609585"/>
                <a:r>
                  <a:rPr lang="en-US" sz="1333" dirty="0">
                    <a:solidFill>
                      <a:prstClr val="black"/>
                    </a:solidFill>
                    <a:latin typeface="Arial Black"/>
                    <a:cs typeface="Arial Black"/>
                  </a:rPr>
                  <a:t>Online display revenue </a:t>
                </a:r>
                <a:br>
                  <a:rPr lang="en-US" sz="1333" dirty="0">
                    <a:solidFill>
                      <a:prstClr val="black"/>
                    </a:solidFill>
                    <a:latin typeface="Arial Black"/>
                    <a:cs typeface="Arial Black"/>
                  </a:rPr>
                </a:br>
                <a:r>
                  <a:rPr lang="en-US" sz="1333" dirty="0">
                    <a:solidFill>
                      <a:prstClr val="black"/>
                    </a:solidFill>
                    <a:latin typeface="Arial Black"/>
                    <a:cs typeface="Arial Black"/>
                  </a:rPr>
                  <a:t>ROI</a:t>
                </a:r>
              </a:p>
            </p:txBody>
          </p:sp>
          <p:sp>
            <p:nvSpPr>
              <p:cNvPr id="54" name="TextBox 53"/>
              <p:cNvSpPr txBox="1"/>
              <p:nvPr/>
            </p:nvSpPr>
            <p:spPr>
              <a:xfrm>
                <a:off x="1535027" y="5351025"/>
                <a:ext cx="1155203" cy="584968"/>
              </a:xfrm>
              <a:prstGeom prst="rect">
                <a:avLst/>
              </a:prstGeom>
              <a:noFill/>
            </p:spPr>
            <p:txBody>
              <a:bodyPr wrap="square" rtlCol="0">
                <a:spAutoFit/>
              </a:bodyPr>
              <a:lstStyle/>
              <a:p>
                <a:pPr algn="ctr" defTabSz="609585"/>
                <a:r>
                  <a:rPr lang="en-US" sz="1067" dirty="0">
                    <a:solidFill>
                      <a:prstClr val="black"/>
                    </a:solidFill>
                    <a:latin typeface="Arial Black"/>
                    <a:cs typeface="Arial Black"/>
                  </a:rPr>
                  <a:t>No print </a:t>
                </a:r>
                <a:r>
                  <a:rPr lang="en-US" sz="1067" dirty="0" err="1">
                    <a:solidFill>
                      <a:prstClr val="black"/>
                    </a:solidFill>
                    <a:latin typeface="Arial Black"/>
                    <a:cs typeface="Arial Black"/>
                  </a:rPr>
                  <a:t>newsbrand</a:t>
                </a:r>
                <a:r>
                  <a:rPr lang="en-US" sz="1067" dirty="0">
                    <a:solidFill>
                      <a:prstClr val="black"/>
                    </a:solidFill>
                    <a:latin typeface="Arial Black"/>
                    <a:cs typeface="Arial Black"/>
                  </a:rPr>
                  <a:t> spend</a:t>
                </a:r>
              </a:p>
            </p:txBody>
          </p:sp>
          <p:sp>
            <p:nvSpPr>
              <p:cNvPr id="55" name="TextBox 54"/>
              <p:cNvSpPr txBox="1"/>
              <p:nvPr/>
            </p:nvSpPr>
            <p:spPr>
              <a:xfrm>
                <a:off x="2766080" y="5343553"/>
                <a:ext cx="1367567" cy="256545"/>
              </a:xfrm>
              <a:prstGeom prst="rect">
                <a:avLst/>
              </a:prstGeom>
              <a:noFill/>
            </p:spPr>
            <p:txBody>
              <a:bodyPr wrap="square" rtlCol="0">
                <a:spAutoFit/>
              </a:bodyPr>
              <a:lstStyle/>
              <a:p>
                <a:pPr algn="ctr" defTabSz="609585"/>
                <a:r>
                  <a:rPr lang="en-US" sz="1067" dirty="0">
                    <a:solidFill>
                      <a:prstClr val="black"/>
                    </a:solidFill>
                    <a:latin typeface="Arial Black"/>
                    <a:cs typeface="Arial Black"/>
                  </a:rPr>
                  <a:t>Low 2-10%</a:t>
                </a:r>
              </a:p>
            </p:txBody>
          </p:sp>
          <p:sp>
            <p:nvSpPr>
              <p:cNvPr id="56" name="TextBox 55"/>
              <p:cNvSpPr txBox="1"/>
              <p:nvPr/>
            </p:nvSpPr>
            <p:spPr>
              <a:xfrm>
                <a:off x="4029558" y="5343553"/>
                <a:ext cx="1412781" cy="256545"/>
              </a:xfrm>
              <a:prstGeom prst="rect">
                <a:avLst/>
              </a:prstGeom>
              <a:noFill/>
            </p:spPr>
            <p:txBody>
              <a:bodyPr wrap="square" rtlCol="0">
                <a:spAutoFit/>
              </a:bodyPr>
              <a:lstStyle/>
              <a:p>
                <a:pPr algn="ctr" defTabSz="609585"/>
                <a:r>
                  <a:rPr lang="en-US" sz="1067" dirty="0">
                    <a:solidFill>
                      <a:prstClr val="black"/>
                    </a:solidFill>
                    <a:latin typeface="Arial Black"/>
                    <a:cs typeface="Arial Black"/>
                  </a:rPr>
                  <a:t>Medium 10-12% </a:t>
                </a:r>
              </a:p>
            </p:txBody>
          </p:sp>
          <p:sp>
            <p:nvSpPr>
              <p:cNvPr id="58" name="TextBox 57"/>
              <p:cNvSpPr txBox="1"/>
              <p:nvPr/>
            </p:nvSpPr>
            <p:spPr>
              <a:xfrm>
                <a:off x="862368" y="6049573"/>
                <a:ext cx="6300469" cy="297454"/>
              </a:xfrm>
              <a:prstGeom prst="rect">
                <a:avLst/>
              </a:prstGeom>
              <a:noFill/>
            </p:spPr>
            <p:txBody>
              <a:bodyPr wrap="square" rtlCol="0">
                <a:spAutoFit/>
              </a:bodyPr>
              <a:lstStyle/>
              <a:p>
                <a:pPr defTabSz="609585"/>
                <a:r>
                  <a:rPr lang="en-US" sz="1333" dirty="0">
                    <a:solidFill>
                      <a:prstClr val="black"/>
                    </a:solidFill>
                    <a:latin typeface="Arial Black"/>
                    <a:cs typeface="Arial Black"/>
                  </a:rPr>
                  <a:t>Print </a:t>
                </a:r>
                <a:r>
                  <a:rPr lang="en-US" sz="1333" dirty="0" err="1">
                    <a:solidFill>
                      <a:prstClr val="black"/>
                    </a:solidFill>
                    <a:latin typeface="Arial Black"/>
                    <a:cs typeface="Arial Black"/>
                  </a:rPr>
                  <a:t>newsbrand</a:t>
                </a:r>
                <a:r>
                  <a:rPr lang="en-US" sz="1333" dirty="0">
                    <a:solidFill>
                      <a:prstClr val="black"/>
                    </a:solidFill>
                    <a:latin typeface="Arial Black"/>
                    <a:cs typeface="Arial Black"/>
                  </a:rPr>
                  <a:t> % of total campaign spend in combined services</a:t>
                </a:r>
              </a:p>
            </p:txBody>
          </p:sp>
          <p:sp>
            <p:nvSpPr>
              <p:cNvPr id="26" name="TextBox 25"/>
              <p:cNvSpPr txBox="1"/>
              <p:nvPr/>
            </p:nvSpPr>
            <p:spPr>
              <a:xfrm>
                <a:off x="5417922" y="5351746"/>
                <a:ext cx="1294384" cy="256545"/>
              </a:xfrm>
              <a:prstGeom prst="rect">
                <a:avLst/>
              </a:prstGeom>
              <a:noFill/>
            </p:spPr>
            <p:txBody>
              <a:bodyPr wrap="square" rtlCol="0">
                <a:spAutoFit/>
              </a:bodyPr>
              <a:lstStyle/>
              <a:p>
                <a:pPr algn="ctr" defTabSz="609585"/>
                <a:r>
                  <a:rPr lang="en-US" sz="1067" dirty="0">
                    <a:solidFill>
                      <a:prstClr val="black"/>
                    </a:solidFill>
                    <a:latin typeface="Arial Black"/>
                    <a:cs typeface="Arial Black"/>
                  </a:rPr>
                  <a:t>High 12-18%</a:t>
                </a:r>
              </a:p>
            </p:txBody>
          </p:sp>
        </p:grpSp>
      </p:grpSp>
      <p:grpSp>
        <p:nvGrpSpPr>
          <p:cNvPr id="29" name="Group 28"/>
          <p:cNvGrpSpPr/>
          <p:nvPr/>
        </p:nvGrpSpPr>
        <p:grpSpPr>
          <a:xfrm>
            <a:off x="7739944" y="-14972"/>
            <a:ext cx="4452056" cy="1252141"/>
            <a:chOff x="6125546" y="2814605"/>
            <a:chExt cx="5465414" cy="1537148"/>
          </a:xfrm>
        </p:grpSpPr>
        <p:pic>
          <p:nvPicPr>
            <p:cNvPr id="30" name="Picture 29" descr="servic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5546" y="2814605"/>
              <a:ext cx="5465414" cy="1537148"/>
            </a:xfrm>
            <a:prstGeom prst="rect">
              <a:avLst/>
            </a:prstGeom>
          </p:spPr>
        </p:pic>
        <p:sp>
          <p:nvSpPr>
            <p:cNvPr id="33" name="TextBox 32"/>
            <p:cNvSpPr txBox="1"/>
            <p:nvPr/>
          </p:nvSpPr>
          <p:spPr>
            <a:xfrm>
              <a:off x="6444618" y="3050931"/>
              <a:ext cx="3715381" cy="1020145"/>
            </a:xfrm>
            <a:prstGeom prst="rect">
              <a:avLst/>
            </a:prstGeom>
            <a:noFill/>
          </p:spPr>
          <p:txBody>
            <a:bodyPr wrap="square" rtlCol="0">
              <a:spAutoFit/>
            </a:bodyPr>
            <a:lstStyle/>
            <a:p>
              <a:pPr defTabSz="609585"/>
              <a:r>
                <a:rPr lang="en-US" sz="2400" dirty="0">
                  <a:solidFill>
                    <a:prstClr val="white"/>
                  </a:solidFill>
                  <a:latin typeface="Arial Black"/>
                  <a:cs typeface="Arial Black"/>
                </a:rPr>
                <a:t>Combined services</a:t>
              </a:r>
            </a:p>
          </p:txBody>
        </p:sp>
      </p:grpSp>
      <p:grpSp>
        <p:nvGrpSpPr>
          <p:cNvPr id="35" name="Group 34"/>
          <p:cNvGrpSpPr/>
          <p:nvPr/>
        </p:nvGrpSpPr>
        <p:grpSpPr>
          <a:xfrm>
            <a:off x="8108951" y="4335755"/>
            <a:ext cx="1786829" cy="1509572"/>
            <a:chOff x="2638687" y="4453379"/>
            <a:chExt cx="1889051" cy="1595933"/>
          </a:xfrm>
        </p:grpSpPr>
        <p:sp>
          <p:nvSpPr>
            <p:cNvPr id="39" name="Oval 38"/>
            <p:cNvSpPr/>
            <p:nvPr/>
          </p:nvSpPr>
          <p:spPr>
            <a:xfrm>
              <a:off x="2638687" y="5904000"/>
              <a:ext cx="1889051" cy="145312"/>
            </a:xfrm>
            <a:prstGeom prst="ellipse">
              <a:avLst/>
            </a:prstGeom>
            <a:solidFill>
              <a:srgbClr val="D4550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40" name="object 11"/>
            <p:cNvSpPr/>
            <p:nvPr/>
          </p:nvSpPr>
          <p:spPr>
            <a:xfrm>
              <a:off x="3305649" y="5698515"/>
              <a:ext cx="541655" cy="237490"/>
            </a:xfrm>
            <a:custGeom>
              <a:avLst/>
              <a:gdLst/>
              <a:ahLst/>
              <a:cxnLst/>
              <a:rect l="l" t="t" r="r" b="b"/>
              <a:pathLst>
                <a:path w="541655" h="237489">
                  <a:moveTo>
                    <a:pt x="483577" y="0"/>
                  </a:moveTo>
                  <a:lnTo>
                    <a:pt x="58013" y="0"/>
                  </a:lnTo>
                  <a:lnTo>
                    <a:pt x="0" y="237274"/>
                  </a:lnTo>
                  <a:lnTo>
                    <a:pt x="541616" y="237274"/>
                  </a:lnTo>
                  <a:lnTo>
                    <a:pt x="483577" y="0"/>
                  </a:lnTo>
                  <a:close/>
                </a:path>
              </a:pathLst>
            </a:custGeom>
            <a:solidFill>
              <a:srgbClr val="767676"/>
            </a:solidFill>
          </p:spPr>
          <p:txBody>
            <a:bodyPr wrap="square" lIns="0" tIns="0" rIns="0" bIns="0" rtlCol="0"/>
            <a:lstStyle/>
            <a:p>
              <a:pPr defTabSz="609585"/>
              <a:endParaRPr sz="2400">
                <a:solidFill>
                  <a:prstClr val="black"/>
                </a:solidFill>
              </a:endParaRPr>
            </a:p>
          </p:txBody>
        </p:sp>
        <p:sp>
          <p:nvSpPr>
            <p:cNvPr id="41" name="object 12"/>
            <p:cNvSpPr/>
            <p:nvPr/>
          </p:nvSpPr>
          <p:spPr>
            <a:xfrm>
              <a:off x="3244150" y="5931604"/>
              <a:ext cx="664845" cy="45720"/>
            </a:xfrm>
            <a:custGeom>
              <a:avLst/>
              <a:gdLst/>
              <a:ahLst/>
              <a:cxnLst/>
              <a:rect l="l" t="t" r="r" b="b"/>
              <a:pathLst>
                <a:path w="664844" h="45720">
                  <a:moveTo>
                    <a:pt x="636600" y="0"/>
                  </a:moveTo>
                  <a:lnTo>
                    <a:pt x="27990" y="0"/>
                  </a:lnTo>
                  <a:lnTo>
                    <a:pt x="17096" y="2579"/>
                  </a:lnTo>
                  <a:lnTo>
                    <a:pt x="8199" y="9617"/>
                  </a:lnTo>
                  <a:lnTo>
                    <a:pt x="2200" y="20059"/>
                  </a:lnTo>
                  <a:lnTo>
                    <a:pt x="0" y="32854"/>
                  </a:lnTo>
                  <a:lnTo>
                    <a:pt x="0" y="45186"/>
                  </a:lnTo>
                  <a:lnTo>
                    <a:pt x="664591" y="45186"/>
                  </a:lnTo>
                  <a:lnTo>
                    <a:pt x="664591" y="32854"/>
                  </a:lnTo>
                  <a:lnTo>
                    <a:pt x="662392" y="20059"/>
                  </a:lnTo>
                  <a:lnTo>
                    <a:pt x="656396" y="9617"/>
                  </a:lnTo>
                  <a:lnTo>
                    <a:pt x="647499" y="2579"/>
                  </a:lnTo>
                  <a:lnTo>
                    <a:pt x="636600" y="0"/>
                  </a:lnTo>
                  <a:close/>
                </a:path>
              </a:pathLst>
            </a:custGeom>
            <a:solidFill>
              <a:srgbClr val="A5A5A5"/>
            </a:solidFill>
          </p:spPr>
          <p:txBody>
            <a:bodyPr wrap="square" lIns="0" tIns="0" rIns="0" bIns="0" rtlCol="0"/>
            <a:lstStyle/>
            <a:p>
              <a:pPr defTabSz="609585"/>
              <a:endParaRPr sz="2400">
                <a:solidFill>
                  <a:prstClr val="black"/>
                </a:solidFill>
              </a:endParaRPr>
            </a:p>
          </p:txBody>
        </p:sp>
        <p:sp>
          <p:nvSpPr>
            <p:cNvPr id="42" name="object 13"/>
            <p:cNvSpPr/>
            <p:nvPr/>
          </p:nvSpPr>
          <p:spPr>
            <a:xfrm>
              <a:off x="2661281" y="5606158"/>
              <a:ext cx="1830705" cy="176530"/>
            </a:xfrm>
            <a:custGeom>
              <a:avLst/>
              <a:gdLst/>
              <a:ahLst/>
              <a:cxnLst/>
              <a:rect l="l" t="t" r="r" b="b"/>
              <a:pathLst>
                <a:path w="1830705" h="176529">
                  <a:moveTo>
                    <a:pt x="1830324" y="0"/>
                  </a:moveTo>
                  <a:lnTo>
                    <a:pt x="0" y="0"/>
                  </a:lnTo>
                  <a:lnTo>
                    <a:pt x="0" y="130746"/>
                  </a:lnTo>
                  <a:lnTo>
                    <a:pt x="3576" y="148492"/>
                  </a:lnTo>
                  <a:lnTo>
                    <a:pt x="13333" y="162980"/>
                  </a:lnTo>
                  <a:lnTo>
                    <a:pt x="27812" y="172746"/>
                  </a:lnTo>
                  <a:lnTo>
                    <a:pt x="45554" y="176326"/>
                  </a:lnTo>
                  <a:lnTo>
                    <a:pt x="1784769" y="176326"/>
                  </a:lnTo>
                  <a:lnTo>
                    <a:pt x="1802500" y="172746"/>
                  </a:lnTo>
                  <a:lnTo>
                    <a:pt x="1816981" y="162980"/>
                  </a:lnTo>
                  <a:lnTo>
                    <a:pt x="1826743" y="148492"/>
                  </a:lnTo>
                  <a:lnTo>
                    <a:pt x="1830324" y="130746"/>
                  </a:lnTo>
                  <a:lnTo>
                    <a:pt x="1830324" y="0"/>
                  </a:lnTo>
                  <a:close/>
                </a:path>
              </a:pathLst>
            </a:custGeom>
            <a:solidFill>
              <a:srgbClr val="A5A5A5"/>
            </a:solidFill>
          </p:spPr>
          <p:txBody>
            <a:bodyPr wrap="square" lIns="0" tIns="0" rIns="0" bIns="0" rtlCol="0"/>
            <a:lstStyle/>
            <a:p>
              <a:pPr defTabSz="609585"/>
              <a:endParaRPr sz="2400">
                <a:solidFill>
                  <a:prstClr val="black"/>
                </a:solidFill>
              </a:endParaRPr>
            </a:p>
          </p:txBody>
        </p:sp>
        <p:sp>
          <p:nvSpPr>
            <p:cNvPr id="43" name="object 14"/>
            <p:cNvSpPr/>
            <p:nvPr/>
          </p:nvSpPr>
          <p:spPr>
            <a:xfrm>
              <a:off x="2661285" y="4453379"/>
              <a:ext cx="1830705" cy="1153160"/>
            </a:xfrm>
            <a:custGeom>
              <a:avLst/>
              <a:gdLst/>
              <a:ahLst/>
              <a:cxnLst/>
              <a:rect l="l" t="t" r="r" b="b"/>
              <a:pathLst>
                <a:path w="1830705" h="1153160">
                  <a:moveTo>
                    <a:pt x="1784769" y="0"/>
                  </a:moveTo>
                  <a:lnTo>
                    <a:pt x="45554" y="0"/>
                  </a:lnTo>
                  <a:lnTo>
                    <a:pt x="27812" y="3578"/>
                  </a:lnTo>
                  <a:lnTo>
                    <a:pt x="13333" y="13341"/>
                  </a:lnTo>
                  <a:lnTo>
                    <a:pt x="3576" y="27828"/>
                  </a:lnTo>
                  <a:lnTo>
                    <a:pt x="0" y="45580"/>
                  </a:lnTo>
                  <a:lnTo>
                    <a:pt x="0" y="1152778"/>
                  </a:lnTo>
                  <a:lnTo>
                    <a:pt x="1830324" y="1152778"/>
                  </a:lnTo>
                  <a:lnTo>
                    <a:pt x="1830324" y="45580"/>
                  </a:lnTo>
                  <a:lnTo>
                    <a:pt x="1826742" y="27828"/>
                  </a:lnTo>
                  <a:lnTo>
                    <a:pt x="1816976" y="13341"/>
                  </a:lnTo>
                  <a:lnTo>
                    <a:pt x="1802495" y="3578"/>
                  </a:lnTo>
                  <a:lnTo>
                    <a:pt x="1784769" y="0"/>
                  </a:lnTo>
                  <a:close/>
                </a:path>
              </a:pathLst>
            </a:custGeom>
            <a:solidFill>
              <a:srgbClr val="000000"/>
            </a:solidFill>
          </p:spPr>
          <p:txBody>
            <a:bodyPr wrap="square" lIns="0" tIns="0" rIns="0" bIns="0" rtlCol="0"/>
            <a:lstStyle/>
            <a:p>
              <a:pPr defTabSz="609585"/>
              <a:endParaRPr sz="2400" dirty="0">
                <a:solidFill>
                  <a:prstClr val="black"/>
                </a:solidFill>
              </a:endParaRPr>
            </a:p>
          </p:txBody>
        </p:sp>
        <p:sp>
          <p:nvSpPr>
            <p:cNvPr id="44" name="object 15"/>
            <p:cNvSpPr/>
            <p:nvPr/>
          </p:nvSpPr>
          <p:spPr>
            <a:xfrm>
              <a:off x="2736255" y="4524578"/>
              <a:ext cx="1680845" cy="1006475"/>
            </a:xfrm>
            <a:custGeom>
              <a:avLst/>
              <a:gdLst/>
              <a:ahLst/>
              <a:cxnLst/>
              <a:rect l="l" t="t" r="r" b="b"/>
              <a:pathLst>
                <a:path w="1680845" h="1006475">
                  <a:moveTo>
                    <a:pt x="0" y="0"/>
                  </a:moveTo>
                  <a:lnTo>
                    <a:pt x="1680387" y="0"/>
                  </a:lnTo>
                  <a:lnTo>
                    <a:pt x="1680387" y="1005992"/>
                  </a:lnTo>
                  <a:lnTo>
                    <a:pt x="0" y="1005992"/>
                  </a:lnTo>
                  <a:lnTo>
                    <a:pt x="0" y="0"/>
                  </a:lnTo>
                  <a:close/>
                </a:path>
              </a:pathLst>
            </a:custGeom>
            <a:solidFill>
              <a:srgbClr val="F2F2F2"/>
            </a:solidFill>
          </p:spPr>
          <p:txBody>
            <a:bodyPr wrap="square" lIns="0" tIns="0" rIns="0" bIns="0" rtlCol="0"/>
            <a:lstStyle/>
            <a:p>
              <a:pPr defTabSz="609585"/>
              <a:endParaRPr sz="2400">
                <a:solidFill>
                  <a:prstClr val="black"/>
                </a:solidFill>
              </a:endParaRPr>
            </a:p>
          </p:txBody>
        </p:sp>
        <p:sp>
          <p:nvSpPr>
            <p:cNvPr id="45" name="object 16"/>
            <p:cNvSpPr/>
            <p:nvPr/>
          </p:nvSpPr>
          <p:spPr>
            <a:xfrm>
              <a:off x="3095421" y="4524575"/>
              <a:ext cx="1321435" cy="1007110"/>
            </a:xfrm>
            <a:custGeom>
              <a:avLst/>
              <a:gdLst/>
              <a:ahLst/>
              <a:cxnLst/>
              <a:rect l="l" t="t" r="r" b="b"/>
              <a:pathLst>
                <a:path w="1321435" h="1007110">
                  <a:moveTo>
                    <a:pt x="1321219" y="0"/>
                  </a:moveTo>
                  <a:lnTo>
                    <a:pt x="0" y="0"/>
                  </a:lnTo>
                  <a:lnTo>
                    <a:pt x="815111" y="1007021"/>
                  </a:lnTo>
                  <a:lnTo>
                    <a:pt x="1321219" y="1007021"/>
                  </a:lnTo>
                  <a:lnTo>
                    <a:pt x="1321219" y="0"/>
                  </a:lnTo>
                  <a:close/>
                </a:path>
              </a:pathLst>
            </a:custGeom>
            <a:solidFill>
              <a:srgbClr val="FFFFFF"/>
            </a:solidFill>
          </p:spPr>
          <p:txBody>
            <a:bodyPr wrap="square" lIns="0" tIns="0" rIns="0" bIns="0" rtlCol="0"/>
            <a:lstStyle/>
            <a:p>
              <a:pPr defTabSz="609585"/>
              <a:endParaRPr sz="2400">
                <a:solidFill>
                  <a:prstClr val="black"/>
                </a:solidFill>
              </a:endParaRPr>
            </a:p>
          </p:txBody>
        </p:sp>
      </p:grpSp>
      <p:sp>
        <p:nvSpPr>
          <p:cNvPr id="46" name="Rectangle 45"/>
          <p:cNvSpPr/>
          <p:nvPr/>
        </p:nvSpPr>
        <p:spPr>
          <a:xfrm>
            <a:off x="0" y="6077802"/>
            <a:ext cx="12192000" cy="780199"/>
          </a:xfrm>
          <a:prstGeom prst="rect">
            <a:avLst/>
          </a:prstGeom>
          <a:solidFill>
            <a:sysClr val="window" lastClr="FFFFFF"/>
          </a:solidFill>
          <a:ln w="25400" cap="flat" cmpd="sng" algn="ctr">
            <a:noFill/>
            <a:prstDash val="solid"/>
          </a:ln>
          <a:effectLst/>
        </p:spPr>
        <p:txBody>
          <a:bodyPr rtlCol="0" anchor="ctr"/>
          <a:lstStyle/>
          <a:p>
            <a:pPr algn="ctr">
              <a:defRPr/>
            </a:pPr>
            <a:endParaRPr lang="en-GB" sz="2400" kern="0">
              <a:solidFill>
                <a:prstClr val="white"/>
              </a:solidFill>
            </a:endParaRPr>
          </a:p>
        </p:txBody>
      </p:sp>
      <p:pic>
        <p:nvPicPr>
          <p:cNvPr id="47" name="Picture 46" descr="Benchmarketing blue with grey logo.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8545" y="6341633"/>
            <a:ext cx="1709015" cy="230948"/>
          </a:xfrm>
          <a:prstGeom prst="rect">
            <a:avLst/>
          </a:prstGeom>
        </p:spPr>
      </p:pic>
      <p:pic>
        <p:nvPicPr>
          <p:cNvPr id="48" name="Picture 47" descr="Newsworks_MasterLogo.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3789" y="6200003"/>
            <a:ext cx="535035" cy="496493"/>
          </a:xfrm>
          <a:prstGeom prst="rect">
            <a:avLst/>
          </a:prstGeom>
        </p:spPr>
      </p:pic>
      <p:sp>
        <p:nvSpPr>
          <p:cNvPr id="52" name="Rectangle 51"/>
          <p:cNvSpPr/>
          <p:nvPr/>
        </p:nvSpPr>
        <p:spPr>
          <a:xfrm>
            <a:off x="2903627" y="6298144"/>
            <a:ext cx="9282695" cy="420756"/>
          </a:xfrm>
          <a:prstGeom prst="rect">
            <a:avLst/>
          </a:prstGeom>
        </p:spPr>
        <p:txBody>
          <a:bodyPr wrap="square">
            <a:spAutoFit/>
          </a:bodyPr>
          <a:lstStyle/>
          <a:p>
            <a:pPr algn="r" defTabSz="609585">
              <a:defRPr/>
            </a:pPr>
            <a:r>
              <a:rPr lang="en-GB" sz="1067" dirty="0">
                <a:solidFill>
                  <a:prstClr val="black"/>
                </a:solidFill>
                <a:latin typeface="Arial"/>
                <a:cs typeface="Arial"/>
              </a:rPr>
              <a:t>Source: </a:t>
            </a:r>
            <a:r>
              <a:rPr lang="en-GB" sz="1067" dirty="0" err="1">
                <a:solidFill>
                  <a:prstClr val="black"/>
                </a:solidFill>
                <a:latin typeface="Arial"/>
                <a:cs typeface="Arial"/>
              </a:rPr>
              <a:t>Benchmarketing</a:t>
            </a:r>
            <a:r>
              <a:rPr lang="en-GB" sz="1067" dirty="0">
                <a:solidFill>
                  <a:prstClr val="black"/>
                </a:solidFill>
                <a:latin typeface="Arial"/>
                <a:cs typeface="Arial"/>
              </a:rPr>
              <a:t>/</a:t>
            </a:r>
            <a:r>
              <a:rPr lang="en-GB" sz="1067" dirty="0" err="1">
                <a:solidFill>
                  <a:prstClr val="black"/>
                </a:solidFill>
                <a:latin typeface="Arial"/>
                <a:cs typeface="Arial"/>
              </a:rPr>
              <a:t>BrandScience</a:t>
            </a:r>
            <a:r>
              <a:rPr lang="en-GB" sz="1067" dirty="0">
                <a:solidFill>
                  <a:prstClr val="black"/>
                </a:solidFill>
                <a:latin typeface="Arial"/>
                <a:cs typeface="Arial"/>
              </a:rPr>
              <a:t> Results </a:t>
            </a:r>
            <a:r>
              <a:rPr lang="en-GB" sz="1067" dirty="0" smtClean="0">
                <a:solidFill>
                  <a:prstClr val="black"/>
                </a:solidFill>
                <a:latin typeface="Arial"/>
                <a:cs typeface="Arial"/>
              </a:rPr>
              <a:t>Vault, </a:t>
            </a:r>
            <a:r>
              <a:rPr lang="en-GB" sz="1067" dirty="0">
                <a:solidFill>
                  <a:prstClr val="black"/>
                </a:solidFill>
                <a:latin typeface="Arial"/>
                <a:cs typeface="Arial"/>
              </a:rPr>
              <a:t>2011 to </a:t>
            </a:r>
            <a:r>
              <a:rPr lang="en-GB" sz="1067" dirty="0" smtClean="0">
                <a:solidFill>
                  <a:prstClr val="black"/>
                </a:solidFill>
                <a:latin typeface="Arial"/>
                <a:cs typeface="Arial"/>
              </a:rPr>
              <a:t>2015 </a:t>
            </a:r>
            <a:endParaRPr lang="en-GB" sz="1067" dirty="0">
              <a:solidFill>
                <a:prstClr val="black"/>
              </a:solidFill>
              <a:latin typeface="Arial"/>
              <a:cs typeface="Arial"/>
            </a:endParaRPr>
          </a:p>
          <a:p>
            <a:pPr algn="r" defTabSz="609585">
              <a:defRPr/>
            </a:pPr>
            <a:r>
              <a:rPr lang="en-GB" sz="1067" dirty="0">
                <a:solidFill>
                  <a:prstClr val="black"/>
                </a:solidFill>
                <a:latin typeface="Arial"/>
                <a:cs typeface="Arial"/>
              </a:rPr>
              <a:t>Combined services includes: Finance, Retail, Telecoms, Travel &amp; Leisure, Media, Government/Social/Political, Other </a:t>
            </a:r>
            <a:r>
              <a:rPr lang="en-GB" sz="1067" dirty="0" smtClean="0">
                <a:solidFill>
                  <a:prstClr val="black"/>
                </a:solidFill>
                <a:latin typeface="Arial"/>
                <a:cs typeface="Arial"/>
              </a:rPr>
              <a:t>services (online </a:t>
            </a:r>
            <a:r>
              <a:rPr lang="en-GB" sz="1067" dirty="0">
                <a:solidFill>
                  <a:prstClr val="black"/>
                </a:solidFill>
                <a:latin typeface="Arial"/>
                <a:cs typeface="Arial"/>
              </a:rPr>
              <a:t>&amp; </a:t>
            </a:r>
            <a:r>
              <a:rPr lang="en-GB" sz="1067" dirty="0" smtClean="0">
                <a:solidFill>
                  <a:prstClr val="black"/>
                </a:solidFill>
                <a:latin typeface="Arial"/>
                <a:cs typeface="Arial"/>
              </a:rPr>
              <a:t>offline</a:t>
            </a:r>
            <a:r>
              <a:rPr lang="en-GB" sz="1067" dirty="0">
                <a:solidFill>
                  <a:prstClr val="black"/>
                </a:solidFill>
                <a:latin typeface="Arial"/>
                <a:cs typeface="Arial"/>
              </a:rPr>
              <a:t>)</a:t>
            </a:r>
          </a:p>
        </p:txBody>
      </p:sp>
    </p:spTree>
    <p:extLst>
      <p:ext uri="{BB962C8B-B14F-4D97-AF65-F5344CB8AC3E}">
        <p14:creationId xmlns:p14="http://schemas.microsoft.com/office/powerpoint/2010/main" val="1259007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11600" y="1221654"/>
            <a:ext cx="7273872" cy="4611916"/>
            <a:chOff x="3789844" y="1315239"/>
            <a:chExt cx="5455404" cy="3458937"/>
          </a:xfrm>
        </p:grpSpPr>
        <p:grpSp>
          <p:nvGrpSpPr>
            <p:cNvPr id="5" name="Group 4"/>
            <p:cNvGrpSpPr/>
            <p:nvPr/>
          </p:nvGrpSpPr>
          <p:grpSpPr>
            <a:xfrm>
              <a:off x="4862945" y="1623015"/>
              <a:ext cx="3803279" cy="2218224"/>
              <a:chOff x="6483925" y="2166609"/>
              <a:chExt cx="5071038" cy="2957633"/>
            </a:xfrm>
          </p:grpSpPr>
          <p:sp>
            <p:nvSpPr>
              <p:cNvPr id="49" name="Rectangle 48"/>
              <p:cNvSpPr/>
              <p:nvPr/>
            </p:nvSpPr>
            <p:spPr>
              <a:xfrm rot="10800000">
                <a:off x="6483925" y="4995951"/>
                <a:ext cx="1155203" cy="110783"/>
              </a:xfrm>
              <a:prstGeom prst="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51" name="Rectangle 50"/>
              <p:cNvSpPr/>
              <p:nvPr/>
            </p:nvSpPr>
            <p:spPr>
              <a:xfrm rot="10800000">
                <a:off x="9113373" y="2420512"/>
                <a:ext cx="1155203" cy="2699588"/>
              </a:xfrm>
              <a:prstGeom prst="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53" name="Rectangle 52"/>
              <p:cNvSpPr/>
              <p:nvPr/>
            </p:nvSpPr>
            <p:spPr>
              <a:xfrm rot="10800000">
                <a:off x="7817637" y="4605627"/>
                <a:ext cx="1155203" cy="518615"/>
              </a:xfrm>
              <a:prstGeom prst="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66" name="Rectangle 65"/>
              <p:cNvSpPr/>
              <p:nvPr/>
            </p:nvSpPr>
            <p:spPr>
              <a:xfrm rot="10800000">
                <a:off x="10399760" y="2166609"/>
                <a:ext cx="1155203" cy="2953495"/>
              </a:xfrm>
              <a:prstGeom prst="rect">
                <a:avLst/>
              </a:prstGeom>
              <a:solidFill>
                <a:srgbClr val="E7610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grpSp>
        <p:grpSp>
          <p:nvGrpSpPr>
            <p:cNvPr id="4" name="Group 3"/>
            <p:cNvGrpSpPr/>
            <p:nvPr/>
          </p:nvGrpSpPr>
          <p:grpSpPr>
            <a:xfrm>
              <a:off x="4862946" y="1315239"/>
              <a:ext cx="3774014" cy="2421783"/>
              <a:chOff x="6483928" y="1753653"/>
              <a:chExt cx="5032019" cy="3229042"/>
            </a:xfrm>
          </p:grpSpPr>
          <p:sp>
            <p:nvSpPr>
              <p:cNvPr id="50" name="TextBox 49"/>
              <p:cNvSpPr txBox="1"/>
              <p:nvPr/>
            </p:nvSpPr>
            <p:spPr>
              <a:xfrm>
                <a:off x="6483928" y="4603039"/>
                <a:ext cx="1155203" cy="379656"/>
              </a:xfrm>
              <a:prstGeom prst="rect">
                <a:avLst/>
              </a:prstGeom>
              <a:noFill/>
            </p:spPr>
            <p:txBody>
              <a:bodyPr wrap="square" rtlCol="0">
                <a:spAutoFit/>
              </a:bodyPr>
              <a:lstStyle/>
              <a:p>
                <a:pPr algn="ctr" defTabSz="609585"/>
                <a:r>
                  <a:rPr lang="en-US" sz="1867" dirty="0">
                    <a:solidFill>
                      <a:prstClr val="black"/>
                    </a:solidFill>
                    <a:latin typeface="Arial Black"/>
                    <a:cs typeface="Arial Black"/>
                  </a:rPr>
                  <a:t>£4.02</a:t>
                </a:r>
              </a:p>
            </p:txBody>
          </p:sp>
          <p:sp>
            <p:nvSpPr>
              <p:cNvPr id="52" name="TextBox 51"/>
              <p:cNvSpPr txBox="1"/>
              <p:nvPr/>
            </p:nvSpPr>
            <p:spPr>
              <a:xfrm>
                <a:off x="9113379" y="2030062"/>
                <a:ext cx="1155203" cy="379656"/>
              </a:xfrm>
              <a:prstGeom prst="rect">
                <a:avLst/>
              </a:prstGeom>
              <a:noFill/>
            </p:spPr>
            <p:txBody>
              <a:bodyPr wrap="square" rtlCol="0">
                <a:spAutoFit/>
              </a:bodyPr>
              <a:lstStyle/>
              <a:p>
                <a:pPr algn="ctr" defTabSz="609585"/>
                <a:r>
                  <a:rPr lang="en-US" sz="1867" dirty="0">
                    <a:solidFill>
                      <a:prstClr val="black"/>
                    </a:solidFill>
                    <a:latin typeface="Arial Black"/>
                    <a:cs typeface="Arial Black"/>
                  </a:rPr>
                  <a:t>£40.45</a:t>
                </a:r>
              </a:p>
            </p:txBody>
          </p:sp>
          <p:sp>
            <p:nvSpPr>
              <p:cNvPr id="54" name="TextBox 53"/>
              <p:cNvSpPr txBox="1"/>
              <p:nvPr/>
            </p:nvSpPr>
            <p:spPr>
              <a:xfrm>
                <a:off x="7817641" y="4192670"/>
                <a:ext cx="1155203" cy="379656"/>
              </a:xfrm>
              <a:prstGeom prst="rect">
                <a:avLst/>
              </a:prstGeom>
              <a:noFill/>
            </p:spPr>
            <p:txBody>
              <a:bodyPr wrap="square" rtlCol="0">
                <a:spAutoFit/>
              </a:bodyPr>
              <a:lstStyle/>
              <a:p>
                <a:pPr algn="ctr" defTabSz="609585"/>
                <a:r>
                  <a:rPr lang="en-US" sz="1867" dirty="0">
                    <a:solidFill>
                      <a:prstClr val="black"/>
                    </a:solidFill>
                    <a:latin typeface="Arial Black"/>
                    <a:cs typeface="Arial Black"/>
                  </a:rPr>
                  <a:t>£11.34</a:t>
                </a:r>
              </a:p>
            </p:txBody>
          </p:sp>
          <p:sp>
            <p:nvSpPr>
              <p:cNvPr id="67" name="TextBox 66"/>
              <p:cNvSpPr txBox="1"/>
              <p:nvPr/>
            </p:nvSpPr>
            <p:spPr>
              <a:xfrm>
                <a:off x="10360744" y="1753653"/>
                <a:ext cx="1155203" cy="379656"/>
              </a:xfrm>
              <a:prstGeom prst="rect">
                <a:avLst/>
              </a:prstGeom>
              <a:noFill/>
            </p:spPr>
            <p:txBody>
              <a:bodyPr wrap="square" rtlCol="0">
                <a:spAutoFit/>
              </a:bodyPr>
              <a:lstStyle/>
              <a:p>
                <a:pPr algn="ctr" defTabSz="609585"/>
                <a:r>
                  <a:rPr lang="en-US" sz="1867" dirty="0">
                    <a:solidFill>
                      <a:prstClr val="black"/>
                    </a:solidFill>
                    <a:latin typeface="Arial Black"/>
                    <a:cs typeface="Arial Black"/>
                  </a:rPr>
                  <a:t>£55.82</a:t>
                </a:r>
              </a:p>
            </p:txBody>
          </p:sp>
        </p:grpSp>
        <p:grpSp>
          <p:nvGrpSpPr>
            <p:cNvPr id="2" name="Group 1"/>
            <p:cNvGrpSpPr/>
            <p:nvPr/>
          </p:nvGrpSpPr>
          <p:grpSpPr>
            <a:xfrm>
              <a:off x="4714503" y="1380651"/>
              <a:ext cx="3951724" cy="2623781"/>
              <a:chOff x="6286003" y="1840868"/>
              <a:chExt cx="5268965" cy="3498375"/>
            </a:xfrm>
          </p:grpSpPr>
          <p:sp>
            <p:nvSpPr>
              <p:cNvPr id="55" name="Rectangle 54"/>
              <p:cNvSpPr/>
              <p:nvPr/>
            </p:nvSpPr>
            <p:spPr>
              <a:xfrm rot="10800000">
                <a:off x="9113379" y="5257629"/>
                <a:ext cx="1155203" cy="8161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56" name="Rectangle 55"/>
              <p:cNvSpPr/>
              <p:nvPr/>
            </p:nvSpPr>
            <p:spPr>
              <a:xfrm rot="10800000">
                <a:off x="7817641" y="5255039"/>
                <a:ext cx="1155203" cy="8161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57" name="Rectangle 56"/>
              <p:cNvSpPr/>
              <p:nvPr/>
            </p:nvSpPr>
            <p:spPr>
              <a:xfrm rot="10800000">
                <a:off x="6483928" y="5257629"/>
                <a:ext cx="1155203" cy="8161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cxnSp>
            <p:nvCxnSpPr>
              <p:cNvPr id="58" name="Straight Connector 57"/>
              <p:cNvCxnSpPr/>
              <p:nvPr/>
            </p:nvCxnSpPr>
            <p:spPr>
              <a:xfrm flipV="1">
                <a:off x="6286003" y="1840868"/>
                <a:ext cx="0" cy="3280788"/>
              </a:xfrm>
              <a:prstGeom prst="line">
                <a:avLst/>
              </a:prstGeom>
              <a:ln w="57150" cmpd="sng">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68" name="Rectangle 67"/>
              <p:cNvSpPr/>
              <p:nvPr/>
            </p:nvSpPr>
            <p:spPr>
              <a:xfrm rot="10800000">
                <a:off x="10399765" y="5257630"/>
                <a:ext cx="1155203" cy="8161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grpSp>
        <p:grpSp>
          <p:nvGrpSpPr>
            <p:cNvPr id="3" name="Group 2"/>
            <p:cNvGrpSpPr/>
            <p:nvPr/>
          </p:nvGrpSpPr>
          <p:grpSpPr>
            <a:xfrm>
              <a:off x="3789844" y="2424788"/>
              <a:ext cx="5455404" cy="2349388"/>
              <a:chOff x="5053125" y="3233051"/>
              <a:chExt cx="7273870" cy="3132518"/>
            </a:xfrm>
          </p:grpSpPr>
          <p:sp>
            <p:nvSpPr>
              <p:cNvPr id="61" name="TextBox 60"/>
              <p:cNvSpPr txBox="1"/>
              <p:nvPr/>
            </p:nvSpPr>
            <p:spPr>
              <a:xfrm>
                <a:off x="5053125" y="3233051"/>
                <a:ext cx="1137778" cy="707694"/>
              </a:xfrm>
              <a:prstGeom prst="rect">
                <a:avLst/>
              </a:prstGeom>
              <a:noFill/>
            </p:spPr>
            <p:txBody>
              <a:bodyPr wrap="square" rtlCol="0">
                <a:spAutoFit/>
              </a:bodyPr>
              <a:lstStyle/>
              <a:p>
                <a:pPr algn="r" defTabSz="609585"/>
                <a:r>
                  <a:rPr lang="en-US" sz="1333" dirty="0">
                    <a:solidFill>
                      <a:prstClr val="black"/>
                    </a:solidFill>
                    <a:latin typeface="Arial Black"/>
                    <a:cs typeface="Arial Black"/>
                  </a:rPr>
                  <a:t>Radio revenue ROI </a:t>
                </a:r>
              </a:p>
            </p:txBody>
          </p:sp>
          <p:sp>
            <p:nvSpPr>
              <p:cNvPr id="62" name="TextBox 61"/>
              <p:cNvSpPr txBox="1"/>
              <p:nvPr/>
            </p:nvSpPr>
            <p:spPr>
              <a:xfrm>
                <a:off x="7762122" y="5351025"/>
                <a:ext cx="1155202" cy="256545"/>
              </a:xfrm>
              <a:prstGeom prst="rect">
                <a:avLst/>
              </a:prstGeom>
              <a:noFill/>
            </p:spPr>
            <p:txBody>
              <a:bodyPr wrap="square" rtlCol="0">
                <a:spAutoFit/>
              </a:bodyPr>
              <a:lstStyle/>
              <a:p>
                <a:pPr algn="ctr" defTabSz="609585"/>
                <a:r>
                  <a:rPr lang="en-US" sz="1067" dirty="0">
                    <a:solidFill>
                      <a:prstClr val="black"/>
                    </a:solidFill>
                    <a:latin typeface="Arial Black"/>
                    <a:cs typeface="Arial Black"/>
                  </a:rPr>
                  <a:t>Low 2-7%</a:t>
                </a:r>
              </a:p>
            </p:txBody>
          </p:sp>
          <p:sp>
            <p:nvSpPr>
              <p:cNvPr id="63" name="TextBox 62"/>
              <p:cNvSpPr txBox="1"/>
              <p:nvPr/>
            </p:nvSpPr>
            <p:spPr>
              <a:xfrm>
                <a:off x="8993177" y="5343553"/>
                <a:ext cx="1367568" cy="256545"/>
              </a:xfrm>
              <a:prstGeom prst="rect">
                <a:avLst/>
              </a:prstGeom>
              <a:noFill/>
            </p:spPr>
            <p:txBody>
              <a:bodyPr wrap="square" rtlCol="0">
                <a:spAutoFit/>
              </a:bodyPr>
              <a:lstStyle/>
              <a:p>
                <a:pPr algn="ctr" defTabSz="609585"/>
                <a:r>
                  <a:rPr lang="en-US" sz="1067" dirty="0">
                    <a:solidFill>
                      <a:prstClr val="black"/>
                    </a:solidFill>
                    <a:latin typeface="Arial Black"/>
                    <a:cs typeface="Arial Black"/>
                  </a:rPr>
                  <a:t>Medium 7-22%</a:t>
                </a:r>
              </a:p>
            </p:txBody>
          </p:sp>
          <p:sp>
            <p:nvSpPr>
              <p:cNvPr id="64" name="TextBox 63"/>
              <p:cNvSpPr txBox="1"/>
              <p:nvPr/>
            </p:nvSpPr>
            <p:spPr>
              <a:xfrm>
                <a:off x="10348929" y="5343553"/>
                <a:ext cx="1239369" cy="256545"/>
              </a:xfrm>
              <a:prstGeom prst="rect">
                <a:avLst/>
              </a:prstGeom>
              <a:noFill/>
            </p:spPr>
            <p:txBody>
              <a:bodyPr wrap="square" rtlCol="0">
                <a:spAutoFit/>
              </a:bodyPr>
              <a:lstStyle/>
              <a:p>
                <a:pPr algn="ctr" defTabSz="609585"/>
                <a:r>
                  <a:rPr lang="en-US" sz="1067" dirty="0">
                    <a:solidFill>
                      <a:prstClr val="black"/>
                    </a:solidFill>
                    <a:latin typeface="Arial Black"/>
                    <a:cs typeface="Arial Black"/>
                  </a:rPr>
                  <a:t>High 22-37%</a:t>
                </a:r>
              </a:p>
            </p:txBody>
          </p:sp>
          <p:sp>
            <p:nvSpPr>
              <p:cNvPr id="65" name="TextBox 64"/>
              <p:cNvSpPr txBox="1"/>
              <p:nvPr/>
            </p:nvSpPr>
            <p:spPr>
              <a:xfrm>
                <a:off x="5366916" y="6068115"/>
                <a:ext cx="6960079" cy="297454"/>
              </a:xfrm>
              <a:prstGeom prst="rect">
                <a:avLst/>
              </a:prstGeom>
              <a:noFill/>
            </p:spPr>
            <p:txBody>
              <a:bodyPr wrap="square" rtlCol="0">
                <a:spAutoFit/>
              </a:bodyPr>
              <a:lstStyle/>
              <a:p>
                <a:pPr algn="ctr" defTabSz="609585"/>
                <a:r>
                  <a:rPr lang="en-US" sz="1333" dirty="0">
                    <a:solidFill>
                      <a:prstClr val="black"/>
                    </a:solidFill>
                    <a:latin typeface="Arial Black"/>
                    <a:cs typeface="Arial Black"/>
                  </a:rPr>
                  <a:t>Print </a:t>
                </a:r>
                <a:r>
                  <a:rPr lang="en-US" sz="1333" dirty="0" err="1">
                    <a:solidFill>
                      <a:prstClr val="black"/>
                    </a:solidFill>
                    <a:latin typeface="Arial Black"/>
                    <a:cs typeface="Arial Black"/>
                  </a:rPr>
                  <a:t>newsbrand</a:t>
                </a:r>
                <a:r>
                  <a:rPr lang="en-US" sz="1333" dirty="0">
                    <a:solidFill>
                      <a:prstClr val="black"/>
                    </a:solidFill>
                    <a:latin typeface="Arial Black"/>
                    <a:cs typeface="Arial Black"/>
                  </a:rPr>
                  <a:t> % of total campaign spend in combined services</a:t>
                </a:r>
              </a:p>
            </p:txBody>
          </p:sp>
          <p:sp>
            <p:nvSpPr>
              <p:cNvPr id="70" name="TextBox 69"/>
              <p:cNvSpPr txBox="1"/>
              <p:nvPr/>
            </p:nvSpPr>
            <p:spPr>
              <a:xfrm>
                <a:off x="6483929" y="5351025"/>
                <a:ext cx="1155202" cy="584968"/>
              </a:xfrm>
              <a:prstGeom prst="rect">
                <a:avLst/>
              </a:prstGeom>
              <a:noFill/>
            </p:spPr>
            <p:txBody>
              <a:bodyPr wrap="square" rtlCol="0">
                <a:spAutoFit/>
              </a:bodyPr>
              <a:lstStyle/>
              <a:p>
                <a:pPr algn="ctr" defTabSz="609585"/>
                <a:r>
                  <a:rPr lang="en-US" sz="1067" dirty="0">
                    <a:solidFill>
                      <a:prstClr val="black"/>
                    </a:solidFill>
                    <a:latin typeface="Arial Black"/>
                    <a:cs typeface="Arial Black"/>
                  </a:rPr>
                  <a:t>No print </a:t>
                </a:r>
                <a:r>
                  <a:rPr lang="en-US" sz="1067" dirty="0" err="1">
                    <a:solidFill>
                      <a:prstClr val="black"/>
                    </a:solidFill>
                    <a:latin typeface="Arial Black"/>
                    <a:cs typeface="Arial Black"/>
                  </a:rPr>
                  <a:t>newsbrand</a:t>
                </a:r>
                <a:r>
                  <a:rPr lang="en-US" sz="1067" dirty="0">
                    <a:solidFill>
                      <a:prstClr val="black"/>
                    </a:solidFill>
                    <a:latin typeface="Arial Black"/>
                    <a:cs typeface="Arial Black"/>
                  </a:rPr>
                  <a:t> spend</a:t>
                </a:r>
              </a:p>
            </p:txBody>
          </p:sp>
        </p:grpSp>
      </p:grpSp>
      <p:sp>
        <p:nvSpPr>
          <p:cNvPr id="29" name="TextBox 28"/>
          <p:cNvSpPr txBox="1"/>
          <p:nvPr/>
        </p:nvSpPr>
        <p:spPr>
          <a:xfrm>
            <a:off x="7610355" y="3823340"/>
            <a:ext cx="3534140" cy="379656"/>
          </a:xfrm>
          <a:prstGeom prst="rect">
            <a:avLst/>
          </a:prstGeom>
          <a:noFill/>
        </p:spPr>
        <p:txBody>
          <a:bodyPr wrap="square" rtlCol="0">
            <a:spAutoFit/>
          </a:bodyPr>
          <a:lstStyle/>
          <a:p>
            <a:pPr defTabSz="609585"/>
            <a:endParaRPr lang="en-US" sz="1867" dirty="0">
              <a:solidFill>
                <a:prstClr val="white"/>
              </a:solidFill>
              <a:latin typeface="Arial"/>
              <a:cs typeface="Arial"/>
            </a:endParaRPr>
          </a:p>
        </p:txBody>
      </p:sp>
      <p:sp>
        <p:nvSpPr>
          <p:cNvPr id="30" name="Rectangle 29"/>
          <p:cNvSpPr/>
          <p:nvPr/>
        </p:nvSpPr>
        <p:spPr>
          <a:xfrm>
            <a:off x="8537537" y="682036"/>
            <a:ext cx="2357120" cy="634020"/>
          </a:xfrm>
          <a:prstGeom prst="rect">
            <a:avLst/>
          </a:prstGeom>
          <a:noFill/>
          <a:ln>
            <a:solidFill>
              <a:srgbClr val="E00034"/>
            </a:solidFill>
            <a:prstDash val="sysDash"/>
          </a:ln>
        </p:spPr>
        <p:txBody>
          <a:bodyPr wrap="square" lIns="91440" tIns="45720" rIns="91440" bIns="45720">
            <a:spAutoFit/>
          </a:bodyPr>
          <a:lstStyle/>
          <a:p>
            <a:pPr algn="ctr" defTabSz="609585">
              <a:lnSpc>
                <a:spcPct val="110000"/>
              </a:lnSpc>
            </a:pPr>
            <a:r>
              <a:rPr lang="en-GB" sz="1600" dirty="0">
                <a:solidFill>
                  <a:prstClr val="black"/>
                </a:solidFill>
                <a:latin typeface="Arial Black"/>
                <a:cs typeface="Arial Black"/>
              </a:rPr>
              <a:t>2015 spend levels</a:t>
            </a:r>
          </a:p>
          <a:p>
            <a:pPr algn="ctr" defTabSz="609585">
              <a:lnSpc>
                <a:spcPct val="110000"/>
              </a:lnSpc>
            </a:pPr>
            <a:r>
              <a:rPr lang="en-GB" sz="1600" dirty="0">
                <a:solidFill>
                  <a:prstClr val="black"/>
                </a:solidFill>
                <a:latin typeface="Arial Black"/>
                <a:cs typeface="Arial Black"/>
              </a:rPr>
              <a:t>7.9%</a:t>
            </a:r>
          </a:p>
        </p:txBody>
      </p:sp>
      <p:cxnSp>
        <p:nvCxnSpPr>
          <p:cNvPr id="33" name="Straight Connector 32"/>
          <p:cNvCxnSpPr/>
          <p:nvPr/>
        </p:nvCxnSpPr>
        <p:spPr>
          <a:xfrm>
            <a:off x="9772119" y="1397003"/>
            <a:ext cx="0" cy="335459"/>
          </a:xfrm>
          <a:prstGeom prst="line">
            <a:avLst/>
          </a:prstGeom>
          <a:ln>
            <a:solidFill>
              <a:srgbClr val="E00034"/>
            </a:solidFill>
          </a:ln>
          <a:effectLst/>
        </p:spPr>
        <p:style>
          <a:lnRef idx="2">
            <a:schemeClr val="accent1"/>
          </a:lnRef>
          <a:fillRef idx="0">
            <a:schemeClr val="accent1"/>
          </a:fillRef>
          <a:effectRef idx="1">
            <a:schemeClr val="accent1"/>
          </a:effectRef>
          <a:fontRef idx="minor">
            <a:schemeClr val="tx1"/>
          </a:fontRef>
        </p:style>
      </p:cxnSp>
      <p:sp>
        <p:nvSpPr>
          <p:cNvPr id="34" name="object 58"/>
          <p:cNvSpPr/>
          <p:nvPr/>
        </p:nvSpPr>
        <p:spPr>
          <a:xfrm>
            <a:off x="9286624" y="6068140"/>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dirty="0">
              <a:solidFill>
                <a:prstClr val="black"/>
              </a:solidFill>
            </a:endParaRPr>
          </a:p>
        </p:txBody>
      </p:sp>
      <p:sp>
        <p:nvSpPr>
          <p:cNvPr id="35" name="object 59"/>
          <p:cNvSpPr/>
          <p:nvPr/>
        </p:nvSpPr>
        <p:spPr>
          <a:xfrm>
            <a:off x="11687655" y="6068140"/>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36" name="object 32"/>
          <p:cNvSpPr/>
          <p:nvPr/>
        </p:nvSpPr>
        <p:spPr>
          <a:xfrm>
            <a:off x="9570240" y="4399459"/>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37" name="object 33"/>
          <p:cNvSpPr/>
          <p:nvPr/>
        </p:nvSpPr>
        <p:spPr>
          <a:xfrm>
            <a:off x="9965972" y="4003727"/>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38" name="object 34"/>
          <p:cNvSpPr/>
          <p:nvPr/>
        </p:nvSpPr>
        <p:spPr>
          <a:xfrm>
            <a:off x="10361705" y="4399459"/>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39" name="object 35"/>
          <p:cNvSpPr/>
          <p:nvPr/>
        </p:nvSpPr>
        <p:spPr>
          <a:xfrm>
            <a:off x="9843487" y="4795191"/>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40" name="object 38"/>
          <p:cNvSpPr/>
          <p:nvPr/>
        </p:nvSpPr>
        <p:spPr>
          <a:xfrm>
            <a:off x="9635969" y="4118680"/>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41" name="TextBox 40"/>
          <p:cNvSpPr txBox="1"/>
          <p:nvPr/>
        </p:nvSpPr>
        <p:spPr>
          <a:xfrm>
            <a:off x="9522512" y="55673"/>
            <a:ext cx="1764395" cy="420564"/>
          </a:xfrm>
          <a:prstGeom prst="rect">
            <a:avLst/>
          </a:prstGeom>
          <a:noFill/>
        </p:spPr>
        <p:txBody>
          <a:bodyPr wrap="square" rtlCol="0">
            <a:spAutoFit/>
          </a:bodyPr>
          <a:lstStyle/>
          <a:p>
            <a:pPr defTabSz="609585"/>
            <a:r>
              <a:rPr lang="en-US" sz="2133" dirty="0">
                <a:solidFill>
                  <a:prstClr val="white"/>
                </a:solidFill>
                <a:latin typeface="Arial Black"/>
                <a:cs typeface="Arial Black"/>
              </a:rPr>
              <a:t>Finance</a:t>
            </a:r>
          </a:p>
        </p:txBody>
      </p:sp>
      <p:sp>
        <p:nvSpPr>
          <p:cNvPr id="42" name="object 58"/>
          <p:cNvSpPr/>
          <p:nvPr/>
        </p:nvSpPr>
        <p:spPr>
          <a:xfrm>
            <a:off x="9286624" y="6068140"/>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dirty="0">
              <a:solidFill>
                <a:prstClr val="black"/>
              </a:solidFill>
            </a:endParaRPr>
          </a:p>
        </p:txBody>
      </p:sp>
      <p:sp>
        <p:nvSpPr>
          <p:cNvPr id="43" name="object 59"/>
          <p:cNvSpPr/>
          <p:nvPr/>
        </p:nvSpPr>
        <p:spPr>
          <a:xfrm>
            <a:off x="11687655" y="6068140"/>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44" name="object 32"/>
          <p:cNvSpPr/>
          <p:nvPr/>
        </p:nvSpPr>
        <p:spPr>
          <a:xfrm>
            <a:off x="9570240" y="4399459"/>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45" name="object 33"/>
          <p:cNvSpPr/>
          <p:nvPr/>
        </p:nvSpPr>
        <p:spPr>
          <a:xfrm>
            <a:off x="9965972" y="4003727"/>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46" name="object 34"/>
          <p:cNvSpPr/>
          <p:nvPr/>
        </p:nvSpPr>
        <p:spPr>
          <a:xfrm>
            <a:off x="10361705" y="4399459"/>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47" name="object 35"/>
          <p:cNvSpPr/>
          <p:nvPr/>
        </p:nvSpPr>
        <p:spPr>
          <a:xfrm>
            <a:off x="9843487" y="4795191"/>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48" name="object 38"/>
          <p:cNvSpPr/>
          <p:nvPr/>
        </p:nvSpPr>
        <p:spPr>
          <a:xfrm>
            <a:off x="9635969" y="4118680"/>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59" name="TextBox 58"/>
          <p:cNvSpPr txBox="1"/>
          <p:nvPr/>
        </p:nvSpPr>
        <p:spPr>
          <a:xfrm>
            <a:off x="9374827" y="80124"/>
            <a:ext cx="1978389" cy="420564"/>
          </a:xfrm>
          <a:prstGeom prst="rect">
            <a:avLst/>
          </a:prstGeom>
          <a:noFill/>
        </p:spPr>
        <p:txBody>
          <a:bodyPr wrap="square" rtlCol="0">
            <a:spAutoFit/>
          </a:bodyPr>
          <a:lstStyle/>
          <a:p>
            <a:pPr defTabSz="609585"/>
            <a:r>
              <a:rPr lang="en-US" sz="2133" dirty="0">
                <a:solidFill>
                  <a:prstClr val="white"/>
                </a:solidFill>
                <a:latin typeface="Arial Black"/>
                <a:cs typeface="Arial Black"/>
              </a:rPr>
              <a:t>Automotive</a:t>
            </a:r>
          </a:p>
        </p:txBody>
      </p:sp>
      <p:sp>
        <p:nvSpPr>
          <p:cNvPr id="60" name="object 58"/>
          <p:cNvSpPr/>
          <p:nvPr/>
        </p:nvSpPr>
        <p:spPr>
          <a:xfrm>
            <a:off x="9286624" y="6068140"/>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dirty="0">
              <a:solidFill>
                <a:prstClr val="black"/>
              </a:solidFill>
            </a:endParaRPr>
          </a:p>
        </p:txBody>
      </p:sp>
      <p:sp>
        <p:nvSpPr>
          <p:cNvPr id="69" name="object 59"/>
          <p:cNvSpPr/>
          <p:nvPr/>
        </p:nvSpPr>
        <p:spPr>
          <a:xfrm>
            <a:off x="11687655" y="6068140"/>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71" name="object 32"/>
          <p:cNvSpPr/>
          <p:nvPr/>
        </p:nvSpPr>
        <p:spPr>
          <a:xfrm>
            <a:off x="9570240" y="4399459"/>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72" name="object 33"/>
          <p:cNvSpPr/>
          <p:nvPr/>
        </p:nvSpPr>
        <p:spPr>
          <a:xfrm>
            <a:off x="9965972" y="4003727"/>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73" name="object 34"/>
          <p:cNvSpPr/>
          <p:nvPr/>
        </p:nvSpPr>
        <p:spPr>
          <a:xfrm>
            <a:off x="10361705" y="4399459"/>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74" name="object 35"/>
          <p:cNvSpPr/>
          <p:nvPr/>
        </p:nvSpPr>
        <p:spPr>
          <a:xfrm>
            <a:off x="9843487" y="4795191"/>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75" name="object 38"/>
          <p:cNvSpPr/>
          <p:nvPr/>
        </p:nvSpPr>
        <p:spPr>
          <a:xfrm>
            <a:off x="9635969" y="4118680"/>
            <a:ext cx="0" cy="0"/>
          </a:xfrm>
          <a:custGeom>
            <a:avLst/>
            <a:gdLst/>
            <a:ahLst/>
            <a:cxnLst/>
            <a:rect l="l" t="t" r="r" b="b"/>
            <a:pathLst>
              <a:path>
                <a:moveTo>
                  <a:pt x="0" y="0"/>
                </a:moveTo>
                <a:lnTo>
                  <a:pt x="0" y="0"/>
                </a:lnTo>
              </a:path>
            </a:pathLst>
          </a:custGeom>
          <a:ln w="25400">
            <a:solidFill>
              <a:srgbClr val="000000"/>
            </a:solidFill>
          </a:ln>
        </p:spPr>
        <p:txBody>
          <a:bodyPr wrap="square" lIns="0" tIns="0" rIns="0" bIns="0" rtlCol="0"/>
          <a:lstStyle/>
          <a:p>
            <a:pPr defTabSz="609585"/>
            <a:endParaRPr sz="2400">
              <a:solidFill>
                <a:prstClr val="black"/>
              </a:solidFill>
            </a:endParaRPr>
          </a:p>
        </p:txBody>
      </p:sp>
      <p:sp>
        <p:nvSpPr>
          <p:cNvPr id="76" name="Rectangle 75"/>
          <p:cNvSpPr/>
          <p:nvPr/>
        </p:nvSpPr>
        <p:spPr>
          <a:xfrm>
            <a:off x="7739944" y="0"/>
            <a:ext cx="4452056" cy="6858000"/>
          </a:xfrm>
          <a:prstGeom prst="rect">
            <a:avLst/>
          </a:prstGeom>
          <a:solidFill>
            <a:srgbClr val="E7610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78" name="object 2"/>
          <p:cNvSpPr txBox="1">
            <a:spLocks/>
          </p:cNvSpPr>
          <p:nvPr/>
        </p:nvSpPr>
        <p:spPr>
          <a:xfrm>
            <a:off x="8108951" y="2516400"/>
            <a:ext cx="3834693" cy="1477328"/>
          </a:xfrm>
          <a:prstGeom prst="rect">
            <a:avLst/>
          </a:prstGeom>
        </p:spPr>
        <p:txBody>
          <a:bodyPr vert="horz" wrap="square" lIns="0" tIns="0" rIns="0" bIns="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2400" dirty="0">
                <a:solidFill>
                  <a:prstClr val="white"/>
                </a:solidFill>
                <a:latin typeface="Arial Black"/>
                <a:cs typeface="Arial Black"/>
              </a:rPr>
              <a:t>Combined services: print </a:t>
            </a:r>
            <a:r>
              <a:rPr lang="en-GB" sz="2400" dirty="0" err="1">
                <a:solidFill>
                  <a:prstClr val="white"/>
                </a:solidFill>
                <a:latin typeface="Arial Black"/>
                <a:cs typeface="Arial Black"/>
              </a:rPr>
              <a:t>newsbrands</a:t>
            </a:r>
            <a:r>
              <a:rPr lang="en-GB" sz="2400" dirty="0">
                <a:solidFill>
                  <a:prstClr val="white"/>
                </a:solidFill>
                <a:latin typeface="Arial Black"/>
                <a:cs typeface="Arial Black"/>
              </a:rPr>
              <a:t> boost radio revenue </a:t>
            </a:r>
            <a:br>
              <a:rPr lang="en-GB" sz="2400" dirty="0">
                <a:solidFill>
                  <a:prstClr val="white"/>
                </a:solidFill>
                <a:latin typeface="Arial Black"/>
                <a:cs typeface="Arial Black"/>
              </a:rPr>
            </a:br>
            <a:r>
              <a:rPr lang="en-GB" sz="2400" dirty="0">
                <a:solidFill>
                  <a:prstClr val="white"/>
                </a:solidFill>
                <a:latin typeface="Arial Black"/>
                <a:cs typeface="Arial Black"/>
              </a:rPr>
              <a:t>by up to 10 times</a:t>
            </a:r>
            <a:endParaRPr lang="en-US" sz="2400" b="1" dirty="0">
              <a:solidFill>
                <a:prstClr val="white"/>
              </a:solidFill>
              <a:latin typeface="Arial Black"/>
              <a:cs typeface="Arial Black"/>
            </a:endParaRPr>
          </a:p>
        </p:txBody>
      </p:sp>
      <p:sp>
        <p:nvSpPr>
          <p:cNvPr id="81" name="TextBox 80"/>
          <p:cNvSpPr txBox="1"/>
          <p:nvPr/>
        </p:nvSpPr>
        <p:spPr>
          <a:xfrm>
            <a:off x="8202105" y="450449"/>
            <a:ext cx="2835440" cy="461665"/>
          </a:xfrm>
          <a:prstGeom prst="rect">
            <a:avLst/>
          </a:prstGeom>
          <a:noFill/>
        </p:spPr>
        <p:txBody>
          <a:bodyPr wrap="square" rtlCol="0">
            <a:spAutoFit/>
          </a:bodyPr>
          <a:lstStyle/>
          <a:p>
            <a:pPr defTabSz="609585"/>
            <a:r>
              <a:rPr lang="en-US" sz="2400" dirty="0">
                <a:solidFill>
                  <a:prstClr val="white"/>
                </a:solidFill>
                <a:latin typeface="Arial Black"/>
                <a:cs typeface="Arial Black"/>
              </a:rPr>
              <a:t>Finance</a:t>
            </a:r>
          </a:p>
        </p:txBody>
      </p:sp>
      <p:sp>
        <p:nvSpPr>
          <p:cNvPr id="9" name="Oval 8"/>
          <p:cNvSpPr/>
          <p:nvPr/>
        </p:nvSpPr>
        <p:spPr>
          <a:xfrm>
            <a:off x="7974742" y="5537519"/>
            <a:ext cx="1826940" cy="198591"/>
          </a:xfrm>
          <a:prstGeom prst="ellipse">
            <a:avLst/>
          </a:prstGeom>
          <a:solidFill>
            <a:srgbClr val="B65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grpSp>
        <p:nvGrpSpPr>
          <p:cNvPr id="82" name="Group 81"/>
          <p:cNvGrpSpPr/>
          <p:nvPr/>
        </p:nvGrpSpPr>
        <p:grpSpPr>
          <a:xfrm>
            <a:off x="7739944" y="-14972"/>
            <a:ext cx="4452056" cy="1252141"/>
            <a:chOff x="6125546" y="2814605"/>
            <a:chExt cx="5465414" cy="1537148"/>
          </a:xfrm>
        </p:grpSpPr>
        <p:pic>
          <p:nvPicPr>
            <p:cNvPr id="83" name="Picture 82" descr="servic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5546" y="2814605"/>
              <a:ext cx="5465414" cy="1537148"/>
            </a:xfrm>
            <a:prstGeom prst="rect">
              <a:avLst/>
            </a:prstGeom>
          </p:spPr>
        </p:pic>
        <p:sp>
          <p:nvSpPr>
            <p:cNvPr id="84" name="TextBox 83"/>
            <p:cNvSpPr txBox="1"/>
            <p:nvPr/>
          </p:nvSpPr>
          <p:spPr>
            <a:xfrm>
              <a:off x="6444618" y="3050931"/>
              <a:ext cx="3715381" cy="1020145"/>
            </a:xfrm>
            <a:prstGeom prst="rect">
              <a:avLst/>
            </a:prstGeom>
            <a:noFill/>
          </p:spPr>
          <p:txBody>
            <a:bodyPr wrap="square" rtlCol="0">
              <a:spAutoFit/>
            </a:bodyPr>
            <a:lstStyle/>
            <a:p>
              <a:pPr defTabSz="609585"/>
              <a:r>
                <a:rPr lang="en-US" sz="2400" dirty="0">
                  <a:solidFill>
                    <a:prstClr val="white"/>
                  </a:solidFill>
                  <a:latin typeface="Arial Black"/>
                  <a:cs typeface="Arial Black"/>
                </a:rPr>
                <a:t>Combined services</a:t>
              </a:r>
            </a:p>
          </p:txBody>
        </p:sp>
      </p:grpSp>
      <p:pic>
        <p:nvPicPr>
          <p:cNvPr id="8" name="Picture 7" descr="radio.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8951" y="4281481"/>
            <a:ext cx="1612476" cy="1368544"/>
          </a:xfrm>
          <a:prstGeom prst="rect">
            <a:avLst/>
          </a:prstGeom>
        </p:spPr>
      </p:pic>
      <p:sp>
        <p:nvSpPr>
          <p:cNvPr id="86" name="Rectangle 85"/>
          <p:cNvSpPr/>
          <p:nvPr/>
        </p:nvSpPr>
        <p:spPr>
          <a:xfrm>
            <a:off x="0" y="6060281"/>
            <a:ext cx="12192000" cy="808051"/>
          </a:xfrm>
          <a:prstGeom prst="rect">
            <a:avLst/>
          </a:prstGeom>
          <a:solidFill>
            <a:sysClr val="window" lastClr="FFFFFF"/>
          </a:solidFill>
          <a:ln w="25400" cap="flat" cmpd="sng" algn="ctr">
            <a:noFill/>
            <a:prstDash val="solid"/>
          </a:ln>
          <a:effectLst/>
        </p:spPr>
        <p:txBody>
          <a:bodyPr rtlCol="0" anchor="ctr"/>
          <a:lstStyle/>
          <a:p>
            <a:pPr algn="ctr">
              <a:defRPr/>
            </a:pPr>
            <a:endParaRPr lang="en-GB" sz="2400" kern="0">
              <a:solidFill>
                <a:prstClr val="white"/>
              </a:solidFill>
            </a:endParaRPr>
          </a:p>
        </p:txBody>
      </p:sp>
      <p:pic>
        <p:nvPicPr>
          <p:cNvPr id="79" name="Picture 78" descr="Benchmarketing blue with grey logo.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8545" y="6341633"/>
            <a:ext cx="1709015" cy="230948"/>
          </a:xfrm>
          <a:prstGeom prst="rect">
            <a:avLst/>
          </a:prstGeom>
        </p:spPr>
      </p:pic>
      <p:pic>
        <p:nvPicPr>
          <p:cNvPr id="80" name="Picture 79" descr="Newsworks_MasterLogo.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3789" y="6200003"/>
            <a:ext cx="535035" cy="496493"/>
          </a:xfrm>
          <a:prstGeom prst="rect">
            <a:avLst/>
          </a:prstGeom>
        </p:spPr>
      </p:pic>
      <p:sp>
        <p:nvSpPr>
          <p:cNvPr id="88" name="Rectangle 87"/>
          <p:cNvSpPr/>
          <p:nvPr/>
        </p:nvSpPr>
        <p:spPr>
          <a:xfrm>
            <a:off x="2903627" y="6298144"/>
            <a:ext cx="9282695" cy="420756"/>
          </a:xfrm>
          <a:prstGeom prst="rect">
            <a:avLst/>
          </a:prstGeom>
        </p:spPr>
        <p:txBody>
          <a:bodyPr wrap="square">
            <a:spAutoFit/>
          </a:bodyPr>
          <a:lstStyle/>
          <a:p>
            <a:pPr algn="r" defTabSz="609585">
              <a:defRPr/>
            </a:pPr>
            <a:r>
              <a:rPr lang="en-GB" sz="1067" dirty="0">
                <a:solidFill>
                  <a:prstClr val="black"/>
                </a:solidFill>
                <a:latin typeface="Arial"/>
                <a:cs typeface="Arial"/>
              </a:rPr>
              <a:t>Source: </a:t>
            </a:r>
            <a:r>
              <a:rPr lang="en-GB" sz="1067" dirty="0" err="1">
                <a:solidFill>
                  <a:prstClr val="black"/>
                </a:solidFill>
                <a:latin typeface="Arial"/>
                <a:cs typeface="Arial"/>
              </a:rPr>
              <a:t>Benchmarketing</a:t>
            </a:r>
            <a:r>
              <a:rPr lang="en-GB" sz="1067" dirty="0">
                <a:solidFill>
                  <a:prstClr val="black"/>
                </a:solidFill>
                <a:latin typeface="Arial"/>
                <a:cs typeface="Arial"/>
              </a:rPr>
              <a:t>/</a:t>
            </a:r>
            <a:r>
              <a:rPr lang="en-GB" sz="1067" dirty="0" err="1">
                <a:solidFill>
                  <a:prstClr val="black"/>
                </a:solidFill>
                <a:latin typeface="Arial"/>
                <a:cs typeface="Arial"/>
              </a:rPr>
              <a:t>BrandScience</a:t>
            </a:r>
            <a:r>
              <a:rPr lang="en-GB" sz="1067" dirty="0">
                <a:solidFill>
                  <a:prstClr val="black"/>
                </a:solidFill>
                <a:latin typeface="Arial"/>
                <a:cs typeface="Arial"/>
              </a:rPr>
              <a:t> Results </a:t>
            </a:r>
            <a:r>
              <a:rPr lang="en-GB" sz="1067" dirty="0" smtClean="0">
                <a:solidFill>
                  <a:prstClr val="black"/>
                </a:solidFill>
                <a:latin typeface="Arial"/>
                <a:cs typeface="Arial"/>
              </a:rPr>
              <a:t>Vault, </a:t>
            </a:r>
            <a:r>
              <a:rPr lang="en-GB" sz="1067" dirty="0">
                <a:solidFill>
                  <a:prstClr val="black"/>
                </a:solidFill>
                <a:latin typeface="Arial"/>
                <a:cs typeface="Arial"/>
              </a:rPr>
              <a:t>2011 to </a:t>
            </a:r>
            <a:r>
              <a:rPr lang="en-GB" sz="1067" dirty="0" smtClean="0">
                <a:solidFill>
                  <a:prstClr val="black"/>
                </a:solidFill>
                <a:latin typeface="Arial"/>
                <a:cs typeface="Arial"/>
              </a:rPr>
              <a:t>2015 </a:t>
            </a:r>
            <a:endParaRPr lang="en-GB" sz="1067" dirty="0">
              <a:solidFill>
                <a:prstClr val="black"/>
              </a:solidFill>
              <a:latin typeface="Arial"/>
              <a:cs typeface="Arial"/>
            </a:endParaRPr>
          </a:p>
          <a:p>
            <a:pPr algn="r" defTabSz="609585">
              <a:defRPr/>
            </a:pPr>
            <a:r>
              <a:rPr lang="en-GB" sz="1067" dirty="0">
                <a:solidFill>
                  <a:prstClr val="black"/>
                </a:solidFill>
                <a:latin typeface="Arial"/>
                <a:cs typeface="Arial"/>
              </a:rPr>
              <a:t>Combined services includes: Finance, Retail, Telecoms, Travel &amp; Leisure, Media, Government/Social/Political, Other </a:t>
            </a:r>
            <a:r>
              <a:rPr lang="en-GB" sz="1067" dirty="0" smtClean="0">
                <a:solidFill>
                  <a:prstClr val="black"/>
                </a:solidFill>
                <a:latin typeface="Arial"/>
                <a:cs typeface="Arial"/>
              </a:rPr>
              <a:t>services (online </a:t>
            </a:r>
            <a:r>
              <a:rPr lang="en-GB" sz="1067" dirty="0">
                <a:solidFill>
                  <a:prstClr val="black"/>
                </a:solidFill>
                <a:latin typeface="Arial"/>
                <a:cs typeface="Arial"/>
              </a:rPr>
              <a:t>&amp; </a:t>
            </a:r>
            <a:r>
              <a:rPr lang="en-GB" sz="1067" dirty="0" smtClean="0">
                <a:solidFill>
                  <a:prstClr val="black"/>
                </a:solidFill>
                <a:latin typeface="Arial"/>
                <a:cs typeface="Arial"/>
              </a:rPr>
              <a:t>offline</a:t>
            </a:r>
            <a:r>
              <a:rPr lang="en-GB" sz="1067" dirty="0">
                <a:solidFill>
                  <a:prstClr val="black"/>
                </a:solidFill>
                <a:latin typeface="Arial"/>
                <a:cs typeface="Arial"/>
              </a:rPr>
              <a:t>)</a:t>
            </a:r>
          </a:p>
        </p:txBody>
      </p:sp>
    </p:spTree>
    <p:extLst>
      <p:ext uri="{BB962C8B-B14F-4D97-AF65-F5344CB8AC3E}">
        <p14:creationId xmlns:p14="http://schemas.microsoft.com/office/powerpoint/2010/main" val="12431777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7AB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2" name="Title 1"/>
          <p:cNvSpPr>
            <a:spLocks noGrp="1"/>
          </p:cNvSpPr>
          <p:nvPr>
            <p:ph type="title"/>
          </p:nvPr>
        </p:nvSpPr>
        <p:spPr>
          <a:xfrm>
            <a:off x="334800" y="313200"/>
            <a:ext cx="11481715" cy="1143000"/>
          </a:xfrm>
        </p:spPr>
        <p:txBody>
          <a:bodyPr>
            <a:noAutofit/>
          </a:bodyPr>
          <a:lstStyle/>
          <a:p>
            <a:pPr algn="l">
              <a:lnSpc>
                <a:spcPct val="90000"/>
              </a:lnSpc>
            </a:pPr>
            <a:r>
              <a:rPr lang="en-GB" sz="3200" b="0" dirty="0"/>
              <a:t>How </a:t>
            </a:r>
            <a:r>
              <a:rPr lang="en-GB" sz="3200" b="0" dirty="0" err="1"/>
              <a:t>newsbrands</a:t>
            </a:r>
            <a:r>
              <a:rPr lang="en-GB" sz="3200" b="0" dirty="0"/>
              <a:t> </a:t>
            </a:r>
            <a:br>
              <a:rPr lang="en-GB" sz="3200" b="0" dirty="0"/>
            </a:br>
            <a:r>
              <a:rPr lang="en-GB" sz="3200" b="0" dirty="0"/>
              <a:t>work across platform</a:t>
            </a:r>
            <a:endParaRPr lang="en-US" sz="3200" b="0" dirty="0"/>
          </a:p>
        </p:txBody>
      </p:sp>
      <p:sp>
        <p:nvSpPr>
          <p:cNvPr id="17" name="object 2"/>
          <p:cNvSpPr/>
          <p:nvPr/>
        </p:nvSpPr>
        <p:spPr>
          <a:xfrm>
            <a:off x="7194380" y="0"/>
            <a:ext cx="7065009" cy="6858000"/>
          </a:xfrm>
          <a:custGeom>
            <a:avLst/>
            <a:gdLst/>
            <a:ahLst/>
            <a:cxnLst/>
            <a:rect l="l" t="t" r="r" b="b"/>
            <a:pathLst>
              <a:path w="7065009" h="6858000">
                <a:moveTo>
                  <a:pt x="5167883" y="0"/>
                </a:moveTo>
                <a:lnTo>
                  <a:pt x="4466934" y="0"/>
                </a:lnTo>
                <a:lnTo>
                  <a:pt x="0" y="6858000"/>
                </a:lnTo>
                <a:lnTo>
                  <a:pt x="7064415" y="6858000"/>
                </a:lnTo>
                <a:lnTo>
                  <a:pt x="7064415" y="2911709"/>
                </a:lnTo>
                <a:lnTo>
                  <a:pt x="5167883" y="0"/>
                </a:lnTo>
                <a:close/>
              </a:path>
            </a:pathLst>
          </a:custGeom>
          <a:solidFill>
            <a:schemeClr val="accent3">
              <a:lumMod val="60000"/>
              <a:lumOff val="40000"/>
            </a:schemeClr>
          </a:solidFill>
        </p:spPr>
        <p:txBody>
          <a:bodyPr wrap="square" lIns="0" tIns="0" rIns="0" bIns="0" rtlCol="0"/>
          <a:lstStyle/>
          <a:p>
            <a:pPr defTabSz="609585"/>
            <a:endParaRPr sz="2400" dirty="0">
              <a:solidFill>
                <a:prstClr val="black"/>
              </a:solidFill>
            </a:endParaRPr>
          </a:p>
        </p:txBody>
      </p:sp>
      <p:pic>
        <p:nvPicPr>
          <p:cNvPr id="6" name="Picture 5" descr="platform_cog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007" y="173911"/>
            <a:ext cx="4583165" cy="3716180"/>
          </a:xfrm>
          <a:prstGeom prst="rect">
            <a:avLst/>
          </a:prstGeom>
        </p:spPr>
      </p:pic>
      <p:sp>
        <p:nvSpPr>
          <p:cNvPr id="29" name="TextBox 28"/>
          <p:cNvSpPr txBox="1"/>
          <p:nvPr/>
        </p:nvSpPr>
        <p:spPr>
          <a:xfrm>
            <a:off x="1139635" y="4607997"/>
            <a:ext cx="1583495" cy="1200329"/>
          </a:xfrm>
          <a:prstGeom prst="rect">
            <a:avLst/>
          </a:prstGeom>
          <a:noFill/>
        </p:spPr>
        <p:txBody>
          <a:bodyPr wrap="square" rtlCol="0">
            <a:spAutoFit/>
          </a:bodyPr>
          <a:lstStyle/>
          <a:p>
            <a:pPr algn="ctr" defTabSz="914377"/>
            <a:r>
              <a:rPr lang="en-US" sz="2400" b="1" dirty="0">
                <a:solidFill>
                  <a:srgbClr val="FFFFFF"/>
                </a:solidFill>
                <a:latin typeface="Arial"/>
                <a:cs typeface="Arial"/>
              </a:rPr>
              <a:t>Effective </a:t>
            </a:r>
            <a:br>
              <a:rPr lang="en-US" sz="2400" b="1" dirty="0">
                <a:solidFill>
                  <a:srgbClr val="FFFFFF"/>
                </a:solidFill>
                <a:latin typeface="Arial"/>
                <a:cs typeface="Arial"/>
              </a:rPr>
            </a:br>
            <a:r>
              <a:rPr lang="en-US" sz="2400" b="1" dirty="0">
                <a:solidFill>
                  <a:srgbClr val="FFFFFF"/>
                </a:solidFill>
                <a:latin typeface="Arial"/>
                <a:cs typeface="Arial"/>
              </a:rPr>
              <a:t>brand </a:t>
            </a:r>
            <a:br>
              <a:rPr lang="en-US" sz="2400" b="1" dirty="0">
                <a:solidFill>
                  <a:srgbClr val="FFFFFF"/>
                </a:solidFill>
                <a:latin typeface="Arial"/>
                <a:cs typeface="Arial"/>
              </a:rPr>
            </a:br>
            <a:r>
              <a:rPr lang="en-US" sz="2400" b="1" dirty="0">
                <a:solidFill>
                  <a:srgbClr val="FFFFFF"/>
                </a:solidFill>
                <a:latin typeface="Arial"/>
                <a:cs typeface="Arial"/>
              </a:rPr>
              <a:t>building</a:t>
            </a:r>
          </a:p>
        </p:txBody>
      </p:sp>
      <p:pic>
        <p:nvPicPr>
          <p:cNvPr id="30" name="Picture 29"/>
          <p:cNvPicPr>
            <a:picLocks noChangeAspect="1"/>
          </p:cNvPicPr>
          <p:nvPr/>
        </p:nvPicPr>
        <p:blipFill>
          <a:blip r:embed="rId4"/>
          <a:stretch>
            <a:fillRect/>
          </a:stretch>
        </p:blipFill>
        <p:spPr>
          <a:xfrm>
            <a:off x="988453" y="2518022"/>
            <a:ext cx="1885860" cy="1991532"/>
          </a:xfrm>
          <a:prstGeom prst="rect">
            <a:avLst/>
          </a:prstGeom>
        </p:spPr>
      </p:pic>
      <p:grpSp>
        <p:nvGrpSpPr>
          <p:cNvPr id="31" name="Group 30"/>
          <p:cNvGrpSpPr/>
          <p:nvPr/>
        </p:nvGrpSpPr>
        <p:grpSpPr>
          <a:xfrm>
            <a:off x="3988843" y="2450731"/>
            <a:ext cx="3124788" cy="2128128"/>
            <a:chOff x="3988842" y="2450731"/>
            <a:chExt cx="3124788" cy="2128128"/>
          </a:xfrm>
        </p:grpSpPr>
        <p:pic>
          <p:nvPicPr>
            <p:cNvPr id="32" name="Picture 31"/>
            <p:cNvPicPr>
              <a:picLocks noChangeAspect="1"/>
            </p:cNvPicPr>
            <p:nvPr/>
          </p:nvPicPr>
          <p:blipFill>
            <a:blip r:embed="rId5"/>
            <a:stretch>
              <a:fillRect/>
            </a:stretch>
          </p:blipFill>
          <p:spPr>
            <a:xfrm>
              <a:off x="3988842" y="2450731"/>
              <a:ext cx="1881723" cy="1985032"/>
            </a:xfrm>
            <a:prstGeom prst="rect">
              <a:avLst/>
            </a:prstGeom>
          </p:spPr>
        </p:pic>
        <p:pic>
          <p:nvPicPr>
            <p:cNvPr id="33" name="Picture 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83862" y="2943332"/>
              <a:ext cx="1929768" cy="1635527"/>
            </a:xfrm>
            <a:prstGeom prst="rect">
              <a:avLst/>
            </a:prstGeom>
          </p:spPr>
        </p:pic>
      </p:grpSp>
      <p:sp>
        <p:nvSpPr>
          <p:cNvPr id="34" name="TextBox 33"/>
          <p:cNvSpPr txBox="1"/>
          <p:nvPr/>
        </p:nvSpPr>
        <p:spPr>
          <a:xfrm>
            <a:off x="4278594" y="4607997"/>
            <a:ext cx="2545287" cy="1200329"/>
          </a:xfrm>
          <a:prstGeom prst="rect">
            <a:avLst/>
          </a:prstGeom>
          <a:noFill/>
        </p:spPr>
        <p:txBody>
          <a:bodyPr wrap="square" rtlCol="0">
            <a:spAutoFit/>
          </a:bodyPr>
          <a:lstStyle/>
          <a:p>
            <a:pPr algn="ctr" defTabSz="914377"/>
            <a:r>
              <a:rPr lang="en-US" sz="2400" b="1" dirty="0">
                <a:solidFill>
                  <a:srgbClr val="FFFFFF"/>
                </a:solidFill>
                <a:latin typeface="Arial"/>
                <a:cs typeface="Arial"/>
              </a:rPr>
              <a:t>Even more effective brand building</a:t>
            </a:r>
          </a:p>
        </p:txBody>
      </p:sp>
      <p:sp>
        <p:nvSpPr>
          <p:cNvPr id="14" name="Rectangle 13"/>
          <p:cNvSpPr/>
          <p:nvPr/>
        </p:nvSpPr>
        <p:spPr>
          <a:xfrm>
            <a:off x="0" y="6141274"/>
            <a:ext cx="14259387" cy="7167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prstClr val="white"/>
              </a:solidFill>
            </a:endParaRPr>
          </a:p>
        </p:txBody>
      </p:sp>
      <p:pic>
        <p:nvPicPr>
          <p:cNvPr id="12" name="Picture 11" descr="bdrc-continental-logo-main.w.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0060" y="6372062"/>
            <a:ext cx="681741" cy="454127"/>
          </a:xfrm>
          <a:prstGeom prst="rect">
            <a:avLst/>
          </a:prstGeom>
        </p:spPr>
      </p:pic>
      <p:pic>
        <p:nvPicPr>
          <p:cNvPr id="13" name="Picture 12" descr="Newsworks_URL_CMYK_Red.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81" y="6372062"/>
            <a:ext cx="500529" cy="407153"/>
          </a:xfrm>
          <a:prstGeom prst="rect">
            <a:avLst/>
          </a:prstGeom>
        </p:spPr>
      </p:pic>
      <p:sp>
        <p:nvSpPr>
          <p:cNvPr id="15" name="Rectangle 14"/>
          <p:cNvSpPr/>
          <p:nvPr/>
        </p:nvSpPr>
        <p:spPr>
          <a:xfrm>
            <a:off x="1053004" y="6478337"/>
            <a:ext cx="4177720" cy="256993"/>
          </a:xfrm>
          <a:prstGeom prst="rect">
            <a:avLst/>
          </a:prstGeom>
        </p:spPr>
        <p:txBody>
          <a:bodyPr wrap="square">
            <a:spAutoFit/>
          </a:bodyPr>
          <a:lstStyle/>
          <a:p>
            <a:pPr marL="12700" defTabSz="609585">
              <a:spcBef>
                <a:spcPts val="851"/>
              </a:spcBef>
            </a:pPr>
            <a:r>
              <a:rPr lang="en-GB" sz="1070" dirty="0">
                <a:solidFill>
                  <a:prstClr val="black"/>
                </a:solidFill>
                <a:latin typeface="Arial"/>
                <a:cs typeface="Arial"/>
              </a:rPr>
              <a:t>Source: </a:t>
            </a:r>
            <a:r>
              <a:rPr lang="en-GB" sz="1070" spc="-35" dirty="0">
                <a:solidFill>
                  <a:prstClr val="black"/>
                </a:solidFill>
                <a:latin typeface="Arial"/>
                <a:cs typeface="Arial"/>
              </a:rPr>
              <a:t>The multi-platform </a:t>
            </a:r>
            <a:r>
              <a:rPr lang="en-GB" sz="1070" spc="-35" dirty="0" smtClean="0">
                <a:solidFill>
                  <a:prstClr val="black"/>
                </a:solidFill>
                <a:latin typeface="Arial"/>
                <a:cs typeface="Arial"/>
              </a:rPr>
              <a:t>study, 2016</a:t>
            </a:r>
            <a:endParaRPr lang="en-GB" sz="1070" spc="-35" dirty="0">
              <a:solidFill>
                <a:prstClr val="black"/>
              </a:solidFill>
              <a:latin typeface="Arial"/>
              <a:cs typeface="Arial"/>
            </a:endParaRPr>
          </a:p>
        </p:txBody>
      </p:sp>
    </p:spTree>
    <p:extLst>
      <p:ext uri="{BB962C8B-B14F-4D97-AF65-F5344CB8AC3E}">
        <p14:creationId xmlns:p14="http://schemas.microsoft.com/office/powerpoint/2010/main" val="8058343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0" y="0"/>
            <a:ext cx="6096000" cy="6858000"/>
          </a:xfrm>
          <a:prstGeom prst="rect">
            <a:avLst/>
          </a:prstGeom>
          <a:solidFill>
            <a:srgbClr val="7AB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7"/>
            <a:endParaRPr lang="en-US" sz="2400" dirty="0">
              <a:solidFill>
                <a:prstClr val="white"/>
              </a:solidFill>
            </a:endParaRPr>
          </a:p>
        </p:txBody>
      </p:sp>
      <p:sp>
        <p:nvSpPr>
          <p:cNvPr id="5" name="TextBox 4"/>
          <p:cNvSpPr txBox="1"/>
          <p:nvPr/>
        </p:nvSpPr>
        <p:spPr>
          <a:xfrm>
            <a:off x="6755027" y="2427525"/>
            <a:ext cx="4512504" cy="1200329"/>
          </a:xfrm>
          <a:prstGeom prst="rect">
            <a:avLst/>
          </a:prstGeom>
          <a:noFill/>
        </p:spPr>
        <p:txBody>
          <a:bodyPr wrap="square" rtlCol="0">
            <a:spAutoFit/>
          </a:bodyPr>
          <a:lstStyle/>
          <a:p>
            <a:pPr defTabSz="914377"/>
            <a:r>
              <a:rPr lang="en-US" sz="2400" b="1" dirty="0">
                <a:solidFill>
                  <a:prstClr val="white"/>
                </a:solidFill>
                <a:latin typeface="Arial"/>
                <a:cs typeface="Arial"/>
              </a:rPr>
              <a:t>Combining print + digital </a:t>
            </a:r>
            <a:r>
              <a:rPr lang="en-US" sz="2400" b="1" dirty="0" err="1">
                <a:solidFill>
                  <a:prstClr val="white"/>
                </a:solidFill>
                <a:latin typeface="Arial"/>
                <a:cs typeface="Arial"/>
              </a:rPr>
              <a:t>newsbrands</a:t>
            </a:r>
            <a:r>
              <a:rPr lang="en-US" sz="2400" b="1" dirty="0">
                <a:solidFill>
                  <a:prstClr val="white"/>
                </a:solidFill>
                <a:latin typeface="Arial"/>
                <a:cs typeface="Arial"/>
              </a:rPr>
              <a:t> gives you a 3.4 times multiplier effect</a:t>
            </a:r>
          </a:p>
        </p:txBody>
      </p:sp>
      <p:sp>
        <p:nvSpPr>
          <p:cNvPr id="6" name="TextBox 5"/>
          <p:cNvSpPr txBox="1"/>
          <p:nvPr/>
        </p:nvSpPr>
        <p:spPr>
          <a:xfrm>
            <a:off x="6814522" y="3680440"/>
            <a:ext cx="4393513" cy="707886"/>
          </a:xfrm>
          <a:prstGeom prst="rect">
            <a:avLst/>
          </a:prstGeom>
          <a:noFill/>
        </p:spPr>
        <p:txBody>
          <a:bodyPr wrap="square" rtlCol="0">
            <a:spAutoFit/>
          </a:bodyPr>
          <a:lstStyle/>
          <a:p>
            <a:pPr defTabSz="914377"/>
            <a:r>
              <a:rPr lang="en-US" sz="2000" dirty="0">
                <a:solidFill>
                  <a:prstClr val="white"/>
                </a:solidFill>
                <a:latin typeface="Arial"/>
                <a:cs typeface="Arial"/>
              </a:rPr>
              <a:t>Average uplift across </a:t>
            </a:r>
            <a:br>
              <a:rPr lang="en-US" sz="2000" dirty="0">
                <a:solidFill>
                  <a:prstClr val="white"/>
                </a:solidFill>
                <a:latin typeface="Arial"/>
                <a:cs typeface="Arial"/>
              </a:rPr>
            </a:br>
            <a:r>
              <a:rPr lang="en-US" sz="2000" dirty="0">
                <a:solidFill>
                  <a:prstClr val="white"/>
                </a:solidFill>
                <a:latin typeface="Arial"/>
                <a:cs typeface="Arial"/>
              </a:rPr>
              <a:t>brand health measures</a:t>
            </a:r>
          </a:p>
        </p:txBody>
      </p:sp>
      <p:sp>
        <p:nvSpPr>
          <p:cNvPr id="7" name="Rectangle 6"/>
          <p:cNvSpPr/>
          <p:nvPr/>
        </p:nvSpPr>
        <p:spPr>
          <a:xfrm>
            <a:off x="1737576" y="4264611"/>
            <a:ext cx="1155203" cy="8161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7"/>
            <a:endParaRPr lang="en-US" sz="2400" dirty="0">
              <a:solidFill>
                <a:prstClr val="white"/>
              </a:solidFill>
            </a:endParaRPr>
          </a:p>
        </p:txBody>
      </p:sp>
      <p:sp>
        <p:nvSpPr>
          <p:cNvPr id="11" name="Rectangle 10"/>
          <p:cNvSpPr/>
          <p:nvPr/>
        </p:nvSpPr>
        <p:spPr>
          <a:xfrm>
            <a:off x="3147273" y="4263200"/>
            <a:ext cx="1155203" cy="8161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7"/>
            <a:endParaRPr lang="en-US" sz="2400" dirty="0">
              <a:solidFill>
                <a:prstClr val="white"/>
              </a:solidFill>
            </a:endParaRPr>
          </a:p>
        </p:txBody>
      </p:sp>
      <p:pic>
        <p:nvPicPr>
          <p:cNvPr id="20" name="Picture 19" descr="ICONS-04.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4520" y="4494463"/>
            <a:ext cx="661315" cy="680101"/>
          </a:xfrm>
          <a:prstGeom prst="rect">
            <a:avLst/>
          </a:prstGeom>
        </p:spPr>
      </p:pic>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47463" y="4562353"/>
            <a:ext cx="957648" cy="549803"/>
          </a:xfrm>
          <a:prstGeom prst="rect">
            <a:avLst/>
          </a:prstGeom>
        </p:spPr>
      </p:pic>
      <p:sp>
        <p:nvSpPr>
          <p:cNvPr id="9" name="TextBox 8"/>
          <p:cNvSpPr txBox="1"/>
          <p:nvPr/>
        </p:nvSpPr>
        <p:spPr>
          <a:xfrm>
            <a:off x="1623695" y="5134322"/>
            <a:ext cx="1382965" cy="338554"/>
          </a:xfrm>
          <a:prstGeom prst="rect">
            <a:avLst/>
          </a:prstGeom>
          <a:noFill/>
        </p:spPr>
        <p:txBody>
          <a:bodyPr wrap="square" rtlCol="0">
            <a:spAutoFit/>
          </a:bodyPr>
          <a:lstStyle/>
          <a:p>
            <a:pPr algn="ctr" defTabSz="914377"/>
            <a:r>
              <a:rPr lang="en-GB" sz="1600" dirty="0">
                <a:solidFill>
                  <a:prstClr val="black"/>
                </a:solidFill>
                <a:latin typeface="Arial" panose="020B0604020202020204" pitchFamily="34" charset="0"/>
                <a:cs typeface="Arial" panose="020B0604020202020204" pitchFamily="34" charset="0"/>
              </a:rPr>
              <a:t>Print</a:t>
            </a:r>
          </a:p>
        </p:txBody>
      </p:sp>
      <p:sp>
        <p:nvSpPr>
          <p:cNvPr id="19" name="TextBox 18"/>
          <p:cNvSpPr txBox="1"/>
          <p:nvPr/>
        </p:nvSpPr>
        <p:spPr>
          <a:xfrm>
            <a:off x="3033393" y="5139337"/>
            <a:ext cx="1460807" cy="338554"/>
          </a:xfrm>
          <a:prstGeom prst="rect">
            <a:avLst/>
          </a:prstGeom>
          <a:noFill/>
        </p:spPr>
        <p:txBody>
          <a:bodyPr wrap="square" rtlCol="0">
            <a:spAutoFit/>
          </a:bodyPr>
          <a:lstStyle/>
          <a:p>
            <a:pPr algn="ctr" defTabSz="914377"/>
            <a:r>
              <a:rPr lang="en-GB" sz="1600" dirty="0">
                <a:solidFill>
                  <a:prstClr val="black"/>
                </a:solidFill>
                <a:latin typeface="Arial" panose="020B0604020202020204" pitchFamily="34" charset="0"/>
                <a:cs typeface="Arial" panose="020B0604020202020204" pitchFamily="34" charset="0"/>
              </a:rPr>
              <a:t>Print + digital</a:t>
            </a:r>
          </a:p>
        </p:txBody>
      </p:sp>
      <p:grpSp>
        <p:nvGrpSpPr>
          <p:cNvPr id="2" name="Group 1"/>
          <p:cNvGrpSpPr/>
          <p:nvPr/>
        </p:nvGrpSpPr>
        <p:grpSpPr>
          <a:xfrm>
            <a:off x="1737576" y="2954737"/>
            <a:ext cx="1155203" cy="1216459"/>
            <a:chOff x="1303181" y="4640852"/>
            <a:chExt cx="866402" cy="912344"/>
          </a:xfrm>
        </p:grpSpPr>
        <p:sp>
          <p:nvSpPr>
            <p:cNvPr id="12" name="Rectangle 11"/>
            <p:cNvSpPr/>
            <p:nvPr/>
          </p:nvSpPr>
          <p:spPr>
            <a:xfrm>
              <a:off x="1303181" y="5010184"/>
              <a:ext cx="866402" cy="543012"/>
            </a:xfrm>
            <a:prstGeom prst="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7"/>
              <a:endParaRPr lang="en-US" sz="2400" dirty="0">
                <a:solidFill>
                  <a:prstClr val="white"/>
                </a:solidFill>
              </a:endParaRPr>
            </a:p>
          </p:txBody>
        </p:sp>
        <p:sp>
          <p:nvSpPr>
            <p:cNvPr id="17" name="TextBox 16"/>
            <p:cNvSpPr txBox="1"/>
            <p:nvPr/>
          </p:nvSpPr>
          <p:spPr>
            <a:xfrm>
              <a:off x="1303181" y="4640852"/>
              <a:ext cx="866402" cy="346249"/>
            </a:xfrm>
            <a:prstGeom prst="rect">
              <a:avLst/>
            </a:prstGeom>
            <a:noFill/>
          </p:spPr>
          <p:txBody>
            <a:bodyPr wrap="square" rtlCol="0">
              <a:spAutoFit/>
            </a:bodyPr>
            <a:lstStyle/>
            <a:p>
              <a:pPr algn="ctr" defTabSz="914377"/>
              <a:r>
                <a:rPr lang="en-US" sz="2400" dirty="0">
                  <a:solidFill>
                    <a:prstClr val="black"/>
                  </a:solidFill>
                  <a:latin typeface="Arial Black"/>
                  <a:cs typeface="Arial Black"/>
                </a:rPr>
                <a:t>+5%</a:t>
              </a:r>
            </a:p>
          </p:txBody>
        </p:sp>
      </p:grpSp>
      <p:grpSp>
        <p:nvGrpSpPr>
          <p:cNvPr id="3" name="Group 2"/>
          <p:cNvGrpSpPr/>
          <p:nvPr/>
        </p:nvGrpSpPr>
        <p:grpSpPr>
          <a:xfrm>
            <a:off x="2955551" y="1111748"/>
            <a:ext cx="1538648" cy="3059449"/>
            <a:chOff x="2216663" y="3258609"/>
            <a:chExt cx="1153986" cy="2294587"/>
          </a:xfrm>
        </p:grpSpPr>
        <p:sp>
          <p:nvSpPr>
            <p:cNvPr id="13" name="Rectangle 12"/>
            <p:cNvSpPr/>
            <p:nvPr/>
          </p:nvSpPr>
          <p:spPr>
            <a:xfrm>
              <a:off x="2360455" y="3625884"/>
              <a:ext cx="866402" cy="1927312"/>
            </a:xfrm>
            <a:prstGeom prst="rect">
              <a:avLst/>
            </a:prstGeom>
            <a:solidFill>
              <a:srgbClr val="7AB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7"/>
              <a:endParaRPr lang="en-US" sz="2400" dirty="0">
                <a:solidFill>
                  <a:srgbClr val="7AB800"/>
                </a:solidFill>
              </a:endParaRPr>
            </a:p>
          </p:txBody>
        </p:sp>
        <p:sp>
          <p:nvSpPr>
            <p:cNvPr id="18" name="TextBox 17"/>
            <p:cNvSpPr txBox="1"/>
            <p:nvPr/>
          </p:nvSpPr>
          <p:spPr>
            <a:xfrm>
              <a:off x="2216663" y="3258609"/>
              <a:ext cx="1153986" cy="346249"/>
            </a:xfrm>
            <a:prstGeom prst="rect">
              <a:avLst/>
            </a:prstGeom>
            <a:noFill/>
          </p:spPr>
          <p:txBody>
            <a:bodyPr wrap="square" rtlCol="0">
              <a:spAutoFit/>
            </a:bodyPr>
            <a:lstStyle/>
            <a:p>
              <a:pPr algn="ctr" defTabSz="914377"/>
              <a:r>
                <a:rPr lang="en-US" sz="2400" dirty="0">
                  <a:solidFill>
                    <a:prstClr val="black"/>
                  </a:solidFill>
                  <a:latin typeface="Arial Black"/>
                  <a:cs typeface="Arial Black"/>
                </a:rPr>
                <a:t>+17%</a:t>
              </a:r>
            </a:p>
          </p:txBody>
        </p:sp>
      </p:grpSp>
      <p:sp>
        <p:nvSpPr>
          <p:cNvPr id="22" name="Rectangle 21"/>
          <p:cNvSpPr/>
          <p:nvPr/>
        </p:nvSpPr>
        <p:spPr>
          <a:xfrm>
            <a:off x="1053004" y="6478337"/>
            <a:ext cx="4177720" cy="256993"/>
          </a:xfrm>
          <a:prstGeom prst="rect">
            <a:avLst/>
          </a:prstGeom>
        </p:spPr>
        <p:txBody>
          <a:bodyPr wrap="square">
            <a:spAutoFit/>
          </a:bodyPr>
          <a:lstStyle/>
          <a:p>
            <a:pPr marL="12700" defTabSz="609585">
              <a:spcBef>
                <a:spcPts val="851"/>
              </a:spcBef>
            </a:pPr>
            <a:r>
              <a:rPr lang="en-GB" sz="1070" dirty="0">
                <a:solidFill>
                  <a:prstClr val="black"/>
                </a:solidFill>
                <a:latin typeface="Arial"/>
                <a:cs typeface="Arial"/>
              </a:rPr>
              <a:t>Source: </a:t>
            </a:r>
            <a:r>
              <a:rPr lang="en-GB" sz="1070" spc="-35" dirty="0">
                <a:solidFill>
                  <a:prstClr val="black"/>
                </a:solidFill>
                <a:latin typeface="Arial"/>
                <a:cs typeface="Arial"/>
              </a:rPr>
              <a:t>The multi-platform </a:t>
            </a:r>
            <a:r>
              <a:rPr lang="en-GB" sz="1070" spc="-35" dirty="0" smtClean="0">
                <a:solidFill>
                  <a:prstClr val="black"/>
                </a:solidFill>
                <a:latin typeface="Arial"/>
                <a:cs typeface="Arial"/>
              </a:rPr>
              <a:t>study, 2016</a:t>
            </a:r>
            <a:endParaRPr lang="en-GB" sz="1070" spc="-35" dirty="0">
              <a:solidFill>
                <a:prstClr val="black"/>
              </a:solidFill>
              <a:latin typeface="Arial"/>
              <a:cs typeface="Arial"/>
            </a:endParaRPr>
          </a:p>
        </p:txBody>
      </p:sp>
    </p:spTree>
    <p:extLst>
      <p:ext uri="{BB962C8B-B14F-4D97-AF65-F5344CB8AC3E}">
        <p14:creationId xmlns:p14="http://schemas.microsoft.com/office/powerpoint/2010/main" val="7889684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611" y="1266866"/>
            <a:ext cx="12215612" cy="4756247"/>
          </a:xfrm>
          <a:prstGeom prst="rect">
            <a:avLst/>
          </a:prstGeom>
          <a:solidFill>
            <a:srgbClr val="7AB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7"/>
            <a:endParaRPr lang="en-US" sz="2400" dirty="0">
              <a:solidFill>
                <a:prstClr val="white"/>
              </a:solidFill>
            </a:endParaRPr>
          </a:p>
        </p:txBody>
      </p:sp>
      <p:pic>
        <p:nvPicPr>
          <p:cNvPr id="9" name="Picture 8" descr="ICONS-0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5207" y="2398465"/>
            <a:ext cx="2152455" cy="2213603"/>
          </a:xfrm>
          <a:prstGeom prst="rect">
            <a:avLst/>
          </a:prstGeom>
        </p:spPr>
      </p:pic>
      <p:sp>
        <p:nvSpPr>
          <p:cNvPr id="13" name="TextBox 12"/>
          <p:cNvSpPr txBox="1"/>
          <p:nvPr/>
        </p:nvSpPr>
        <p:spPr>
          <a:xfrm>
            <a:off x="6060257" y="2398466"/>
            <a:ext cx="3035457" cy="584775"/>
          </a:xfrm>
          <a:prstGeom prst="rect">
            <a:avLst/>
          </a:prstGeom>
          <a:noFill/>
        </p:spPr>
        <p:txBody>
          <a:bodyPr wrap="square" rtlCol="0">
            <a:spAutoFit/>
          </a:bodyPr>
          <a:lstStyle/>
          <a:p>
            <a:pPr defTabSz="914377"/>
            <a:r>
              <a:rPr lang="en-US" sz="3200" dirty="0">
                <a:solidFill>
                  <a:prstClr val="white"/>
                </a:solidFill>
                <a:latin typeface="Arial"/>
                <a:cs typeface="Arial"/>
              </a:rPr>
              <a:t>• Salience</a:t>
            </a:r>
          </a:p>
        </p:txBody>
      </p:sp>
      <p:sp>
        <p:nvSpPr>
          <p:cNvPr id="14" name="TextBox 13"/>
          <p:cNvSpPr txBox="1"/>
          <p:nvPr/>
        </p:nvSpPr>
        <p:spPr>
          <a:xfrm>
            <a:off x="6060255" y="3179140"/>
            <a:ext cx="5041757" cy="584775"/>
          </a:xfrm>
          <a:prstGeom prst="rect">
            <a:avLst/>
          </a:prstGeom>
          <a:noFill/>
        </p:spPr>
        <p:txBody>
          <a:bodyPr wrap="square" rtlCol="0">
            <a:spAutoFit/>
          </a:bodyPr>
          <a:lstStyle/>
          <a:p>
            <a:pPr defTabSz="914377"/>
            <a:r>
              <a:rPr lang="en-US" sz="3200" dirty="0">
                <a:solidFill>
                  <a:prstClr val="white"/>
                </a:solidFill>
                <a:latin typeface="Arial"/>
                <a:cs typeface="Arial"/>
              </a:rPr>
              <a:t>• Spontaneous awareness</a:t>
            </a:r>
          </a:p>
        </p:txBody>
      </p:sp>
      <p:sp>
        <p:nvSpPr>
          <p:cNvPr id="15" name="TextBox 14"/>
          <p:cNvSpPr txBox="1"/>
          <p:nvPr/>
        </p:nvSpPr>
        <p:spPr>
          <a:xfrm>
            <a:off x="6060254" y="3949224"/>
            <a:ext cx="3035457" cy="584775"/>
          </a:xfrm>
          <a:prstGeom prst="rect">
            <a:avLst/>
          </a:prstGeom>
          <a:noFill/>
        </p:spPr>
        <p:txBody>
          <a:bodyPr wrap="square" rtlCol="0">
            <a:spAutoFit/>
          </a:bodyPr>
          <a:lstStyle/>
          <a:p>
            <a:pPr defTabSz="914377"/>
            <a:r>
              <a:rPr lang="en-US" sz="3200" dirty="0">
                <a:solidFill>
                  <a:prstClr val="white"/>
                </a:solidFill>
                <a:latin typeface="Arial"/>
                <a:cs typeface="Arial"/>
              </a:rPr>
              <a:t>• Innovative</a:t>
            </a:r>
          </a:p>
        </p:txBody>
      </p:sp>
      <p:sp>
        <p:nvSpPr>
          <p:cNvPr id="8" name="Rectangle 7"/>
          <p:cNvSpPr/>
          <p:nvPr/>
        </p:nvSpPr>
        <p:spPr>
          <a:xfrm>
            <a:off x="1053004" y="6478337"/>
            <a:ext cx="4177720" cy="256993"/>
          </a:xfrm>
          <a:prstGeom prst="rect">
            <a:avLst/>
          </a:prstGeom>
        </p:spPr>
        <p:txBody>
          <a:bodyPr wrap="square">
            <a:spAutoFit/>
          </a:bodyPr>
          <a:lstStyle/>
          <a:p>
            <a:pPr marL="12700" defTabSz="609585">
              <a:spcBef>
                <a:spcPts val="851"/>
              </a:spcBef>
            </a:pPr>
            <a:r>
              <a:rPr lang="en-GB" sz="1070" dirty="0">
                <a:solidFill>
                  <a:prstClr val="black"/>
                </a:solidFill>
                <a:latin typeface="Arial"/>
                <a:cs typeface="Arial"/>
              </a:rPr>
              <a:t>Source: </a:t>
            </a:r>
            <a:r>
              <a:rPr lang="en-GB" sz="1070" spc="-35" dirty="0">
                <a:solidFill>
                  <a:prstClr val="black"/>
                </a:solidFill>
                <a:latin typeface="Arial"/>
                <a:cs typeface="Arial"/>
              </a:rPr>
              <a:t>The multi-platform </a:t>
            </a:r>
            <a:r>
              <a:rPr lang="en-GB" sz="1070" spc="-35" dirty="0" smtClean="0">
                <a:solidFill>
                  <a:prstClr val="black"/>
                </a:solidFill>
                <a:latin typeface="Arial"/>
                <a:cs typeface="Arial"/>
              </a:rPr>
              <a:t>study, 2016</a:t>
            </a:r>
            <a:endParaRPr lang="en-GB" sz="1070" spc="-35" dirty="0">
              <a:solidFill>
                <a:prstClr val="black"/>
              </a:solidFill>
              <a:latin typeface="Arial"/>
              <a:cs typeface="Arial"/>
            </a:endParaRPr>
          </a:p>
        </p:txBody>
      </p:sp>
      <p:sp>
        <p:nvSpPr>
          <p:cNvPr id="11" name="TextBox 10"/>
          <p:cNvSpPr txBox="1"/>
          <p:nvPr/>
        </p:nvSpPr>
        <p:spPr>
          <a:xfrm>
            <a:off x="334800" y="313200"/>
            <a:ext cx="12147443" cy="458972"/>
          </a:xfrm>
          <a:prstGeom prst="rect">
            <a:avLst/>
          </a:prstGeom>
          <a:noFill/>
        </p:spPr>
        <p:txBody>
          <a:bodyPr wrap="square" rtlCol="0">
            <a:spAutoFit/>
          </a:bodyPr>
          <a:lstStyle/>
          <a:p>
            <a:pPr defTabSz="609585">
              <a:lnSpc>
                <a:spcPct val="70000"/>
              </a:lnSpc>
            </a:pPr>
            <a:r>
              <a:rPr lang="en-GB" sz="3200" dirty="0">
                <a:solidFill>
                  <a:prstClr val="black"/>
                </a:solidFill>
                <a:latin typeface="Arial Black"/>
                <a:cs typeface="Arial Black"/>
              </a:rPr>
              <a:t>Brand-building strengths of print </a:t>
            </a:r>
            <a:r>
              <a:rPr lang="en-GB" sz="3200" dirty="0" err="1">
                <a:solidFill>
                  <a:prstClr val="black"/>
                </a:solidFill>
                <a:latin typeface="Arial Black"/>
                <a:cs typeface="Arial Black"/>
              </a:rPr>
              <a:t>newsbrands</a:t>
            </a:r>
            <a:endParaRPr lang="en-GB" sz="3200" dirty="0">
              <a:solidFill>
                <a:prstClr val="black"/>
              </a:solidFill>
              <a:latin typeface="Arial Black"/>
              <a:cs typeface="Arial Black"/>
            </a:endParaRPr>
          </a:p>
        </p:txBody>
      </p:sp>
    </p:spTree>
    <p:extLst>
      <p:ext uri="{BB962C8B-B14F-4D97-AF65-F5344CB8AC3E}">
        <p14:creationId xmlns:p14="http://schemas.microsoft.com/office/powerpoint/2010/main" val="2320564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14274" y="1291952"/>
            <a:ext cx="3323951" cy="4455421"/>
          </a:xfrm>
          <a:prstGeom prst="rect">
            <a:avLst/>
          </a:prstGeom>
          <a:solidFill>
            <a:srgbClr val="7AB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7"/>
            <a:endParaRPr lang="en-US" sz="2400" dirty="0">
              <a:solidFill>
                <a:prstClr val="white"/>
              </a:solidFill>
            </a:endParaRPr>
          </a:p>
        </p:txBody>
      </p:sp>
      <p:sp>
        <p:nvSpPr>
          <p:cNvPr id="9" name="Rectangle 8"/>
          <p:cNvSpPr/>
          <p:nvPr/>
        </p:nvSpPr>
        <p:spPr>
          <a:xfrm>
            <a:off x="8291063" y="1242876"/>
            <a:ext cx="3336495" cy="4455421"/>
          </a:xfrm>
          <a:prstGeom prst="rect">
            <a:avLst/>
          </a:prstGeom>
          <a:solidFill>
            <a:srgbClr val="7AB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7"/>
            <a:endParaRPr lang="en-US" sz="2400" dirty="0">
              <a:solidFill>
                <a:prstClr val="white"/>
              </a:solidFill>
            </a:endParaRPr>
          </a:p>
        </p:txBody>
      </p:sp>
      <p:sp>
        <p:nvSpPr>
          <p:cNvPr id="10" name="Rectangle 9"/>
          <p:cNvSpPr/>
          <p:nvPr/>
        </p:nvSpPr>
        <p:spPr>
          <a:xfrm>
            <a:off x="4390124" y="1291952"/>
            <a:ext cx="3411755" cy="4455421"/>
          </a:xfrm>
          <a:prstGeom prst="rect">
            <a:avLst/>
          </a:prstGeom>
          <a:solidFill>
            <a:srgbClr val="7AB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7"/>
            <a:endParaRPr lang="en-US" sz="2400" dirty="0">
              <a:solidFill>
                <a:prstClr val="white"/>
              </a:solidFill>
            </a:endParaRPr>
          </a:p>
        </p:txBody>
      </p:sp>
      <p:grpSp>
        <p:nvGrpSpPr>
          <p:cNvPr id="37" name="Group 36"/>
          <p:cNvGrpSpPr/>
          <p:nvPr/>
        </p:nvGrpSpPr>
        <p:grpSpPr>
          <a:xfrm>
            <a:off x="704928" y="1348313"/>
            <a:ext cx="2980480" cy="1220736"/>
            <a:chOff x="528696" y="1130771"/>
            <a:chExt cx="2235360" cy="915552"/>
          </a:xfrm>
        </p:grpSpPr>
        <p:pic>
          <p:nvPicPr>
            <p:cNvPr id="11" name="Picture 10" descr="ICONS-0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96" y="1130771"/>
              <a:ext cx="835378" cy="85911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3362" y="1229254"/>
              <a:ext cx="880694" cy="817069"/>
            </a:xfrm>
            <a:prstGeom prst="rect">
              <a:avLst/>
            </a:prstGeom>
          </p:spPr>
        </p:pic>
        <p:sp>
          <p:nvSpPr>
            <p:cNvPr id="13" name="TextBox 12"/>
            <p:cNvSpPr txBox="1"/>
            <p:nvPr/>
          </p:nvSpPr>
          <p:spPr>
            <a:xfrm>
              <a:off x="1485065" y="1373482"/>
              <a:ext cx="346194" cy="346249"/>
            </a:xfrm>
            <a:prstGeom prst="rect">
              <a:avLst/>
            </a:prstGeom>
            <a:noFill/>
          </p:spPr>
          <p:txBody>
            <a:bodyPr wrap="square" rtlCol="0">
              <a:spAutoFit/>
            </a:bodyPr>
            <a:lstStyle/>
            <a:p>
              <a:pPr defTabSz="914377"/>
              <a:r>
                <a:rPr lang="en-US" sz="2400" b="1" dirty="0">
                  <a:solidFill>
                    <a:srgbClr val="FFFFFF"/>
                  </a:solidFill>
                  <a:latin typeface="Arial"/>
                  <a:cs typeface="Arial"/>
                </a:rPr>
                <a:t>+</a:t>
              </a:r>
            </a:p>
          </p:txBody>
        </p:sp>
      </p:grpSp>
      <p:grpSp>
        <p:nvGrpSpPr>
          <p:cNvPr id="38" name="Group 37"/>
          <p:cNvGrpSpPr/>
          <p:nvPr/>
        </p:nvGrpSpPr>
        <p:grpSpPr>
          <a:xfrm>
            <a:off x="4740172" y="1348313"/>
            <a:ext cx="2715213" cy="1151264"/>
            <a:chOff x="3555128" y="1130771"/>
            <a:chExt cx="2036410" cy="863448"/>
          </a:xfrm>
        </p:grpSpPr>
        <p:pic>
          <p:nvPicPr>
            <p:cNvPr id="14" name="Picture 13" descr="ICONS-0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5128" y="1130771"/>
              <a:ext cx="835378" cy="859110"/>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8600" y="1177150"/>
              <a:ext cx="582938" cy="817069"/>
            </a:xfrm>
            <a:prstGeom prst="rect">
              <a:avLst/>
            </a:prstGeom>
          </p:spPr>
        </p:pic>
        <p:sp>
          <p:nvSpPr>
            <p:cNvPr id="16" name="TextBox 15"/>
            <p:cNvSpPr txBox="1"/>
            <p:nvPr/>
          </p:nvSpPr>
          <p:spPr>
            <a:xfrm>
              <a:off x="4500501" y="1373482"/>
              <a:ext cx="346194" cy="346249"/>
            </a:xfrm>
            <a:prstGeom prst="rect">
              <a:avLst/>
            </a:prstGeom>
            <a:noFill/>
          </p:spPr>
          <p:txBody>
            <a:bodyPr wrap="square" rtlCol="0">
              <a:spAutoFit/>
            </a:bodyPr>
            <a:lstStyle/>
            <a:p>
              <a:pPr defTabSz="914377"/>
              <a:r>
                <a:rPr lang="en-US" sz="2400" b="1" dirty="0">
                  <a:solidFill>
                    <a:srgbClr val="FFFFFF"/>
                  </a:solidFill>
                  <a:latin typeface="Arial"/>
                  <a:cs typeface="Arial"/>
                </a:rPr>
                <a:t>+</a:t>
              </a:r>
            </a:p>
          </p:txBody>
        </p:sp>
      </p:grpSp>
      <p:grpSp>
        <p:nvGrpSpPr>
          <p:cNvPr id="39" name="Group 38"/>
          <p:cNvGrpSpPr/>
          <p:nvPr/>
        </p:nvGrpSpPr>
        <p:grpSpPr>
          <a:xfrm>
            <a:off x="8633204" y="1337404"/>
            <a:ext cx="2531017" cy="1145480"/>
            <a:chOff x="6474901" y="1122589"/>
            <a:chExt cx="1898263" cy="859110"/>
          </a:xfrm>
        </p:grpSpPr>
        <p:pic>
          <p:nvPicPr>
            <p:cNvPr id="17" name="Picture 16" descr="ICONS-0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4901" y="1122589"/>
              <a:ext cx="835378" cy="859110"/>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84304" y="1203598"/>
              <a:ext cx="388860" cy="708730"/>
            </a:xfrm>
            <a:prstGeom prst="rect">
              <a:avLst/>
            </a:prstGeom>
          </p:spPr>
        </p:pic>
        <p:sp>
          <p:nvSpPr>
            <p:cNvPr id="19" name="TextBox 18"/>
            <p:cNvSpPr txBox="1"/>
            <p:nvPr/>
          </p:nvSpPr>
          <p:spPr>
            <a:xfrm>
              <a:off x="7431028" y="1365300"/>
              <a:ext cx="346194" cy="346249"/>
            </a:xfrm>
            <a:prstGeom prst="rect">
              <a:avLst/>
            </a:prstGeom>
            <a:noFill/>
          </p:spPr>
          <p:txBody>
            <a:bodyPr wrap="square" rtlCol="0">
              <a:spAutoFit/>
            </a:bodyPr>
            <a:lstStyle/>
            <a:p>
              <a:pPr defTabSz="914377"/>
              <a:r>
                <a:rPr lang="en-US" sz="2400" b="1" dirty="0">
                  <a:solidFill>
                    <a:srgbClr val="FFFFFF"/>
                  </a:solidFill>
                  <a:latin typeface="Arial"/>
                  <a:cs typeface="Arial"/>
                </a:rPr>
                <a:t>+</a:t>
              </a:r>
            </a:p>
          </p:txBody>
        </p:sp>
      </p:grpSp>
      <p:sp>
        <p:nvSpPr>
          <p:cNvPr id="21" name="TextBox 20"/>
          <p:cNvSpPr txBox="1"/>
          <p:nvPr/>
        </p:nvSpPr>
        <p:spPr>
          <a:xfrm>
            <a:off x="802768" y="2626210"/>
            <a:ext cx="3035457" cy="420564"/>
          </a:xfrm>
          <a:prstGeom prst="rect">
            <a:avLst/>
          </a:prstGeom>
          <a:noFill/>
        </p:spPr>
        <p:txBody>
          <a:bodyPr wrap="square" rtlCol="0">
            <a:spAutoFit/>
          </a:bodyPr>
          <a:lstStyle/>
          <a:p>
            <a:pPr defTabSz="914377"/>
            <a:r>
              <a:rPr lang="en-US" sz="2133" dirty="0">
                <a:solidFill>
                  <a:prstClr val="white"/>
                </a:solidFill>
                <a:latin typeface="Arial"/>
                <a:cs typeface="Arial"/>
              </a:rPr>
              <a:t>• Salience	</a:t>
            </a:r>
            <a:r>
              <a:rPr lang="en-US" sz="2133" b="1" dirty="0">
                <a:solidFill>
                  <a:prstClr val="white"/>
                </a:solidFill>
                <a:latin typeface="Arial"/>
                <a:cs typeface="Arial"/>
              </a:rPr>
              <a:t>+60%</a:t>
            </a:r>
          </a:p>
        </p:txBody>
      </p:sp>
      <p:sp>
        <p:nvSpPr>
          <p:cNvPr id="22" name="TextBox 21"/>
          <p:cNvSpPr txBox="1"/>
          <p:nvPr/>
        </p:nvSpPr>
        <p:spPr>
          <a:xfrm>
            <a:off x="802768" y="3139893"/>
            <a:ext cx="3035457" cy="420564"/>
          </a:xfrm>
          <a:prstGeom prst="rect">
            <a:avLst/>
          </a:prstGeom>
          <a:noFill/>
        </p:spPr>
        <p:txBody>
          <a:bodyPr wrap="square" rtlCol="0">
            <a:spAutoFit/>
          </a:bodyPr>
          <a:lstStyle/>
          <a:p>
            <a:pPr defTabSz="914377"/>
            <a:r>
              <a:rPr lang="en-US" sz="2133" dirty="0">
                <a:solidFill>
                  <a:prstClr val="white"/>
                </a:solidFill>
                <a:latin typeface="Arial"/>
                <a:cs typeface="Arial"/>
              </a:rPr>
              <a:t>• Innovative	</a:t>
            </a:r>
            <a:r>
              <a:rPr lang="en-US" sz="2133" b="1" dirty="0">
                <a:solidFill>
                  <a:prstClr val="white"/>
                </a:solidFill>
                <a:latin typeface="Arial"/>
                <a:cs typeface="Arial"/>
              </a:rPr>
              <a:t>+34%</a:t>
            </a:r>
          </a:p>
        </p:txBody>
      </p:sp>
      <p:sp>
        <p:nvSpPr>
          <p:cNvPr id="23" name="TextBox 22"/>
          <p:cNvSpPr txBox="1"/>
          <p:nvPr/>
        </p:nvSpPr>
        <p:spPr>
          <a:xfrm>
            <a:off x="802768" y="3635897"/>
            <a:ext cx="3035457" cy="420564"/>
          </a:xfrm>
          <a:prstGeom prst="rect">
            <a:avLst/>
          </a:prstGeom>
          <a:noFill/>
        </p:spPr>
        <p:txBody>
          <a:bodyPr wrap="square" rtlCol="0">
            <a:spAutoFit/>
          </a:bodyPr>
          <a:lstStyle/>
          <a:p>
            <a:pPr defTabSz="914377"/>
            <a:r>
              <a:rPr lang="en-US" sz="2133" dirty="0">
                <a:solidFill>
                  <a:prstClr val="white"/>
                </a:solidFill>
                <a:latin typeface="Arial"/>
                <a:cs typeface="Arial"/>
              </a:rPr>
              <a:t>• Awareness	</a:t>
            </a:r>
            <a:r>
              <a:rPr lang="en-US" sz="2133" b="1" dirty="0">
                <a:solidFill>
                  <a:prstClr val="white"/>
                </a:solidFill>
                <a:latin typeface="Arial"/>
                <a:cs typeface="Arial"/>
              </a:rPr>
              <a:t>+31%</a:t>
            </a:r>
          </a:p>
        </p:txBody>
      </p:sp>
      <p:sp>
        <p:nvSpPr>
          <p:cNvPr id="24" name="TextBox 23"/>
          <p:cNvSpPr txBox="1"/>
          <p:nvPr/>
        </p:nvSpPr>
        <p:spPr>
          <a:xfrm>
            <a:off x="802768" y="4149578"/>
            <a:ext cx="3035457" cy="420564"/>
          </a:xfrm>
          <a:prstGeom prst="rect">
            <a:avLst/>
          </a:prstGeom>
          <a:noFill/>
        </p:spPr>
        <p:txBody>
          <a:bodyPr wrap="square" rtlCol="0">
            <a:spAutoFit/>
          </a:bodyPr>
          <a:lstStyle/>
          <a:p>
            <a:pPr defTabSz="914377"/>
            <a:r>
              <a:rPr lang="en-US" sz="2133" dirty="0">
                <a:solidFill>
                  <a:prstClr val="white"/>
                </a:solidFill>
                <a:latin typeface="Arial"/>
                <a:cs typeface="Arial"/>
              </a:rPr>
              <a:t>• Quality	</a:t>
            </a:r>
            <a:r>
              <a:rPr lang="en-US" sz="2133" b="1" dirty="0">
                <a:solidFill>
                  <a:prstClr val="white"/>
                </a:solidFill>
                <a:latin typeface="Arial"/>
                <a:cs typeface="Arial"/>
              </a:rPr>
              <a:t>+24%</a:t>
            </a:r>
          </a:p>
        </p:txBody>
      </p:sp>
      <p:sp>
        <p:nvSpPr>
          <p:cNvPr id="25" name="TextBox 24"/>
          <p:cNvSpPr txBox="1"/>
          <p:nvPr/>
        </p:nvSpPr>
        <p:spPr>
          <a:xfrm>
            <a:off x="802768" y="4642022"/>
            <a:ext cx="3035457" cy="420564"/>
          </a:xfrm>
          <a:prstGeom prst="rect">
            <a:avLst/>
          </a:prstGeom>
          <a:noFill/>
        </p:spPr>
        <p:txBody>
          <a:bodyPr wrap="square" rtlCol="0">
            <a:spAutoFit/>
          </a:bodyPr>
          <a:lstStyle/>
          <a:p>
            <a:pPr defTabSz="914377"/>
            <a:r>
              <a:rPr lang="en-US" sz="2133" dirty="0">
                <a:solidFill>
                  <a:prstClr val="white"/>
                </a:solidFill>
                <a:latin typeface="Arial"/>
                <a:cs typeface="Arial"/>
              </a:rPr>
              <a:t>• Trustworthy	</a:t>
            </a:r>
            <a:r>
              <a:rPr lang="en-US" sz="2133" b="1" dirty="0">
                <a:solidFill>
                  <a:prstClr val="white"/>
                </a:solidFill>
                <a:latin typeface="Arial"/>
                <a:cs typeface="Arial"/>
              </a:rPr>
              <a:t>+19%</a:t>
            </a:r>
          </a:p>
        </p:txBody>
      </p:sp>
      <p:sp>
        <p:nvSpPr>
          <p:cNvPr id="26" name="TextBox 25"/>
          <p:cNvSpPr txBox="1"/>
          <p:nvPr/>
        </p:nvSpPr>
        <p:spPr>
          <a:xfrm>
            <a:off x="4766422" y="2647450"/>
            <a:ext cx="3035457" cy="420564"/>
          </a:xfrm>
          <a:prstGeom prst="rect">
            <a:avLst/>
          </a:prstGeom>
          <a:noFill/>
        </p:spPr>
        <p:txBody>
          <a:bodyPr wrap="square" rtlCol="0">
            <a:spAutoFit/>
          </a:bodyPr>
          <a:lstStyle/>
          <a:p>
            <a:pPr defTabSz="914377"/>
            <a:r>
              <a:rPr lang="en-US" sz="2133" dirty="0">
                <a:solidFill>
                  <a:prstClr val="white"/>
                </a:solidFill>
                <a:latin typeface="Arial"/>
                <a:cs typeface="Arial"/>
              </a:rPr>
              <a:t>• Salience	</a:t>
            </a:r>
            <a:r>
              <a:rPr lang="en-US" sz="2133" b="1" dirty="0">
                <a:solidFill>
                  <a:prstClr val="white"/>
                </a:solidFill>
                <a:latin typeface="Arial"/>
                <a:cs typeface="Arial"/>
              </a:rPr>
              <a:t>+52%</a:t>
            </a:r>
          </a:p>
        </p:txBody>
      </p:sp>
      <p:sp>
        <p:nvSpPr>
          <p:cNvPr id="27" name="TextBox 26"/>
          <p:cNvSpPr txBox="1"/>
          <p:nvPr/>
        </p:nvSpPr>
        <p:spPr>
          <a:xfrm>
            <a:off x="4766422" y="3161132"/>
            <a:ext cx="3035457" cy="748795"/>
          </a:xfrm>
          <a:prstGeom prst="rect">
            <a:avLst/>
          </a:prstGeom>
          <a:noFill/>
        </p:spPr>
        <p:txBody>
          <a:bodyPr wrap="square" rtlCol="0">
            <a:spAutoFit/>
          </a:bodyPr>
          <a:lstStyle/>
          <a:p>
            <a:pPr defTabSz="914377"/>
            <a:r>
              <a:rPr lang="en-US" sz="2133" dirty="0">
                <a:solidFill>
                  <a:prstClr val="white"/>
                </a:solidFill>
                <a:latin typeface="Arial"/>
                <a:cs typeface="Arial"/>
              </a:rPr>
              <a:t>• Worth paying </a:t>
            </a:r>
            <a:br>
              <a:rPr lang="en-US" sz="2133" dirty="0">
                <a:solidFill>
                  <a:prstClr val="white"/>
                </a:solidFill>
                <a:latin typeface="Arial"/>
                <a:cs typeface="Arial"/>
              </a:rPr>
            </a:br>
            <a:r>
              <a:rPr lang="en-US" sz="2133" dirty="0">
                <a:solidFill>
                  <a:prstClr val="white"/>
                </a:solidFill>
                <a:latin typeface="Arial"/>
                <a:cs typeface="Arial"/>
              </a:rPr>
              <a:t>  extra for	</a:t>
            </a:r>
            <a:r>
              <a:rPr lang="en-US" sz="2133" b="1" dirty="0">
                <a:solidFill>
                  <a:prstClr val="white"/>
                </a:solidFill>
                <a:latin typeface="Arial"/>
                <a:cs typeface="Arial"/>
              </a:rPr>
              <a:t>+43%</a:t>
            </a:r>
          </a:p>
        </p:txBody>
      </p:sp>
      <p:sp>
        <p:nvSpPr>
          <p:cNvPr id="29" name="TextBox 28"/>
          <p:cNvSpPr txBox="1"/>
          <p:nvPr/>
        </p:nvSpPr>
        <p:spPr>
          <a:xfrm>
            <a:off x="4766422" y="4029242"/>
            <a:ext cx="3035457" cy="420564"/>
          </a:xfrm>
          <a:prstGeom prst="rect">
            <a:avLst/>
          </a:prstGeom>
          <a:noFill/>
        </p:spPr>
        <p:txBody>
          <a:bodyPr wrap="square" rtlCol="0">
            <a:spAutoFit/>
          </a:bodyPr>
          <a:lstStyle/>
          <a:p>
            <a:pPr defTabSz="914377"/>
            <a:r>
              <a:rPr lang="en-US" sz="2133" dirty="0">
                <a:solidFill>
                  <a:prstClr val="white"/>
                </a:solidFill>
                <a:latin typeface="Arial"/>
                <a:cs typeface="Arial"/>
              </a:rPr>
              <a:t>• Quality	</a:t>
            </a:r>
            <a:r>
              <a:rPr lang="en-US" sz="2133" b="1" dirty="0">
                <a:solidFill>
                  <a:prstClr val="white"/>
                </a:solidFill>
                <a:latin typeface="Arial"/>
                <a:cs typeface="Arial"/>
              </a:rPr>
              <a:t>+31%</a:t>
            </a:r>
          </a:p>
        </p:txBody>
      </p:sp>
      <p:sp>
        <p:nvSpPr>
          <p:cNvPr id="30" name="TextBox 29"/>
          <p:cNvSpPr txBox="1"/>
          <p:nvPr/>
        </p:nvSpPr>
        <p:spPr>
          <a:xfrm>
            <a:off x="4766422" y="4527293"/>
            <a:ext cx="3035457" cy="420564"/>
          </a:xfrm>
          <a:prstGeom prst="rect">
            <a:avLst/>
          </a:prstGeom>
          <a:noFill/>
        </p:spPr>
        <p:txBody>
          <a:bodyPr wrap="square" rtlCol="0">
            <a:spAutoFit/>
          </a:bodyPr>
          <a:lstStyle/>
          <a:p>
            <a:pPr defTabSz="914377"/>
            <a:r>
              <a:rPr lang="en-US" sz="2133" dirty="0">
                <a:solidFill>
                  <a:prstClr val="white"/>
                </a:solidFill>
                <a:latin typeface="Arial"/>
                <a:cs typeface="Arial"/>
              </a:rPr>
              <a:t>• Awareness	</a:t>
            </a:r>
            <a:r>
              <a:rPr lang="en-US" sz="2133" b="1" dirty="0">
                <a:solidFill>
                  <a:prstClr val="white"/>
                </a:solidFill>
                <a:latin typeface="Arial"/>
                <a:cs typeface="Arial"/>
              </a:rPr>
              <a:t>+31%</a:t>
            </a:r>
          </a:p>
        </p:txBody>
      </p:sp>
      <p:sp>
        <p:nvSpPr>
          <p:cNvPr id="31" name="TextBox 30"/>
          <p:cNvSpPr txBox="1"/>
          <p:nvPr/>
        </p:nvSpPr>
        <p:spPr>
          <a:xfrm>
            <a:off x="8592101" y="2668690"/>
            <a:ext cx="3035457" cy="420564"/>
          </a:xfrm>
          <a:prstGeom prst="rect">
            <a:avLst/>
          </a:prstGeom>
          <a:noFill/>
        </p:spPr>
        <p:txBody>
          <a:bodyPr wrap="square" rtlCol="0">
            <a:spAutoFit/>
          </a:bodyPr>
          <a:lstStyle/>
          <a:p>
            <a:pPr defTabSz="914377"/>
            <a:r>
              <a:rPr lang="en-US" sz="2133" dirty="0">
                <a:solidFill>
                  <a:prstClr val="white"/>
                </a:solidFill>
                <a:latin typeface="Arial"/>
                <a:cs typeface="Arial"/>
              </a:rPr>
              <a:t>• Salience	</a:t>
            </a:r>
            <a:r>
              <a:rPr lang="en-US" sz="2133" b="1" dirty="0">
                <a:solidFill>
                  <a:prstClr val="white"/>
                </a:solidFill>
                <a:latin typeface="Arial"/>
                <a:cs typeface="Arial"/>
              </a:rPr>
              <a:t>+27%</a:t>
            </a:r>
          </a:p>
        </p:txBody>
      </p:sp>
      <p:sp>
        <p:nvSpPr>
          <p:cNvPr id="32" name="TextBox 31"/>
          <p:cNvSpPr txBox="1"/>
          <p:nvPr/>
        </p:nvSpPr>
        <p:spPr>
          <a:xfrm>
            <a:off x="8592101" y="3182373"/>
            <a:ext cx="3035457" cy="420564"/>
          </a:xfrm>
          <a:prstGeom prst="rect">
            <a:avLst/>
          </a:prstGeom>
          <a:noFill/>
        </p:spPr>
        <p:txBody>
          <a:bodyPr wrap="square" rtlCol="0">
            <a:spAutoFit/>
          </a:bodyPr>
          <a:lstStyle/>
          <a:p>
            <a:pPr defTabSz="914377"/>
            <a:r>
              <a:rPr lang="en-US" sz="2133" dirty="0">
                <a:solidFill>
                  <a:prstClr val="white"/>
                </a:solidFill>
                <a:latin typeface="Arial"/>
                <a:cs typeface="Arial"/>
              </a:rPr>
              <a:t>• Awareness	</a:t>
            </a:r>
            <a:r>
              <a:rPr lang="en-US" sz="2133" b="1" dirty="0">
                <a:solidFill>
                  <a:prstClr val="white"/>
                </a:solidFill>
                <a:latin typeface="Arial"/>
                <a:cs typeface="Arial"/>
              </a:rPr>
              <a:t>+26%</a:t>
            </a:r>
          </a:p>
        </p:txBody>
      </p:sp>
      <p:sp>
        <p:nvSpPr>
          <p:cNvPr id="36" name="TextBox 35"/>
          <p:cNvSpPr txBox="1"/>
          <p:nvPr/>
        </p:nvSpPr>
        <p:spPr>
          <a:xfrm>
            <a:off x="4766422" y="5019734"/>
            <a:ext cx="3035457" cy="420564"/>
          </a:xfrm>
          <a:prstGeom prst="rect">
            <a:avLst/>
          </a:prstGeom>
          <a:noFill/>
        </p:spPr>
        <p:txBody>
          <a:bodyPr wrap="square" rtlCol="0">
            <a:spAutoFit/>
          </a:bodyPr>
          <a:lstStyle/>
          <a:p>
            <a:pPr defTabSz="914377"/>
            <a:r>
              <a:rPr lang="en-US" sz="2133" dirty="0">
                <a:solidFill>
                  <a:prstClr val="white"/>
                </a:solidFill>
                <a:latin typeface="Arial"/>
                <a:cs typeface="Arial"/>
              </a:rPr>
              <a:t>• Trustworthy	</a:t>
            </a:r>
            <a:r>
              <a:rPr lang="en-US" sz="2133" b="1" dirty="0">
                <a:solidFill>
                  <a:prstClr val="white"/>
                </a:solidFill>
                <a:latin typeface="Arial"/>
                <a:cs typeface="Arial"/>
              </a:rPr>
              <a:t>+30%</a:t>
            </a:r>
          </a:p>
        </p:txBody>
      </p:sp>
      <p:sp>
        <p:nvSpPr>
          <p:cNvPr id="33" name="Rectangle 32"/>
          <p:cNvSpPr/>
          <p:nvPr/>
        </p:nvSpPr>
        <p:spPr>
          <a:xfrm>
            <a:off x="1053004" y="6478337"/>
            <a:ext cx="4177720" cy="256993"/>
          </a:xfrm>
          <a:prstGeom prst="rect">
            <a:avLst/>
          </a:prstGeom>
        </p:spPr>
        <p:txBody>
          <a:bodyPr wrap="square">
            <a:spAutoFit/>
          </a:bodyPr>
          <a:lstStyle/>
          <a:p>
            <a:pPr marL="12700" defTabSz="609585">
              <a:spcBef>
                <a:spcPts val="851"/>
              </a:spcBef>
            </a:pPr>
            <a:r>
              <a:rPr lang="en-GB" sz="1070" dirty="0">
                <a:solidFill>
                  <a:prstClr val="black"/>
                </a:solidFill>
                <a:latin typeface="Arial"/>
                <a:cs typeface="Arial"/>
              </a:rPr>
              <a:t>Source: </a:t>
            </a:r>
            <a:r>
              <a:rPr lang="en-GB" sz="1070" spc="-35" dirty="0">
                <a:solidFill>
                  <a:prstClr val="black"/>
                </a:solidFill>
                <a:latin typeface="Arial"/>
                <a:cs typeface="Arial"/>
              </a:rPr>
              <a:t>The multi-platform </a:t>
            </a:r>
            <a:r>
              <a:rPr lang="en-GB" sz="1070" spc="-35" dirty="0" smtClean="0">
                <a:solidFill>
                  <a:prstClr val="black"/>
                </a:solidFill>
                <a:latin typeface="Arial"/>
                <a:cs typeface="Arial"/>
              </a:rPr>
              <a:t>study, 2016</a:t>
            </a:r>
            <a:endParaRPr lang="en-GB" sz="1070" spc="-35" dirty="0">
              <a:solidFill>
                <a:prstClr val="black"/>
              </a:solidFill>
              <a:latin typeface="Arial"/>
              <a:cs typeface="Arial"/>
            </a:endParaRPr>
          </a:p>
        </p:txBody>
      </p:sp>
      <p:sp>
        <p:nvSpPr>
          <p:cNvPr id="34" name="TextBox 33"/>
          <p:cNvSpPr txBox="1"/>
          <p:nvPr/>
        </p:nvSpPr>
        <p:spPr>
          <a:xfrm>
            <a:off x="334800" y="313200"/>
            <a:ext cx="12147443" cy="803682"/>
          </a:xfrm>
          <a:prstGeom prst="rect">
            <a:avLst/>
          </a:prstGeom>
          <a:noFill/>
        </p:spPr>
        <p:txBody>
          <a:bodyPr wrap="square" rtlCol="0">
            <a:spAutoFit/>
          </a:bodyPr>
          <a:lstStyle/>
          <a:p>
            <a:pPr defTabSz="609585">
              <a:lnSpc>
                <a:spcPct val="70000"/>
              </a:lnSpc>
            </a:pPr>
            <a:r>
              <a:rPr lang="en-GB" sz="3200" dirty="0">
                <a:solidFill>
                  <a:prstClr val="black"/>
                </a:solidFill>
                <a:latin typeface="Arial Black"/>
                <a:cs typeface="Arial Black"/>
              </a:rPr>
              <a:t>Brand-building strengths of multiple </a:t>
            </a:r>
            <a:r>
              <a:rPr lang="en-GB" sz="3200" dirty="0" err="1">
                <a:solidFill>
                  <a:prstClr val="black"/>
                </a:solidFill>
                <a:latin typeface="Arial Black"/>
                <a:cs typeface="Arial Black"/>
              </a:rPr>
              <a:t>newsbrand</a:t>
            </a:r>
            <a:r>
              <a:rPr lang="en-GB" sz="3200" dirty="0">
                <a:solidFill>
                  <a:prstClr val="black"/>
                </a:solidFill>
                <a:latin typeface="Arial Black"/>
                <a:cs typeface="Arial Black"/>
              </a:rPr>
              <a:t> platforms</a:t>
            </a:r>
          </a:p>
        </p:txBody>
      </p:sp>
    </p:spTree>
    <p:extLst>
      <p:ext uri="{BB962C8B-B14F-4D97-AF65-F5344CB8AC3E}">
        <p14:creationId xmlns:p14="http://schemas.microsoft.com/office/powerpoint/2010/main" val="10819459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rgbClr val="D60028"/>
        </a:solidFill>
        <a:effectLst/>
      </p:bgPr>
    </p:bg>
    <p:spTree>
      <p:nvGrpSpPr>
        <p:cNvPr id="1" name=""/>
        <p:cNvGrpSpPr/>
        <p:nvPr/>
      </p:nvGrpSpPr>
      <p:grpSpPr>
        <a:xfrm>
          <a:off x="0" y="0"/>
          <a:ext cx="0" cy="0"/>
          <a:chOff x="0" y="0"/>
          <a:chExt cx="0" cy="0"/>
        </a:xfrm>
      </p:grpSpPr>
      <p:pic>
        <p:nvPicPr>
          <p:cNvPr id="73" name="Picture 72" descr="databank_pres_assets-01.png"/>
          <p:cNvPicPr>
            <a:picLocks noChangeAspect="1"/>
          </p:cNvPicPr>
          <p:nvPr/>
        </p:nvPicPr>
        <p:blipFill rotWithShape="1">
          <a:blip r:embed="rId3" cstate="print">
            <a:extLst>
              <a:ext uri="{28A0092B-C50C-407E-A947-70E740481C1C}">
                <a14:useLocalDpi xmlns:a14="http://schemas.microsoft.com/office/drawing/2010/main" val="0"/>
              </a:ext>
            </a:extLst>
          </a:blip>
          <a:srcRect l="58035" t="46935" r="19903" b="4740"/>
          <a:stretch/>
        </p:blipFill>
        <p:spPr>
          <a:xfrm>
            <a:off x="4719809" y="4195011"/>
            <a:ext cx="1767306" cy="1751838"/>
          </a:xfrm>
          <a:prstGeom prst="rect">
            <a:avLst/>
          </a:prstGeom>
        </p:spPr>
      </p:pic>
      <p:grpSp>
        <p:nvGrpSpPr>
          <p:cNvPr id="2" name="Group 1"/>
          <p:cNvGrpSpPr/>
          <p:nvPr/>
        </p:nvGrpSpPr>
        <p:grpSpPr>
          <a:xfrm>
            <a:off x="2616804" y="4257470"/>
            <a:ext cx="2077956" cy="1755526"/>
            <a:chOff x="2544234" y="4373582"/>
            <a:chExt cx="2077956" cy="1755526"/>
          </a:xfrm>
        </p:grpSpPr>
        <p:grpSp>
          <p:nvGrpSpPr>
            <p:cNvPr id="141" name="Group 140"/>
            <p:cNvGrpSpPr/>
            <p:nvPr/>
          </p:nvGrpSpPr>
          <p:grpSpPr>
            <a:xfrm>
              <a:off x="2544234" y="4373582"/>
              <a:ext cx="2077956" cy="1755526"/>
              <a:chOff x="2638687" y="4453379"/>
              <a:chExt cx="1889051" cy="1595933"/>
            </a:xfrm>
          </p:grpSpPr>
          <p:sp>
            <p:nvSpPr>
              <p:cNvPr id="66" name="Oval 65"/>
              <p:cNvSpPr/>
              <p:nvPr/>
            </p:nvSpPr>
            <p:spPr>
              <a:xfrm>
                <a:off x="2638687" y="5904000"/>
                <a:ext cx="1889051" cy="145312"/>
              </a:xfrm>
              <a:prstGeom prst="ellipse">
                <a:avLst/>
              </a:prstGeom>
              <a:solidFill>
                <a:srgbClr val="002C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67" name="object 11"/>
              <p:cNvSpPr/>
              <p:nvPr/>
            </p:nvSpPr>
            <p:spPr>
              <a:xfrm>
                <a:off x="3305649" y="5698515"/>
                <a:ext cx="541655" cy="237490"/>
              </a:xfrm>
              <a:custGeom>
                <a:avLst/>
                <a:gdLst/>
                <a:ahLst/>
                <a:cxnLst/>
                <a:rect l="l" t="t" r="r" b="b"/>
                <a:pathLst>
                  <a:path w="541655" h="237489">
                    <a:moveTo>
                      <a:pt x="483577" y="0"/>
                    </a:moveTo>
                    <a:lnTo>
                      <a:pt x="58013" y="0"/>
                    </a:lnTo>
                    <a:lnTo>
                      <a:pt x="0" y="237274"/>
                    </a:lnTo>
                    <a:lnTo>
                      <a:pt x="541616" y="237274"/>
                    </a:lnTo>
                    <a:lnTo>
                      <a:pt x="483577" y="0"/>
                    </a:lnTo>
                    <a:close/>
                  </a:path>
                </a:pathLst>
              </a:custGeom>
              <a:solidFill>
                <a:srgbClr val="767676"/>
              </a:solidFill>
            </p:spPr>
            <p:txBody>
              <a:bodyPr wrap="square" lIns="0" tIns="0" rIns="0" bIns="0" rtlCol="0"/>
              <a:lstStyle/>
              <a:p>
                <a:pPr defTabSz="457200"/>
                <a:endParaRPr>
                  <a:solidFill>
                    <a:prstClr val="black"/>
                  </a:solidFill>
                </a:endParaRPr>
              </a:p>
            </p:txBody>
          </p:sp>
          <p:sp>
            <p:nvSpPr>
              <p:cNvPr id="68" name="object 12"/>
              <p:cNvSpPr/>
              <p:nvPr/>
            </p:nvSpPr>
            <p:spPr>
              <a:xfrm>
                <a:off x="3244150" y="5931604"/>
                <a:ext cx="664845" cy="45720"/>
              </a:xfrm>
              <a:custGeom>
                <a:avLst/>
                <a:gdLst/>
                <a:ahLst/>
                <a:cxnLst/>
                <a:rect l="l" t="t" r="r" b="b"/>
                <a:pathLst>
                  <a:path w="664844" h="45720">
                    <a:moveTo>
                      <a:pt x="636600" y="0"/>
                    </a:moveTo>
                    <a:lnTo>
                      <a:pt x="27990" y="0"/>
                    </a:lnTo>
                    <a:lnTo>
                      <a:pt x="17096" y="2579"/>
                    </a:lnTo>
                    <a:lnTo>
                      <a:pt x="8199" y="9617"/>
                    </a:lnTo>
                    <a:lnTo>
                      <a:pt x="2200" y="20059"/>
                    </a:lnTo>
                    <a:lnTo>
                      <a:pt x="0" y="32854"/>
                    </a:lnTo>
                    <a:lnTo>
                      <a:pt x="0" y="45186"/>
                    </a:lnTo>
                    <a:lnTo>
                      <a:pt x="664591" y="45186"/>
                    </a:lnTo>
                    <a:lnTo>
                      <a:pt x="664591" y="32854"/>
                    </a:lnTo>
                    <a:lnTo>
                      <a:pt x="662392" y="20059"/>
                    </a:lnTo>
                    <a:lnTo>
                      <a:pt x="656396" y="9617"/>
                    </a:lnTo>
                    <a:lnTo>
                      <a:pt x="647499" y="2579"/>
                    </a:lnTo>
                    <a:lnTo>
                      <a:pt x="636600" y="0"/>
                    </a:lnTo>
                    <a:close/>
                  </a:path>
                </a:pathLst>
              </a:custGeom>
              <a:solidFill>
                <a:srgbClr val="A5A5A5"/>
              </a:solidFill>
            </p:spPr>
            <p:txBody>
              <a:bodyPr wrap="square" lIns="0" tIns="0" rIns="0" bIns="0" rtlCol="0"/>
              <a:lstStyle/>
              <a:p>
                <a:pPr defTabSz="457200"/>
                <a:endParaRPr>
                  <a:solidFill>
                    <a:prstClr val="black"/>
                  </a:solidFill>
                </a:endParaRPr>
              </a:p>
            </p:txBody>
          </p:sp>
          <p:sp>
            <p:nvSpPr>
              <p:cNvPr id="69" name="object 13"/>
              <p:cNvSpPr/>
              <p:nvPr/>
            </p:nvSpPr>
            <p:spPr>
              <a:xfrm>
                <a:off x="2661281" y="5606158"/>
                <a:ext cx="1830705" cy="176530"/>
              </a:xfrm>
              <a:custGeom>
                <a:avLst/>
                <a:gdLst/>
                <a:ahLst/>
                <a:cxnLst/>
                <a:rect l="l" t="t" r="r" b="b"/>
                <a:pathLst>
                  <a:path w="1830705" h="176529">
                    <a:moveTo>
                      <a:pt x="1830324" y="0"/>
                    </a:moveTo>
                    <a:lnTo>
                      <a:pt x="0" y="0"/>
                    </a:lnTo>
                    <a:lnTo>
                      <a:pt x="0" y="130746"/>
                    </a:lnTo>
                    <a:lnTo>
                      <a:pt x="3576" y="148492"/>
                    </a:lnTo>
                    <a:lnTo>
                      <a:pt x="13333" y="162980"/>
                    </a:lnTo>
                    <a:lnTo>
                      <a:pt x="27812" y="172746"/>
                    </a:lnTo>
                    <a:lnTo>
                      <a:pt x="45554" y="176326"/>
                    </a:lnTo>
                    <a:lnTo>
                      <a:pt x="1784769" y="176326"/>
                    </a:lnTo>
                    <a:lnTo>
                      <a:pt x="1802500" y="172746"/>
                    </a:lnTo>
                    <a:lnTo>
                      <a:pt x="1816981" y="162980"/>
                    </a:lnTo>
                    <a:lnTo>
                      <a:pt x="1826743" y="148492"/>
                    </a:lnTo>
                    <a:lnTo>
                      <a:pt x="1830324" y="130746"/>
                    </a:lnTo>
                    <a:lnTo>
                      <a:pt x="1830324" y="0"/>
                    </a:lnTo>
                    <a:close/>
                  </a:path>
                </a:pathLst>
              </a:custGeom>
              <a:solidFill>
                <a:srgbClr val="A5A5A5"/>
              </a:solidFill>
            </p:spPr>
            <p:txBody>
              <a:bodyPr wrap="square" lIns="0" tIns="0" rIns="0" bIns="0" rtlCol="0"/>
              <a:lstStyle/>
              <a:p>
                <a:pPr defTabSz="457200"/>
                <a:endParaRPr>
                  <a:solidFill>
                    <a:prstClr val="black"/>
                  </a:solidFill>
                </a:endParaRPr>
              </a:p>
            </p:txBody>
          </p:sp>
          <p:sp>
            <p:nvSpPr>
              <p:cNvPr id="70" name="object 14"/>
              <p:cNvSpPr/>
              <p:nvPr/>
            </p:nvSpPr>
            <p:spPr>
              <a:xfrm>
                <a:off x="2661285" y="4453379"/>
                <a:ext cx="1830705" cy="1153160"/>
              </a:xfrm>
              <a:custGeom>
                <a:avLst/>
                <a:gdLst/>
                <a:ahLst/>
                <a:cxnLst/>
                <a:rect l="l" t="t" r="r" b="b"/>
                <a:pathLst>
                  <a:path w="1830705" h="1153160">
                    <a:moveTo>
                      <a:pt x="1784769" y="0"/>
                    </a:moveTo>
                    <a:lnTo>
                      <a:pt x="45554" y="0"/>
                    </a:lnTo>
                    <a:lnTo>
                      <a:pt x="27812" y="3578"/>
                    </a:lnTo>
                    <a:lnTo>
                      <a:pt x="13333" y="13341"/>
                    </a:lnTo>
                    <a:lnTo>
                      <a:pt x="3576" y="27828"/>
                    </a:lnTo>
                    <a:lnTo>
                      <a:pt x="0" y="45580"/>
                    </a:lnTo>
                    <a:lnTo>
                      <a:pt x="0" y="1152778"/>
                    </a:lnTo>
                    <a:lnTo>
                      <a:pt x="1830324" y="1152778"/>
                    </a:lnTo>
                    <a:lnTo>
                      <a:pt x="1830324" y="45580"/>
                    </a:lnTo>
                    <a:lnTo>
                      <a:pt x="1826742" y="27828"/>
                    </a:lnTo>
                    <a:lnTo>
                      <a:pt x="1816976" y="13341"/>
                    </a:lnTo>
                    <a:lnTo>
                      <a:pt x="1802495" y="3578"/>
                    </a:lnTo>
                    <a:lnTo>
                      <a:pt x="1784769" y="0"/>
                    </a:lnTo>
                    <a:close/>
                  </a:path>
                </a:pathLst>
              </a:custGeom>
              <a:solidFill>
                <a:srgbClr val="000000"/>
              </a:solidFill>
            </p:spPr>
            <p:txBody>
              <a:bodyPr wrap="square" lIns="0" tIns="0" rIns="0" bIns="0" rtlCol="0"/>
              <a:lstStyle/>
              <a:p>
                <a:pPr defTabSz="457200"/>
                <a:endParaRPr>
                  <a:solidFill>
                    <a:prstClr val="black"/>
                  </a:solidFill>
                </a:endParaRPr>
              </a:p>
            </p:txBody>
          </p:sp>
          <p:sp>
            <p:nvSpPr>
              <p:cNvPr id="71" name="object 15"/>
              <p:cNvSpPr/>
              <p:nvPr/>
            </p:nvSpPr>
            <p:spPr>
              <a:xfrm>
                <a:off x="2736255" y="4524578"/>
                <a:ext cx="1680845" cy="1006475"/>
              </a:xfrm>
              <a:custGeom>
                <a:avLst/>
                <a:gdLst/>
                <a:ahLst/>
                <a:cxnLst/>
                <a:rect l="l" t="t" r="r" b="b"/>
                <a:pathLst>
                  <a:path w="1680845" h="1006475">
                    <a:moveTo>
                      <a:pt x="0" y="0"/>
                    </a:moveTo>
                    <a:lnTo>
                      <a:pt x="1680387" y="0"/>
                    </a:lnTo>
                    <a:lnTo>
                      <a:pt x="1680387" y="1005992"/>
                    </a:lnTo>
                    <a:lnTo>
                      <a:pt x="0" y="1005992"/>
                    </a:lnTo>
                    <a:lnTo>
                      <a:pt x="0" y="0"/>
                    </a:lnTo>
                    <a:close/>
                  </a:path>
                </a:pathLst>
              </a:custGeom>
              <a:solidFill>
                <a:srgbClr val="F2F2F2"/>
              </a:solidFill>
            </p:spPr>
            <p:txBody>
              <a:bodyPr wrap="square" lIns="0" tIns="0" rIns="0" bIns="0" rtlCol="0"/>
              <a:lstStyle/>
              <a:p>
                <a:pPr defTabSz="457200"/>
                <a:endParaRPr>
                  <a:solidFill>
                    <a:prstClr val="black"/>
                  </a:solidFill>
                </a:endParaRPr>
              </a:p>
            </p:txBody>
          </p:sp>
          <p:sp>
            <p:nvSpPr>
              <p:cNvPr id="72" name="object 16"/>
              <p:cNvSpPr/>
              <p:nvPr/>
            </p:nvSpPr>
            <p:spPr>
              <a:xfrm>
                <a:off x="3095421" y="4524575"/>
                <a:ext cx="1321435" cy="1007110"/>
              </a:xfrm>
              <a:custGeom>
                <a:avLst/>
                <a:gdLst/>
                <a:ahLst/>
                <a:cxnLst/>
                <a:rect l="l" t="t" r="r" b="b"/>
                <a:pathLst>
                  <a:path w="1321435" h="1007110">
                    <a:moveTo>
                      <a:pt x="1321219" y="0"/>
                    </a:moveTo>
                    <a:lnTo>
                      <a:pt x="0" y="0"/>
                    </a:lnTo>
                    <a:lnTo>
                      <a:pt x="815111" y="1007021"/>
                    </a:lnTo>
                    <a:lnTo>
                      <a:pt x="1321219" y="1007021"/>
                    </a:lnTo>
                    <a:lnTo>
                      <a:pt x="1321219" y="0"/>
                    </a:lnTo>
                    <a:close/>
                  </a:path>
                </a:pathLst>
              </a:custGeom>
              <a:solidFill>
                <a:srgbClr val="FFFFFF"/>
              </a:solidFill>
            </p:spPr>
            <p:txBody>
              <a:bodyPr wrap="square" lIns="0" tIns="0" rIns="0" bIns="0" rtlCol="0"/>
              <a:lstStyle/>
              <a:p>
                <a:pPr defTabSz="457200"/>
                <a:endParaRPr>
                  <a:solidFill>
                    <a:prstClr val="black"/>
                  </a:solidFill>
                </a:endParaRPr>
              </a:p>
            </p:txBody>
          </p:sp>
        </p:grpSp>
        <p:sp>
          <p:nvSpPr>
            <p:cNvPr id="142" name="object 4"/>
            <p:cNvSpPr txBox="1">
              <a:spLocks/>
            </p:cNvSpPr>
            <p:nvPr/>
          </p:nvSpPr>
          <p:spPr>
            <a:xfrm>
              <a:off x="2659380" y="4775978"/>
              <a:ext cx="1844040" cy="541687"/>
            </a:xfrm>
            <a:prstGeom prst="rect">
              <a:avLst/>
            </a:prstGeom>
          </p:spPr>
          <p:txBody>
            <a:bodyPr vert="horz" wrap="square" lIns="0" tIns="0" rIns="0" bIns="0" rtlCol="0">
              <a:spAutoFit/>
            </a:bodyPr>
            <a:lstStyle>
              <a:lvl1pPr>
                <a:defRPr sz="2800" b="1" i="0">
                  <a:solidFill>
                    <a:schemeClr val="bg1"/>
                  </a:solidFill>
                  <a:latin typeface="Arial Black"/>
                  <a:ea typeface="+mj-ea"/>
                  <a:cs typeface="Arial Black"/>
                </a:defRPr>
              </a:lvl1pPr>
            </a:lstStyle>
            <a:p>
              <a:pPr marL="12700" marR="5080" algn="ctr" defTabSz="457200"/>
              <a:r>
                <a:rPr lang="en-US" sz="3200" spc="-25" dirty="0" smtClean="0">
                  <a:solidFill>
                    <a:srgbClr val="E00034"/>
                  </a:solidFill>
                </a:rPr>
                <a:t>NEWS</a:t>
              </a:r>
              <a:endParaRPr lang="en-US" sz="3200" spc="-35" dirty="0">
                <a:solidFill>
                  <a:srgbClr val="E00034"/>
                </a:solidFill>
              </a:endParaRPr>
            </a:p>
          </p:txBody>
        </p:sp>
      </p:grpSp>
      <p:sp>
        <p:nvSpPr>
          <p:cNvPr id="7" name="object 7"/>
          <p:cNvSpPr/>
          <p:nvPr/>
        </p:nvSpPr>
        <p:spPr>
          <a:xfrm>
            <a:off x="6377190" y="5981101"/>
            <a:ext cx="48070" cy="893"/>
          </a:xfrm>
          <a:prstGeom prst="rect">
            <a:avLst/>
          </a:prstGeom>
          <a:blipFill>
            <a:blip r:embed="rId4" cstate="print"/>
            <a:stretch>
              <a:fillRect/>
            </a:stretch>
          </a:blipFill>
        </p:spPr>
        <p:txBody>
          <a:bodyPr wrap="square" lIns="0" tIns="0" rIns="0" bIns="0" rtlCol="0"/>
          <a:lstStyle/>
          <a:p>
            <a:pPr defTabSz="457200"/>
            <a:endParaRPr>
              <a:solidFill>
                <a:prstClr val="black"/>
              </a:solidFill>
            </a:endParaRPr>
          </a:p>
        </p:txBody>
      </p:sp>
      <p:grpSp>
        <p:nvGrpSpPr>
          <p:cNvPr id="89" name="Group 88"/>
          <p:cNvGrpSpPr/>
          <p:nvPr/>
        </p:nvGrpSpPr>
        <p:grpSpPr>
          <a:xfrm>
            <a:off x="319547" y="4242956"/>
            <a:ext cx="2077956" cy="1755526"/>
            <a:chOff x="414000" y="4453379"/>
            <a:chExt cx="1889051" cy="1595933"/>
          </a:xfrm>
        </p:grpSpPr>
        <p:sp>
          <p:nvSpPr>
            <p:cNvPr id="61" name="Oval 60"/>
            <p:cNvSpPr/>
            <p:nvPr/>
          </p:nvSpPr>
          <p:spPr>
            <a:xfrm>
              <a:off x="414000" y="5904000"/>
              <a:ext cx="1889051" cy="145312"/>
            </a:xfrm>
            <a:prstGeom prst="ellipse">
              <a:avLst/>
            </a:prstGeom>
            <a:solidFill>
              <a:srgbClr val="002C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11" name="object 11"/>
            <p:cNvSpPr/>
            <p:nvPr/>
          </p:nvSpPr>
          <p:spPr>
            <a:xfrm>
              <a:off x="1080962" y="5698515"/>
              <a:ext cx="541655" cy="237490"/>
            </a:xfrm>
            <a:custGeom>
              <a:avLst/>
              <a:gdLst/>
              <a:ahLst/>
              <a:cxnLst/>
              <a:rect l="l" t="t" r="r" b="b"/>
              <a:pathLst>
                <a:path w="541655" h="237489">
                  <a:moveTo>
                    <a:pt x="483577" y="0"/>
                  </a:moveTo>
                  <a:lnTo>
                    <a:pt x="58013" y="0"/>
                  </a:lnTo>
                  <a:lnTo>
                    <a:pt x="0" y="237274"/>
                  </a:lnTo>
                  <a:lnTo>
                    <a:pt x="541616" y="237274"/>
                  </a:lnTo>
                  <a:lnTo>
                    <a:pt x="483577" y="0"/>
                  </a:lnTo>
                  <a:close/>
                </a:path>
              </a:pathLst>
            </a:custGeom>
            <a:solidFill>
              <a:srgbClr val="767676"/>
            </a:solidFill>
          </p:spPr>
          <p:txBody>
            <a:bodyPr wrap="square" lIns="0" tIns="0" rIns="0" bIns="0" rtlCol="0"/>
            <a:lstStyle/>
            <a:p>
              <a:pPr defTabSz="457200"/>
              <a:endParaRPr>
                <a:solidFill>
                  <a:prstClr val="black"/>
                </a:solidFill>
              </a:endParaRPr>
            </a:p>
          </p:txBody>
        </p:sp>
        <p:sp>
          <p:nvSpPr>
            <p:cNvPr id="12" name="object 12"/>
            <p:cNvSpPr/>
            <p:nvPr/>
          </p:nvSpPr>
          <p:spPr>
            <a:xfrm>
              <a:off x="1019463" y="5931604"/>
              <a:ext cx="664845" cy="45720"/>
            </a:xfrm>
            <a:custGeom>
              <a:avLst/>
              <a:gdLst/>
              <a:ahLst/>
              <a:cxnLst/>
              <a:rect l="l" t="t" r="r" b="b"/>
              <a:pathLst>
                <a:path w="664844" h="45720">
                  <a:moveTo>
                    <a:pt x="636600" y="0"/>
                  </a:moveTo>
                  <a:lnTo>
                    <a:pt x="27990" y="0"/>
                  </a:lnTo>
                  <a:lnTo>
                    <a:pt x="17096" y="2579"/>
                  </a:lnTo>
                  <a:lnTo>
                    <a:pt x="8199" y="9617"/>
                  </a:lnTo>
                  <a:lnTo>
                    <a:pt x="2200" y="20059"/>
                  </a:lnTo>
                  <a:lnTo>
                    <a:pt x="0" y="32854"/>
                  </a:lnTo>
                  <a:lnTo>
                    <a:pt x="0" y="45186"/>
                  </a:lnTo>
                  <a:lnTo>
                    <a:pt x="664591" y="45186"/>
                  </a:lnTo>
                  <a:lnTo>
                    <a:pt x="664591" y="32854"/>
                  </a:lnTo>
                  <a:lnTo>
                    <a:pt x="662392" y="20059"/>
                  </a:lnTo>
                  <a:lnTo>
                    <a:pt x="656396" y="9617"/>
                  </a:lnTo>
                  <a:lnTo>
                    <a:pt x="647499" y="2579"/>
                  </a:lnTo>
                  <a:lnTo>
                    <a:pt x="636600" y="0"/>
                  </a:lnTo>
                  <a:close/>
                </a:path>
              </a:pathLst>
            </a:custGeom>
            <a:solidFill>
              <a:srgbClr val="A5A5A5"/>
            </a:solidFill>
          </p:spPr>
          <p:txBody>
            <a:bodyPr wrap="square" lIns="0" tIns="0" rIns="0" bIns="0" rtlCol="0"/>
            <a:lstStyle/>
            <a:p>
              <a:pPr defTabSz="457200"/>
              <a:endParaRPr>
                <a:solidFill>
                  <a:prstClr val="black"/>
                </a:solidFill>
              </a:endParaRPr>
            </a:p>
          </p:txBody>
        </p:sp>
        <p:sp>
          <p:nvSpPr>
            <p:cNvPr id="13" name="object 13"/>
            <p:cNvSpPr/>
            <p:nvPr/>
          </p:nvSpPr>
          <p:spPr>
            <a:xfrm>
              <a:off x="436594" y="5606158"/>
              <a:ext cx="1830705" cy="176530"/>
            </a:xfrm>
            <a:custGeom>
              <a:avLst/>
              <a:gdLst/>
              <a:ahLst/>
              <a:cxnLst/>
              <a:rect l="l" t="t" r="r" b="b"/>
              <a:pathLst>
                <a:path w="1830705" h="176529">
                  <a:moveTo>
                    <a:pt x="1830324" y="0"/>
                  </a:moveTo>
                  <a:lnTo>
                    <a:pt x="0" y="0"/>
                  </a:lnTo>
                  <a:lnTo>
                    <a:pt x="0" y="130746"/>
                  </a:lnTo>
                  <a:lnTo>
                    <a:pt x="3576" y="148492"/>
                  </a:lnTo>
                  <a:lnTo>
                    <a:pt x="13333" y="162980"/>
                  </a:lnTo>
                  <a:lnTo>
                    <a:pt x="27812" y="172746"/>
                  </a:lnTo>
                  <a:lnTo>
                    <a:pt x="45554" y="176326"/>
                  </a:lnTo>
                  <a:lnTo>
                    <a:pt x="1784769" y="176326"/>
                  </a:lnTo>
                  <a:lnTo>
                    <a:pt x="1802500" y="172746"/>
                  </a:lnTo>
                  <a:lnTo>
                    <a:pt x="1816981" y="162980"/>
                  </a:lnTo>
                  <a:lnTo>
                    <a:pt x="1826743" y="148492"/>
                  </a:lnTo>
                  <a:lnTo>
                    <a:pt x="1830324" y="130746"/>
                  </a:lnTo>
                  <a:lnTo>
                    <a:pt x="1830324" y="0"/>
                  </a:lnTo>
                  <a:close/>
                </a:path>
              </a:pathLst>
            </a:custGeom>
            <a:solidFill>
              <a:srgbClr val="A5A5A5"/>
            </a:solidFill>
          </p:spPr>
          <p:txBody>
            <a:bodyPr wrap="square" lIns="0" tIns="0" rIns="0" bIns="0" rtlCol="0"/>
            <a:lstStyle/>
            <a:p>
              <a:pPr defTabSz="457200"/>
              <a:endParaRPr>
                <a:solidFill>
                  <a:prstClr val="black"/>
                </a:solidFill>
              </a:endParaRPr>
            </a:p>
          </p:txBody>
        </p:sp>
        <p:sp>
          <p:nvSpPr>
            <p:cNvPr id="14" name="object 14"/>
            <p:cNvSpPr/>
            <p:nvPr/>
          </p:nvSpPr>
          <p:spPr>
            <a:xfrm>
              <a:off x="436598" y="4453379"/>
              <a:ext cx="1830705" cy="1153160"/>
            </a:xfrm>
            <a:custGeom>
              <a:avLst/>
              <a:gdLst/>
              <a:ahLst/>
              <a:cxnLst/>
              <a:rect l="l" t="t" r="r" b="b"/>
              <a:pathLst>
                <a:path w="1830705" h="1153160">
                  <a:moveTo>
                    <a:pt x="1784769" y="0"/>
                  </a:moveTo>
                  <a:lnTo>
                    <a:pt x="45554" y="0"/>
                  </a:lnTo>
                  <a:lnTo>
                    <a:pt x="27812" y="3578"/>
                  </a:lnTo>
                  <a:lnTo>
                    <a:pt x="13333" y="13341"/>
                  </a:lnTo>
                  <a:lnTo>
                    <a:pt x="3576" y="27828"/>
                  </a:lnTo>
                  <a:lnTo>
                    <a:pt x="0" y="45580"/>
                  </a:lnTo>
                  <a:lnTo>
                    <a:pt x="0" y="1152778"/>
                  </a:lnTo>
                  <a:lnTo>
                    <a:pt x="1830324" y="1152778"/>
                  </a:lnTo>
                  <a:lnTo>
                    <a:pt x="1830324" y="45580"/>
                  </a:lnTo>
                  <a:lnTo>
                    <a:pt x="1826742" y="27828"/>
                  </a:lnTo>
                  <a:lnTo>
                    <a:pt x="1816976" y="13341"/>
                  </a:lnTo>
                  <a:lnTo>
                    <a:pt x="1802495" y="3578"/>
                  </a:lnTo>
                  <a:lnTo>
                    <a:pt x="1784769" y="0"/>
                  </a:lnTo>
                  <a:close/>
                </a:path>
              </a:pathLst>
            </a:custGeom>
            <a:solidFill>
              <a:srgbClr val="000000"/>
            </a:solidFill>
          </p:spPr>
          <p:txBody>
            <a:bodyPr wrap="square" lIns="0" tIns="0" rIns="0" bIns="0" rtlCol="0"/>
            <a:lstStyle/>
            <a:p>
              <a:pPr defTabSz="457200"/>
              <a:endParaRPr>
                <a:solidFill>
                  <a:prstClr val="black"/>
                </a:solidFill>
              </a:endParaRPr>
            </a:p>
          </p:txBody>
        </p:sp>
        <p:sp>
          <p:nvSpPr>
            <p:cNvPr id="15" name="object 15"/>
            <p:cNvSpPr/>
            <p:nvPr/>
          </p:nvSpPr>
          <p:spPr>
            <a:xfrm>
              <a:off x="511568" y="4524578"/>
              <a:ext cx="1680845" cy="1006475"/>
            </a:xfrm>
            <a:custGeom>
              <a:avLst/>
              <a:gdLst/>
              <a:ahLst/>
              <a:cxnLst/>
              <a:rect l="l" t="t" r="r" b="b"/>
              <a:pathLst>
                <a:path w="1680845" h="1006475">
                  <a:moveTo>
                    <a:pt x="0" y="0"/>
                  </a:moveTo>
                  <a:lnTo>
                    <a:pt x="1680387" y="0"/>
                  </a:lnTo>
                  <a:lnTo>
                    <a:pt x="1680387" y="1005992"/>
                  </a:lnTo>
                  <a:lnTo>
                    <a:pt x="0" y="1005992"/>
                  </a:lnTo>
                  <a:lnTo>
                    <a:pt x="0" y="0"/>
                  </a:lnTo>
                  <a:close/>
                </a:path>
              </a:pathLst>
            </a:custGeom>
            <a:solidFill>
              <a:srgbClr val="F2F2F2"/>
            </a:solidFill>
          </p:spPr>
          <p:txBody>
            <a:bodyPr wrap="square" lIns="0" tIns="0" rIns="0" bIns="0" rtlCol="0"/>
            <a:lstStyle/>
            <a:p>
              <a:pPr defTabSz="457200"/>
              <a:endParaRPr>
                <a:solidFill>
                  <a:prstClr val="black"/>
                </a:solidFill>
              </a:endParaRPr>
            </a:p>
          </p:txBody>
        </p:sp>
        <p:sp>
          <p:nvSpPr>
            <p:cNvPr id="16" name="object 16"/>
            <p:cNvSpPr/>
            <p:nvPr/>
          </p:nvSpPr>
          <p:spPr>
            <a:xfrm>
              <a:off x="870734" y="4524575"/>
              <a:ext cx="1321435" cy="1007110"/>
            </a:xfrm>
            <a:custGeom>
              <a:avLst/>
              <a:gdLst/>
              <a:ahLst/>
              <a:cxnLst/>
              <a:rect l="l" t="t" r="r" b="b"/>
              <a:pathLst>
                <a:path w="1321435" h="1007110">
                  <a:moveTo>
                    <a:pt x="1321219" y="0"/>
                  </a:moveTo>
                  <a:lnTo>
                    <a:pt x="0" y="0"/>
                  </a:lnTo>
                  <a:lnTo>
                    <a:pt x="815111" y="1007021"/>
                  </a:lnTo>
                  <a:lnTo>
                    <a:pt x="1321219" y="1007021"/>
                  </a:lnTo>
                  <a:lnTo>
                    <a:pt x="1321219" y="0"/>
                  </a:lnTo>
                  <a:close/>
                </a:path>
              </a:pathLst>
            </a:custGeom>
            <a:solidFill>
              <a:srgbClr val="FFFFFF"/>
            </a:solidFill>
          </p:spPr>
          <p:txBody>
            <a:bodyPr wrap="square" lIns="0" tIns="0" rIns="0" bIns="0" rtlCol="0"/>
            <a:lstStyle/>
            <a:p>
              <a:pPr defTabSz="457200"/>
              <a:endParaRPr>
                <a:solidFill>
                  <a:prstClr val="black"/>
                </a:solidFill>
              </a:endParaRPr>
            </a:p>
          </p:txBody>
        </p:sp>
        <p:sp>
          <p:nvSpPr>
            <p:cNvPr id="17" name="object 17"/>
            <p:cNvSpPr/>
            <p:nvPr/>
          </p:nvSpPr>
          <p:spPr>
            <a:xfrm>
              <a:off x="769785" y="4652276"/>
              <a:ext cx="1159510" cy="821055"/>
            </a:xfrm>
            <a:custGeom>
              <a:avLst/>
              <a:gdLst/>
              <a:ahLst/>
              <a:cxnLst/>
              <a:rect l="l" t="t" r="r" b="b"/>
              <a:pathLst>
                <a:path w="1159510" h="821054">
                  <a:moveTo>
                    <a:pt x="0" y="820546"/>
                  </a:moveTo>
                  <a:lnTo>
                    <a:pt x="1159357" y="820546"/>
                  </a:lnTo>
                  <a:lnTo>
                    <a:pt x="1159357" y="0"/>
                  </a:lnTo>
                  <a:lnTo>
                    <a:pt x="0" y="0"/>
                  </a:lnTo>
                  <a:lnTo>
                    <a:pt x="0" y="820546"/>
                  </a:lnTo>
                  <a:close/>
                </a:path>
              </a:pathLst>
            </a:custGeom>
            <a:solidFill>
              <a:srgbClr val="FFFFFF"/>
            </a:solidFill>
          </p:spPr>
          <p:txBody>
            <a:bodyPr wrap="square" lIns="0" tIns="0" rIns="0" bIns="0" rtlCol="0"/>
            <a:lstStyle/>
            <a:p>
              <a:pPr defTabSz="457200"/>
              <a:endParaRPr>
                <a:solidFill>
                  <a:prstClr val="black"/>
                </a:solidFill>
              </a:endParaRPr>
            </a:p>
          </p:txBody>
        </p:sp>
        <p:sp>
          <p:nvSpPr>
            <p:cNvPr id="18" name="object 18"/>
            <p:cNvSpPr/>
            <p:nvPr/>
          </p:nvSpPr>
          <p:spPr>
            <a:xfrm>
              <a:off x="771321" y="4567567"/>
              <a:ext cx="1154430" cy="85090"/>
            </a:xfrm>
            <a:custGeom>
              <a:avLst/>
              <a:gdLst/>
              <a:ahLst/>
              <a:cxnLst/>
              <a:rect l="l" t="t" r="r" b="b"/>
              <a:pathLst>
                <a:path w="1154430" h="85089">
                  <a:moveTo>
                    <a:pt x="0" y="84696"/>
                  </a:moveTo>
                  <a:lnTo>
                    <a:pt x="1154061" y="84696"/>
                  </a:lnTo>
                  <a:lnTo>
                    <a:pt x="1154061" y="0"/>
                  </a:lnTo>
                  <a:lnTo>
                    <a:pt x="0" y="0"/>
                  </a:lnTo>
                  <a:lnTo>
                    <a:pt x="0" y="84696"/>
                  </a:lnTo>
                  <a:close/>
                </a:path>
              </a:pathLst>
            </a:custGeom>
            <a:solidFill>
              <a:srgbClr val="BAC6C9"/>
            </a:solidFill>
          </p:spPr>
          <p:txBody>
            <a:bodyPr wrap="square" lIns="0" tIns="0" rIns="0" bIns="0" rtlCol="0"/>
            <a:lstStyle/>
            <a:p>
              <a:pPr defTabSz="457200"/>
              <a:endParaRPr>
                <a:solidFill>
                  <a:prstClr val="black"/>
                </a:solidFill>
              </a:endParaRPr>
            </a:p>
          </p:txBody>
        </p:sp>
        <p:sp>
          <p:nvSpPr>
            <p:cNvPr id="19" name="object 19"/>
            <p:cNvSpPr/>
            <p:nvPr/>
          </p:nvSpPr>
          <p:spPr>
            <a:xfrm>
              <a:off x="759200" y="4646547"/>
              <a:ext cx="1181100" cy="835660"/>
            </a:xfrm>
            <a:custGeom>
              <a:avLst/>
              <a:gdLst/>
              <a:ahLst/>
              <a:cxnLst/>
              <a:rect l="l" t="t" r="r" b="b"/>
              <a:pathLst>
                <a:path w="1181100" h="835660">
                  <a:moveTo>
                    <a:pt x="1180528" y="0"/>
                  </a:moveTo>
                  <a:lnTo>
                    <a:pt x="0" y="0"/>
                  </a:lnTo>
                  <a:lnTo>
                    <a:pt x="0" y="807364"/>
                  </a:lnTo>
                  <a:lnTo>
                    <a:pt x="2228" y="818191"/>
                  </a:lnTo>
                  <a:lnTo>
                    <a:pt x="8302" y="827041"/>
                  </a:lnTo>
                  <a:lnTo>
                    <a:pt x="17305" y="833012"/>
                  </a:lnTo>
                  <a:lnTo>
                    <a:pt x="28321" y="835202"/>
                  </a:lnTo>
                  <a:lnTo>
                    <a:pt x="1152194" y="835202"/>
                  </a:lnTo>
                  <a:lnTo>
                    <a:pt x="1163212" y="833012"/>
                  </a:lnTo>
                  <a:lnTo>
                    <a:pt x="1172219" y="827041"/>
                  </a:lnTo>
                  <a:lnTo>
                    <a:pt x="1177526" y="819315"/>
                  </a:lnTo>
                  <a:lnTo>
                    <a:pt x="21462" y="819315"/>
                  </a:lnTo>
                  <a:lnTo>
                    <a:pt x="15875" y="813955"/>
                  </a:lnTo>
                  <a:lnTo>
                    <a:pt x="15875" y="15874"/>
                  </a:lnTo>
                  <a:lnTo>
                    <a:pt x="1180528" y="15874"/>
                  </a:lnTo>
                  <a:lnTo>
                    <a:pt x="1180528" y="0"/>
                  </a:lnTo>
                  <a:close/>
                </a:path>
                <a:path w="1181100" h="835660">
                  <a:moveTo>
                    <a:pt x="1180528" y="15874"/>
                  </a:moveTo>
                  <a:lnTo>
                    <a:pt x="1164640" y="15874"/>
                  </a:lnTo>
                  <a:lnTo>
                    <a:pt x="1164640" y="813955"/>
                  </a:lnTo>
                  <a:lnTo>
                    <a:pt x="1159065" y="819315"/>
                  </a:lnTo>
                  <a:lnTo>
                    <a:pt x="1177526" y="819315"/>
                  </a:lnTo>
                  <a:lnTo>
                    <a:pt x="1178298" y="818191"/>
                  </a:lnTo>
                  <a:lnTo>
                    <a:pt x="1180528" y="807364"/>
                  </a:lnTo>
                  <a:lnTo>
                    <a:pt x="1180528" y="15874"/>
                  </a:lnTo>
                  <a:close/>
                </a:path>
              </a:pathLst>
            </a:custGeom>
            <a:solidFill>
              <a:srgbClr val="BAC6C9"/>
            </a:solidFill>
          </p:spPr>
          <p:txBody>
            <a:bodyPr wrap="square" lIns="0" tIns="0" rIns="0" bIns="0" rtlCol="0"/>
            <a:lstStyle/>
            <a:p>
              <a:pPr defTabSz="457200"/>
              <a:endParaRPr>
                <a:solidFill>
                  <a:prstClr val="black"/>
                </a:solidFill>
              </a:endParaRPr>
            </a:p>
          </p:txBody>
        </p:sp>
        <p:sp>
          <p:nvSpPr>
            <p:cNvPr id="20" name="object 20"/>
            <p:cNvSpPr/>
            <p:nvPr/>
          </p:nvSpPr>
          <p:spPr>
            <a:xfrm>
              <a:off x="759197" y="4556979"/>
              <a:ext cx="1181100" cy="106045"/>
            </a:xfrm>
            <a:custGeom>
              <a:avLst/>
              <a:gdLst/>
              <a:ahLst/>
              <a:cxnLst/>
              <a:rect l="l" t="t" r="r" b="b"/>
              <a:pathLst>
                <a:path w="1181100" h="106045">
                  <a:moveTo>
                    <a:pt x="1152194" y="0"/>
                  </a:moveTo>
                  <a:lnTo>
                    <a:pt x="28333" y="0"/>
                  </a:lnTo>
                  <a:lnTo>
                    <a:pt x="17316" y="2705"/>
                  </a:lnTo>
                  <a:lnTo>
                    <a:pt x="8308" y="10077"/>
                  </a:lnTo>
                  <a:lnTo>
                    <a:pt x="2230" y="21002"/>
                  </a:lnTo>
                  <a:lnTo>
                    <a:pt x="0" y="34366"/>
                  </a:lnTo>
                  <a:lnTo>
                    <a:pt x="0" y="105448"/>
                  </a:lnTo>
                  <a:lnTo>
                    <a:pt x="1180528" y="105448"/>
                  </a:lnTo>
                  <a:lnTo>
                    <a:pt x="1180528" y="89560"/>
                  </a:lnTo>
                  <a:lnTo>
                    <a:pt x="15875" y="89560"/>
                  </a:lnTo>
                  <a:lnTo>
                    <a:pt x="15875" y="24523"/>
                  </a:lnTo>
                  <a:lnTo>
                    <a:pt x="21691" y="15887"/>
                  </a:lnTo>
                  <a:lnTo>
                    <a:pt x="1175452" y="15887"/>
                  </a:lnTo>
                  <a:lnTo>
                    <a:pt x="1172219" y="10077"/>
                  </a:lnTo>
                  <a:lnTo>
                    <a:pt x="1163212" y="2705"/>
                  </a:lnTo>
                  <a:lnTo>
                    <a:pt x="1152194" y="0"/>
                  </a:lnTo>
                  <a:close/>
                </a:path>
                <a:path w="1181100" h="106045">
                  <a:moveTo>
                    <a:pt x="1175452" y="15887"/>
                  </a:moveTo>
                  <a:lnTo>
                    <a:pt x="1158824" y="15887"/>
                  </a:lnTo>
                  <a:lnTo>
                    <a:pt x="1164640" y="24523"/>
                  </a:lnTo>
                  <a:lnTo>
                    <a:pt x="1164640" y="89560"/>
                  </a:lnTo>
                  <a:lnTo>
                    <a:pt x="1180528" y="89560"/>
                  </a:lnTo>
                  <a:lnTo>
                    <a:pt x="1180528" y="34366"/>
                  </a:lnTo>
                  <a:lnTo>
                    <a:pt x="1178298" y="21002"/>
                  </a:lnTo>
                  <a:lnTo>
                    <a:pt x="1175452" y="15887"/>
                  </a:lnTo>
                  <a:close/>
                </a:path>
              </a:pathLst>
            </a:custGeom>
            <a:solidFill>
              <a:srgbClr val="BAC6C9"/>
            </a:solidFill>
          </p:spPr>
          <p:txBody>
            <a:bodyPr wrap="square" lIns="0" tIns="0" rIns="0" bIns="0" rtlCol="0"/>
            <a:lstStyle/>
            <a:p>
              <a:pPr defTabSz="457200"/>
              <a:endParaRPr>
                <a:solidFill>
                  <a:prstClr val="black"/>
                </a:solidFill>
              </a:endParaRPr>
            </a:p>
          </p:txBody>
        </p:sp>
        <p:sp>
          <p:nvSpPr>
            <p:cNvPr id="21" name="object 21"/>
            <p:cNvSpPr/>
            <p:nvPr/>
          </p:nvSpPr>
          <p:spPr>
            <a:xfrm>
              <a:off x="795948" y="4586592"/>
              <a:ext cx="46355" cy="46355"/>
            </a:xfrm>
            <a:custGeom>
              <a:avLst/>
              <a:gdLst/>
              <a:ahLst/>
              <a:cxnLst/>
              <a:rect l="l" t="t" r="r" b="b"/>
              <a:pathLst>
                <a:path w="46355" h="46354">
                  <a:moveTo>
                    <a:pt x="23101" y="0"/>
                  </a:moveTo>
                  <a:lnTo>
                    <a:pt x="14112" y="1816"/>
                  </a:lnTo>
                  <a:lnTo>
                    <a:pt x="6769" y="6770"/>
                  </a:lnTo>
                  <a:lnTo>
                    <a:pt x="1816" y="14117"/>
                  </a:lnTo>
                  <a:lnTo>
                    <a:pt x="0" y="23113"/>
                  </a:lnTo>
                  <a:lnTo>
                    <a:pt x="1816" y="32110"/>
                  </a:lnTo>
                  <a:lnTo>
                    <a:pt x="6769" y="39457"/>
                  </a:lnTo>
                  <a:lnTo>
                    <a:pt x="14112" y="44411"/>
                  </a:lnTo>
                  <a:lnTo>
                    <a:pt x="23101" y="46227"/>
                  </a:lnTo>
                  <a:lnTo>
                    <a:pt x="32097" y="44411"/>
                  </a:lnTo>
                  <a:lnTo>
                    <a:pt x="39444" y="39457"/>
                  </a:lnTo>
                  <a:lnTo>
                    <a:pt x="44398" y="32110"/>
                  </a:lnTo>
                  <a:lnTo>
                    <a:pt x="46215" y="23113"/>
                  </a:lnTo>
                  <a:lnTo>
                    <a:pt x="44398" y="14117"/>
                  </a:lnTo>
                  <a:lnTo>
                    <a:pt x="39444" y="6770"/>
                  </a:lnTo>
                  <a:lnTo>
                    <a:pt x="32097" y="1816"/>
                  </a:lnTo>
                  <a:lnTo>
                    <a:pt x="23101" y="0"/>
                  </a:lnTo>
                  <a:close/>
                </a:path>
              </a:pathLst>
            </a:custGeom>
            <a:solidFill>
              <a:srgbClr val="E52632"/>
            </a:solidFill>
          </p:spPr>
          <p:txBody>
            <a:bodyPr wrap="square" lIns="0" tIns="0" rIns="0" bIns="0" rtlCol="0"/>
            <a:lstStyle/>
            <a:p>
              <a:pPr defTabSz="457200"/>
              <a:endParaRPr>
                <a:solidFill>
                  <a:prstClr val="black"/>
                </a:solidFill>
              </a:endParaRPr>
            </a:p>
          </p:txBody>
        </p:sp>
        <p:sp>
          <p:nvSpPr>
            <p:cNvPr id="22" name="object 22"/>
            <p:cNvSpPr/>
            <p:nvPr/>
          </p:nvSpPr>
          <p:spPr>
            <a:xfrm>
              <a:off x="865272" y="4586592"/>
              <a:ext cx="46355" cy="46355"/>
            </a:xfrm>
            <a:custGeom>
              <a:avLst/>
              <a:gdLst/>
              <a:ahLst/>
              <a:cxnLst/>
              <a:rect l="l" t="t" r="r" b="b"/>
              <a:pathLst>
                <a:path w="46355" h="46354">
                  <a:moveTo>
                    <a:pt x="23101" y="0"/>
                  </a:moveTo>
                  <a:lnTo>
                    <a:pt x="14112" y="1816"/>
                  </a:lnTo>
                  <a:lnTo>
                    <a:pt x="6769" y="6770"/>
                  </a:lnTo>
                  <a:lnTo>
                    <a:pt x="1816" y="14117"/>
                  </a:lnTo>
                  <a:lnTo>
                    <a:pt x="0" y="23113"/>
                  </a:lnTo>
                  <a:lnTo>
                    <a:pt x="1816" y="32110"/>
                  </a:lnTo>
                  <a:lnTo>
                    <a:pt x="6769" y="39457"/>
                  </a:lnTo>
                  <a:lnTo>
                    <a:pt x="14112" y="44411"/>
                  </a:lnTo>
                  <a:lnTo>
                    <a:pt x="23101" y="46227"/>
                  </a:lnTo>
                  <a:lnTo>
                    <a:pt x="32097" y="44411"/>
                  </a:lnTo>
                  <a:lnTo>
                    <a:pt x="39444" y="39457"/>
                  </a:lnTo>
                  <a:lnTo>
                    <a:pt x="44398" y="32110"/>
                  </a:lnTo>
                  <a:lnTo>
                    <a:pt x="46215" y="23113"/>
                  </a:lnTo>
                  <a:lnTo>
                    <a:pt x="44398" y="14117"/>
                  </a:lnTo>
                  <a:lnTo>
                    <a:pt x="39444" y="6770"/>
                  </a:lnTo>
                  <a:lnTo>
                    <a:pt x="32097" y="1816"/>
                  </a:lnTo>
                  <a:lnTo>
                    <a:pt x="23101" y="0"/>
                  </a:lnTo>
                  <a:close/>
                </a:path>
              </a:pathLst>
            </a:custGeom>
            <a:solidFill>
              <a:srgbClr val="EE7606"/>
            </a:solidFill>
          </p:spPr>
          <p:txBody>
            <a:bodyPr wrap="square" lIns="0" tIns="0" rIns="0" bIns="0" rtlCol="0"/>
            <a:lstStyle/>
            <a:p>
              <a:pPr defTabSz="457200"/>
              <a:endParaRPr>
                <a:solidFill>
                  <a:prstClr val="black"/>
                </a:solidFill>
              </a:endParaRPr>
            </a:p>
          </p:txBody>
        </p:sp>
        <p:sp>
          <p:nvSpPr>
            <p:cNvPr id="23" name="object 23"/>
            <p:cNvSpPr/>
            <p:nvPr/>
          </p:nvSpPr>
          <p:spPr>
            <a:xfrm>
              <a:off x="931878" y="4586592"/>
              <a:ext cx="46355" cy="46355"/>
            </a:xfrm>
            <a:custGeom>
              <a:avLst/>
              <a:gdLst/>
              <a:ahLst/>
              <a:cxnLst/>
              <a:rect l="l" t="t" r="r" b="b"/>
              <a:pathLst>
                <a:path w="46355" h="46354">
                  <a:moveTo>
                    <a:pt x="23101" y="0"/>
                  </a:moveTo>
                  <a:lnTo>
                    <a:pt x="14112" y="1816"/>
                  </a:lnTo>
                  <a:lnTo>
                    <a:pt x="6769" y="6770"/>
                  </a:lnTo>
                  <a:lnTo>
                    <a:pt x="1816" y="14117"/>
                  </a:lnTo>
                  <a:lnTo>
                    <a:pt x="0" y="23113"/>
                  </a:lnTo>
                  <a:lnTo>
                    <a:pt x="1816" y="32110"/>
                  </a:lnTo>
                  <a:lnTo>
                    <a:pt x="6769" y="39457"/>
                  </a:lnTo>
                  <a:lnTo>
                    <a:pt x="14112" y="44411"/>
                  </a:lnTo>
                  <a:lnTo>
                    <a:pt x="23101" y="46227"/>
                  </a:lnTo>
                  <a:lnTo>
                    <a:pt x="32097" y="44411"/>
                  </a:lnTo>
                  <a:lnTo>
                    <a:pt x="39444" y="39457"/>
                  </a:lnTo>
                  <a:lnTo>
                    <a:pt x="44398" y="32110"/>
                  </a:lnTo>
                  <a:lnTo>
                    <a:pt x="46215" y="23113"/>
                  </a:lnTo>
                  <a:lnTo>
                    <a:pt x="44398" y="14117"/>
                  </a:lnTo>
                  <a:lnTo>
                    <a:pt x="39444" y="6770"/>
                  </a:lnTo>
                  <a:lnTo>
                    <a:pt x="32097" y="1816"/>
                  </a:lnTo>
                  <a:lnTo>
                    <a:pt x="23101" y="0"/>
                  </a:lnTo>
                  <a:close/>
                </a:path>
              </a:pathLst>
            </a:custGeom>
            <a:solidFill>
              <a:srgbClr val="79B829"/>
            </a:solidFill>
          </p:spPr>
          <p:txBody>
            <a:bodyPr wrap="square" lIns="0" tIns="0" rIns="0" bIns="0" rtlCol="0"/>
            <a:lstStyle/>
            <a:p>
              <a:pPr defTabSz="457200"/>
              <a:endParaRPr>
                <a:solidFill>
                  <a:prstClr val="black"/>
                </a:solidFill>
              </a:endParaRPr>
            </a:p>
          </p:txBody>
        </p:sp>
        <p:sp>
          <p:nvSpPr>
            <p:cNvPr id="24" name="object 24"/>
            <p:cNvSpPr/>
            <p:nvPr/>
          </p:nvSpPr>
          <p:spPr>
            <a:xfrm>
              <a:off x="819048" y="4714938"/>
              <a:ext cx="1059180" cy="321310"/>
            </a:xfrm>
            <a:custGeom>
              <a:avLst/>
              <a:gdLst/>
              <a:ahLst/>
              <a:cxnLst/>
              <a:rect l="l" t="t" r="r" b="b"/>
              <a:pathLst>
                <a:path w="1059180" h="321310">
                  <a:moveTo>
                    <a:pt x="1058900" y="320789"/>
                  </a:moveTo>
                  <a:lnTo>
                    <a:pt x="0" y="320789"/>
                  </a:lnTo>
                  <a:lnTo>
                    <a:pt x="0" y="0"/>
                  </a:lnTo>
                  <a:lnTo>
                    <a:pt x="1058900" y="0"/>
                  </a:lnTo>
                  <a:lnTo>
                    <a:pt x="1058900" y="320789"/>
                  </a:lnTo>
                  <a:close/>
                </a:path>
              </a:pathLst>
            </a:custGeom>
            <a:solidFill>
              <a:srgbClr val="E52632"/>
            </a:solidFill>
          </p:spPr>
          <p:txBody>
            <a:bodyPr wrap="square" lIns="0" tIns="0" rIns="0" bIns="0" rtlCol="0"/>
            <a:lstStyle/>
            <a:p>
              <a:pPr defTabSz="457200"/>
              <a:endParaRPr>
                <a:solidFill>
                  <a:prstClr val="black"/>
                </a:solidFill>
              </a:endParaRPr>
            </a:p>
          </p:txBody>
        </p:sp>
        <p:sp>
          <p:nvSpPr>
            <p:cNvPr id="25" name="object 25"/>
            <p:cNvSpPr/>
            <p:nvPr/>
          </p:nvSpPr>
          <p:spPr>
            <a:xfrm>
              <a:off x="1368171" y="5083492"/>
              <a:ext cx="507365" cy="323850"/>
            </a:xfrm>
            <a:custGeom>
              <a:avLst/>
              <a:gdLst/>
              <a:ahLst/>
              <a:cxnLst/>
              <a:rect l="l" t="t" r="r" b="b"/>
              <a:pathLst>
                <a:path w="507364" h="323850">
                  <a:moveTo>
                    <a:pt x="507022" y="323507"/>
                  </a:moveTo>
                  <a:lnTo>
                    <a:pt x="0" y="323507"/>
                  </a:lnTo>
                  <a:lnTo>
                    <a:pt x="0" y="0"/>
                  </a:lnTo>
                  <a:lnTo>
                    <a:pt x="507022" y="0"/>
                  </a:lnTo>
                  <a:lnTo>
                    <a:pt x="507022" y="323507"/>
                  </a:lnTo>
                  <a:close/>
                </a:path>
              </a:pathLst>
            </a:custGeom>
            <a:solidFill>
              <a:srgbClr val="E52632"/>
            </a:solidFill>
          </p:spPr>
          <p:txBody>
            <a:bodyPr wrap="square" lIns="0" tIns="0" rIns="0" bIns="0" rtlCol="0"/>
            <a:lstStyle/>
            <a:p>
              <a:pPr defTabSz="457200"/>
              <a:endParaRPr>
                <a:solidFill>
                  <a:prstClr val="black"/>
                </a:solidFill>
              </a:endParaRPr>
            </a:p>
          </p:txBody>
        </p:sp>
        <p:sp>
          <p:nvSpPr>
            <p:cNvPr id="26" name="object 26"/>
            <p:cNvSpPr/>
            <p:nvPr/>
          </p:nvSpPr>
          <p:spPr>
            <a:xfrm>
              <a:off x="978103" y="5113788"/>
              <a:ext cx="324485" cy="0"/>
            </a:xfrm>
            <a:custGeom>
              <a:avLst/>
              <a:gdLst/>
              <a:ahLst/>
              <a:cxnLst/>
              <a:rect l="l" t="t" r="r" b="b"/>
              <a:pathLst>
                <a:path w="324484">
                  <a:moveTo>
                    <a:pt x="0" y="0"/>
                  </a:moveTo>
                  <a:lnTo>
                    <a:pt x="324459" y="0"/>
                  </a:lnTo>
                </a:path>
              </a:pathLst>
            </a:custGeom>
            <a:ln w="27825">
              <a:solidFill>
                <a:srgbClr val="BCC1C6"/>
              </a:solidFill>
            </a:ln>
          </p:spPr>
          <p:txBody>
            <a:bodyPr wrap="square" lIns="0" tIns="0" rIns="0" bIns="0" rtlCol="0"/>
            <a:lstStyle/>
            <a:p>
              <a:pPr defTabSz="457200"/>
              <a:endParaRPr>
                <a:solidFill>
                  <a:prstClr val="black"/>
                </a:solidFill>
              </a:endParaRPr>
            </a:p>
          </p:txBody>
        </p:sp>
        <p:sp>
          <p:nvSpPr>
            <p:cNvPr id="27" name="object 27"/>
            <p:cNvSpPr/>
            <p:nvPr/>
          </p:nvSpPr>
          <p:spPr>
            <a:xfrm>
              <a:off x="978103" y="5176577"/>
              <a:ext cx="324485" cy="0"/>
            </a:xfrm>
            <a:custGeom>
              <a:avLst/>
              <a:gdLst/>
              <a:ahLst/>
              <a:cxnLst/>
              <a:rect l="l" t="t" r="r" b="b"/>
              <a:pathLst>
                <a:path w="324484">
                  <a:moveTo>
                    <a:pt x="0" y="0"/>
                  </a:moveTo>
                  <a:lnTo>
                    <a:pt x="324459" y="0"/>
                  </a:lnTo>
                </a:path>
              </a:pathLst>
            </a:custGeom>
            <a:ln w="27825">
              <a:solidFill>
                <a:srgbClr val="BCC1C6"/>
              </a:solidFill>
            </a:ln>
          </p:spPr>
          <p:txBody>
            <a:bodyPr wrap="square" lIns="0" tIns="0" rIns="0" bIns="0" rtlCol="0"/>
            <a:lstStyle/>
            <a:p>
              <a:pPr defTabSz="457200"/>
              <a:endParaRPr>
                <a:solidFill>
                  <a:prstClr val="black"/>
                </a:solidFill>
              </a:endParaRPr>
            </a:p>
          </p:txBody>
        </p:sp>
        <p:sp>
          <p:nvSpPr>
            <p:cNvPr id="28" name="object 28"/>
            <p:cNvSpPr/>
            <p:nvPr/>
          </p:nvSpPr>
          <p:spPr>
            <a:xfrm>
              <a:off x="831269" y="5088070"/>
              <a:ext cx="114300" cy="114300"/>
            </a:xfrm>
            <a:custGeom>
              <a:avLst/>
              <a:gdLst/>
              <a:ahLst/>
              <a:cxnLst/>
              <a:rect l="l" t="t" r="r" b="b"/>
              <a:pathLst>
                <a:path w="114300" h="114300">
                  <a:moveTo>
                    <a:pt x="57111" y="0"/>
                  </a:moveTo>
                  <a:lnTo>
                    <a:pt x="34879" y="4487"/>
                  </a:lnTo>
                  <a:lnTo>
                    <a:pt x="16725" y="16725"/>
                  </a:lnTo>
                  <a:lnTo>
                    <a:pt x="4487" y="34879"/>
                  </a:lnTo>
                  <a:lnTo>
                    <a:pt x="0" y="57111"/>
                  </a:lnTo>
                  <a:lnTo>
                    <a:pt x="4487" y="79344"/>
                  </a:lnTo>
                  <a:lnTo>
                    <a:pt x="16725" y="97497"/>
                  </a:lnTo>
                  <a:lnTo>
                    <a:pt x="34879" y="109736"/>
                  </a:lnTo>
                  <a:lnTo>
                    <a:pt x="57111" y="114223"/>
                  </a:lnTo>
                  <a:lnTo>
                    <a:pt x="79344" y="109736"/>
                  </a:lnTo>
                  <a:lnTo>
                    <a:pt x="97497" y="97497"/>
                  </a:lnTo>
                  <a:lnTo>
                    <a:pt x="109736" y="79344"/>
                  </a:lnTo>
                  <a:lnTo>
                    <a:pt x="114223" y="57111"/>
                  </a:lnTo>
                  <a:lnTo>
                    <a:pt x="109736" y="34879"/>
                  </a:lnTo>
                  <a:lnTo>
                    <a:pt x="97497" y="16725"/>
                  </a:lnTo>
                  <a:lnTo>
                    <a:pt x="79344" y="4487"/>
                  </a:lnTo>
                  <a:lnTo>
                    <a:pt x="57111" y="0"/>
                  </a:lnTo>
                  <a:close/>
                </a:path>
              </a:pathLst>
            </a:custGeom>
            <a:solidFill>
              <a:srgbClr val="89939B"/>
            </a:solidFill>
          </p:spPr>
          <p:txBody>
            <a:bodyPr wrap="square" lIns="0" tIns="0" rIns="0" bIns="0" rtlCol="0"/>
            <a:lstStyle/>
            <a:p>
              <a:pPr defTabSz="457200"/>
              <a:endParaRPr>
                <a:solidFill>
                  <a:prstClr val="black"/>
                </a:solidFill>
              </a:endParaRPr>
            </a:p>
          </p:txBody>
        </p:sp>
        <p:sp>
          <p:nvSpPr>
            <p:cNvPr id="29" name="object 29"/>
            <p:cNvSpPr/>
            <p:nvPr/>
          </p:nvSpPr>
          <p:spPr>
            <a:xfrm>
              <a:off x="978103" y="5302243"/>
              <a:ext cx="324485" cy="0"/>
            </a:xfrm>
            <a:custGeom>
              <a:avLst/>
              <a:gdLst/>
              <a:ahLst/>
              <a:cxnLst/>
              <a:rect l="l" t="t" r="r" b="b"/>
              <a:pathLst>
                <a:path w="324484">
                  <a:moveTo>
                    <a:pt x="0" y="0"/>
                  </a:moveTo>
                  <a:lnTo>
                    <a:pt x="324459" y="0"/>
                  </a:lnTo>
                </a:path>
              </a:pathLst>
            </a:custGeom>
            <a:ln w="27825">
              <a:solidFill>
                <a:srgbClr val="BCC1C6"/>
              </a:solidFill>
            </a:ln>
          </p:spPr>
          <p:txBody>
            <a:bodyPr wrap="square" lIns="0" tIns="0" rIns="0" bIns="0" rtlCol="0"/>
            <a:lstStyle/>
            <a:p>
              <a:pPr defTabSz="457200"/>
              <a:endParaRPr>
                <a:solidFill>
                  <a:prstClr val="black"/>
                </a:solidFill>
              </a:endParaRPr>
            </a:p>
          </p:txBody>
        </p:sp>
        <p:sp>
          <p:nvSpPr>
            <p:cNvPr id="30" name="object 30"/>
            <p:cNvSpPr/>
            <p:nvPr/>
          </p:nvSpPr>
          <p:spPr>
            <a:xfrm>
              <a:off x="978103" y="5365032"/>
              <a:ext cx="324485" cy="0"/>
            </a:xfrm>
            <a:custGeom>
              <a:avLst/>
              <a:gdLst/>
              <a:ahLst/>
              <a:cxnLst/>
              <a:rect l="l" t="t" r="r" b="b"/>
              <a:pathLst>
                <a:path w="324484">
                  <a:moveTo>
                    <a:pt x="0" y="0"/>
                  </a:moveTo>
                  <a:lnTo>
                    <a:pt x="324459" y="0"/>
                  </a:lnTo>
                </a:path>
              </a:pathLst>
            </a:custGeom>
            <a:ln w="27825">
              <a:solidFill>
                <a:srgbClr val="BCC1C6"/>
              </a:solidFill>
            </a:ln>
          </p:spPr>
          <p:txBody>
            <a:bodyPr wrap="square" lIns="0" tIns="0" rIns="0" bIns="0" rtlCol="0"/>
            <a:lstStyle/>
            <a:p>
              <a:pPr defTabSz="457200"/>
              <a:endParaRPr>
                <a:solidFill>
                  <a:prstClr val="black"/>
                </a:solidFill>
              </a:endParaRPr>
            </a:p>
          </p:txBody>
        </p:sp>
        <p:sp>
          <p:nvSpPr>
            <p:cNvPr id="31" name="object 31"/>
            <p:cNvSpPr/>
            <p:nvPr/>
          </p:nvSpPr>
          <p:spPr>
            <a:xfrm>
              <a:off x="831269" y="5276524"/>
              <a:ext cx="114300" cy="114300"/>
            </a:xfrm>
            <a:custGeom>
              <a:avLst/>
              <a:gdLst/>
              <a:ahLst/>
              <a:cxnLst/>
              <a:rect l="l" t="t" r="r" b="b"/>
              <a:pathLst>
                <a:path w="114300" h="114300">
                  <a:moveTo>
                    <a:pt x="57111" y="0"/>
                  </a:moveTo>
                  <a:lnTo>
                    <a:pt x="34879" y="4487"/>
                  </a:lnTo>
                  <a:lnTo>
                    <a:pt x="16725" y="16725"/>
                  </a:lnTo>
                  <a:lnTo>
                    <a:pt x="4487" y="34879"/>
                  </a:lnTo>
                  <a:lnTo>
                    <a:pt x="0" y="57111"/>
                  </a:lnTo>
                  <a:lnTo>
                    <a:pt x="4487" y="79344"/>
                  </a:lnTo>
                  <a:lnTo>
                    <a:pt x="16725" y="97497"/>
                  </a:lnTo>
                  <a:lnTo>
                    <a:pt x="34879" y="109736"/>
                  </a:lnTo>
                  <a:lnTo>
                    <a:pt x="57111" y="114223"/>
                  </a:lnTo>
                  <a:lnTo>
                    <a:pt x="79344" y="109736"/>
                  </a:lnTo>
                  <a:lnTo>
                    <a:pt x="97497" y="97497"/>
                  </a:lnTo>
                  <a:lnTo>
                    <a:pt x="109736" y="79344"/>
                  </a:lnTo>
                  <a:lnTo>
                    <a:pt x="114223" y="57111"/>
                  </a:lnTo>
                  <a:lnTo>
                    <a:pt x="109736" y="34879"/>
                  </a:lnTo>
                  <a:lnTo>
                    <a:pt x="97497" y="16725"/>
                  </a:lnTo>
                  <a:lnTo>
                    <a:pt x="79344" y="4487"/>
                  </a:lnTo>
                  <a:lnTo>
                    <a:pt x="57111" y="0"/>
                  </a:lnTo>
                  <a:close/>
                </a:path>
              </a:pathLst>
            </a:custGeom>
            <a:solidFill>
              <a:srgbClr val="89939B"/>
            </a:solidFill>
          </p:spPr>
          <p:txBody>
            <a:bodyPr wrap="square" lIns="0" tIns="0" rIns="0" bIns="0" rtlCol="0"/>
            <a:lstStyle/>
            <a:p>
              <a:pPr defTabSz="457200"/>
              <a:endParaRPr>
                <a:solidFill>
                  <a:prstClr val="black"/>
                </a:solidFill>
              </a:endParaRPr>
            </a:p>
          </p:txBody>
        </p:sp>
      </p:grpSp>
      <p:sp>
        <p:nvSpPr>
          <p:cNvPr id="32" name="object 32"/>
          <p:cNvSpPr txBox="1">
            <a:spLocks noGrp="1"/>
          </p:cNvSpPr>
          <p:nvPr>
            <p:ph type="title"/>
          </p:nvPr>
        </p:nvSpPr>
        <p:spPr>
          <a:xfrm>
            <a:off x="334800" y="135776"/>
            <a:ext cx="11353398" cy="615553"/>
          </a:xfrm>
          <a:prstGeom prst="rect">
            <a:avLst/>
          </a:prstGeom>
        </p:spPr>
        <p:txBody>
          <a:bodyPr vert="horz" wrap="square" lIns="0" tIns="0" rIns="0" bIns="0" rtlCol="0">
            <a:spAutoFit/>
          </a:bodyPr>
          <a:lstStyle/>
          <a:p>
            <a:pPr marL="12700">
              <a:lnSpc>
                <a:spcPct val="100000"/>
              </a:lnSpc>
            </a:pPr>
            <a:r>
              <a:rPr lang="en-GB" sz="4000" spc="-10" dirty="0" smtClean="0"/>
              <a:t>Summary</a:t>
            </a:r>
            <a:endParaRPr sz="4000" spc="-10" dirty="0"/>
          </a:p>
        </p:txBody>
      </p:sp>
      <p:sp>
        <p:nvSpPr>
          <p:cNvPr id="33" name="object 33"/>
          <p:cNvSpPr txBox="1"/>
          <p:nvPr/>
        </p:nvSpPr>
        <p:spPr>
          <a:xfrm>
            <a:off x="469090" y="1575782"/>
            <a:ext cx="2684887" cy="1538883"/>
          </a:xfrm>
          <a:prstGeom prst="rect">
            <a:avLst/>
          </a:prstGeom>
        </p:spPr>
        <p:txBody>
          <a:bodyPr vert="horz" wrap="square" lIns="0" tIns="0" rIns="0" bIns="0" rtlCol="0">
            <a:spAutoFit/>
          </a:bodyPr>
          <a:lstStyle/>
          <a:p>
            <a:pPr marL="12700" marR="5080" defTabSz="457200"/>
            <a:r>
              <a:rPr lang="en-GB" sz="2000" b="1" dirty="0">
                <a:solidFill>
                  <a:srgbClr val="FFFFFF"/>
                </a:solidFill>
                <a:latin typeface="Arial Black"/>
                <a:cs typeface="Arial Black"/>
              </a:rPr>
              <a:t>Newsbrands </a:t>
            </a:r>
            <a:br>
              <a:rPr lang="en-GB" sz="2000" b="1" dirty="0">
                <a:solidFill>
                  <a:srgbClr val="FFFFFF"/>
                </a:solidFill>
                <a:latin typeface="Arial Black"/>
                <a:cs typeface="Arial Black"/>
              </a:rPr>
            </a:br>
            <a:r>
              <a:rPr lang="en-GB" sz="2000" b="1" dirty="0" smtClean="0">
                <a:solidFill>
                  <a:srgbClr val="FFFFFF"/>
                </a:solidFill>
                <a:latin typeface="Arial Black"/>
                <a:cs typeface="Arial Black"/>
              </a:rPr>
              <a:t>reach over 47m people per month</a:t>
            </a:r>
            <a:r>
              <a:rPr lang="en-GB" sz="2000" b="1" dirty="0">
                <a:solidFill>
                  <a:srgbClr val="FFFFFF"/>
                </a:solidFill>
                <a:latin typeface="Arial Black"/>
                <a:cs typeface="Arial Black"/>
              </a:rPr>
              <a:t/>
            </a:r>
            <a:br>
              <a:rPr lang="en-GB" sz="2000" b="1" dirty="0">
                <a:solidFill>
                  <a:srgbClr val="FFFFFF"/>
                </a:solidFill>
                <a:latin typeface="Arial Black"/>
                <a:cs typeface="Arial Black"/>
              </a:rPr>
            </a:br>
            <a:r>
              <a:rPr lang="en-GB" sz="2000" dirty="0">
                <a:solidFill>
                  <a:srgbClr val="FFFFFF"/>
                </a:solidFill>
                <a:latin typeface="Arial"/>
                <a:cs typeface="Arial"/>
              </a:rPr>
              <a:t>and reach people across all platforms</a:t>
            </a:r>
          </a:p>
        </p:txBody>
      </p:sp>
      <p:sp>
        <p:nvSpPr>
          <p:cNvPr id="34" name="object 34"/>
          <p:cNvSpPr txBox="1"/>
          <p:nvPr/>
        </p:nvSpPr>
        <p:spPr>
          <a:xfrm>
            <a:off x="3316503" y="1542738"/>
            <a:ext cx="2531745" cy="2154436"/>
          </a:xfrm>
          <a:prstGeom prst="rect">
            <a:avLst/>
          </a:prstGeom>
        </p:spPr>
        <p:txBody>
          <a:bodyPr vert="horz" wrap="square" lIns="0" tIns="0" rIns="0" bIns="0" rtlCol="0">
            <a:spAutoFit/>
          </a:bodyPr>
          <a:lstStyle/>
          <a:p>
            <a:pPr marL="12700" marR="5080" defTabSz="457200"/>
            <a:r>
              <a:rPr lang="en-GB" sz="2000" b="1" dirty="0">
                <a:solidFill>
                  <a:srgbClr val="FFFFFF"/>
                </a:solidFill>
                <a:latin typeface="Arial Black"/>
                <a:cs typeface="Arial Black"/>
              </a:rPr>
              <a:t>Readers have a strong connection to </a:t>
            </a:r>
            <a:r>
              <a:rPr lang="en-GB" sz="2000" b="1" dirty="0" err="1">
                <a:solidFill>
                  <a:srgbClr val="FFFFFF"/>
                </a:solidFill>
                <a:latin typeface="Arial Black"/>
                <a:cs typeface="Arial Black"/>
              </a:rPr>
              <a:t>newsbrands</a:t>
            </a:r>
            <a:r>
              <a:rPr lang="en-GB" sz="2000" b="1" dirty="0">
                <a:solidFill>
                  <a:srgbClr val="FFFFFF"/>
                </a:solidFill>
                <a:latin typeface="Arial Black"/>
                <a:cs typeface="Arial Black"/>
              </a:rPr>
              <a:t> </a:t>
            </a:r>
            <a:r>
              <a:rPr lang="en-GB" sz="2000" spc="-5" dirty="0">
                <a:solidFill>
                  <a:srgbClr val="FFFFFF"/>
                </a:solidFill>
                <a:latin typeface="Arial"/>
                <a:cs typeface="Arial"/>
              </a:rPr>
              <a:t>and </a:t>
            </a:r>
            <a:r>
              <a:rPr lang="en-GB" sz="2000" spc="-5" dirty="0" err="1" smtClean="0">
                <a:solidFill>
                  <a:srgbClr val="FFFFFF"/>
                </a:solidFill>
                <a:latin typeface="Arial"/>
                <a:cs typeface="Arial"/>
              </a:rPr>
              <a:t>newsbrands</a:t>
            </a:r>
            <a:r>
              <a:rPr lang="en-GB" sz="2000" spc="-5" dirty="0" smtClean="0">
                <a:solidFill>
                  <a:srgbClr val="FFFFFF"/>
                </a:solidFill>
                <a:latin typeface="Arial"/>
                <a:cs typeface="Arial"/>
              </a:rPr>
              <a:t> </a:t>
            </a:r>
            <a:r>
              <a:rPr lang="en-GB" sz="2000" spc="-5" dirty="0">
                <a:solidFill>
                  <a:srgbClr val="FFFFFF"/>
                </a:solidFill>
                <a:latin typeface="Arial"/>
                <a:cs typeface="Arial"/>
              </a:rPr>
              <a:t>command a high level of attention</a:t>
            </a:r>
            <a:endParaRPr sz="2000" dirty="0">
              <a:solidFill>
                <a:prstClr val="black"/>
              </a:solidFill>
              <a:latin typeface="Arial"/>
              <a:cs typeface="Arial"/>
            </a:endParaRPr>
          </a:p>
        </p:txBody>
      </p:sp>
      <p:sp>
        <p:nvSpPr>
          <p:cNvPr id="35" name="object 35"/>
          <p:cNvSpPr txBox="1"/>
          <p:nvPr/>
        </p:nvSpPr>
        <p:spPr>
          <a:xfrm>
            <a:off x="6201003" y="1542738"/>
            <a:ext cx="2298065" cy="2462213"/>
          </a:xfrm>
          <a:prstGeom prst="rect">
            <a:avLst/>
          </a:prstGeom>
        </p:spPr>
        <p:txBody>
          <a:bodyPr vert="horz" wrap="square" lIns="0" tIns="0" rIns="0" bIns="0" rtlCol="0">
            <a:spAutoFit/>
          </a:bodyPr>
          <a:lstStyle/>
          <a:p>
            <a:pPr marL="12700" marR="5080" defTabSz="457200"/>
            <a:r>
              <a:rPr sz="2000" b="1" dirty="0">
                <a:solidFill>
                  <a:srgbClr val="FFFFFF"/>
                </a:solidFill>
                <a:latin typeface="Arial Black"/>
                <a:cs typeface="Arial Black"/>
              </a:rPr>
              <a:t>Multi-platform  newsbrands  boost </a:t>
            </a:r>
            <a:r>
              <a:rPr lang="en-GB" sz="2000" b="1" dirty="0">
                <a:solidFill>
                  <a:srgbClr val="FFFFFF"/>
                </a:solidFill>
                <a:latin typeface="Arial Black"/>
                <a:cs typeface="Arial Black"/>
              </a:rPr>
              <a:t>business effectiveness </a:t>
            </a:r>
            <a:r>
              <a:rPr lang="en-GB" sz="2000" b="1" dirty="0" smtClean="0">
                <a:solidFill>
                  <a:srgbClr val="FFFFFF"/>
                </a:solidFill>
                <a:latin typeface="Arial Black"/>
                <a:cs typeface="Arial Black"/>
              </a:rPr>
              <a:t>by 56% </a:t>
            </a:r>
            <a:r>
              <a:rPr lang="en-GB" sz="2000" dirty="0" smtClean="0">
                <a:solidFill>
                  <a:srgbClr val="FFFFFF"/>
                </a:solidFill>
                <a:latin typeface="Arial"/>
                <a:cs typeface="Arial"/>
              </a:rPr>
              <a:t>and </a:t>
            </a:r>
            <a:r>
              <a:rPr lang="en-GB" sz="2000" dirty="0">
                <a:solidFill>
                  <a:srgbClr val="FFFFFF"/>
                </a:solidFill>
                <a:latin typeface="Arial"/>
                <a:cs typeface="Arial"/>
              </a:rPr>
              <a:t>the </a:t>
            </a:r>
            <a:r>
              <a:rPr lang="en-GB" sz="2000" dirty="0" smtClean="0">
                <a:solidFill>
                  <a:srgbClr val="FFFFFF"/>
                </a:solidFill>
                <a:latin typeface="Arial"/>
                <a:cs typeface="Arial"/>
              </a:rPr>
              <a:t>business effectiveness </a:t>
            </a:r>
            <a:r>
              <a:rPr lang="en-GB" sz="2000" dirty="0">
                <a:solidFill>
                  <a:srgbClr val="FFFFFF"/>
                </a:solidFill>
                <a:latin typeface="Arial"/>
                <a:cs typeface="Arial"/>
              </a:rPr>
              <a:t>of TV and digital media </a:t>
            </a:r>
            <a:endParaRPr sz="2000" dirty="0">
              <a:solidFill>
                <a:prstClr val="black"/>
              </a:solidFill>
              <a:latin typeface="Arial"/>
              <a:cs typeface="Arial"/>
            </a:endParaRPr>
          </a:p>
        </p:txBody>
      </p:sp>
      <p:sp>
        <p:nvSpPr>
          <p:cNvPr id="36" name="object 36"/>
          <p:cNvSpPr txBox="1"/>
          <p:nvPr/>
        </p:nvSpPr>
        <p:spPr>
          <a:xfrm>
            <a:off x="9085503" y="1559042"/>
            <a:ext cx="2967029" cy="2154436"/>
          </a:xfrm>
          <a:prstGeom prst="rect">
            <a:avLst/>
          </a:prstGeom>
        </p:spPr>
        <p:txBody>
          <a:bodyPr vert="horz" wrap="square" lIns="0" tIns="0" rIns="0" bIns="0" rtlCol="0">
            <a:spAutoFit/>
          </a:bodyPr>
          <a:lstStyle/>
          <a:p>
            <a:pPr marL="12700" marR="292735" defTabSz="457200"/>
            <a:r>
              <a:rPr lang="en-GB" sz="2000" b="1" dirty="0">
                <a:solidFill>
                  <a:srgbClr val="FFFFFF"/>
                </a:solidFill>
                <a:latin typeface="Arial Black"/>
                <a:cs typeface="Arial Black"/>
              </a:rPr>
              <a:t>Adding newspapers to your campaign boosts ROI by 3 times on average </a:t>
            </a:r>
            <a:r>
              <a:rPr lang="en-GB" sz="2000" dirty="0">
                <a:solidFill>
                  <a:srgbClr val="FFFFFF"/>
                </a:solidFill>
                <a:latin typeface="Arial"/>
                <a:cs typeface="Arial"/>
              </a:rPr>
              <a:t>and makes other media work harder </a:t>
            </a:r>
            <a:endParaRPr lang="en-GB" sz="2000" dirty="0">
              <a:solidFill>
                <a:srgbClr val="FFFFFF"/>
              </a:solidFill>
              <a:latin typeface="Arial Black"/>
              <a:cs typeface="Arial Black"/>
            </a:endParaRPr>
          </a:p>
        </p:txBody>
      </p:sp>
      <p:sp>
        <p:nvSpPr>
          <p:cNvPr id="58" name="object 58"/>
          <p:cNvSpPr/>
          <p:nvPr/>
        </p:nvSpPr>
        <p:spPr>
          <a:xfrm>
            <a:off x="3316503" y="1292400"/>
            <a:ext cx="2668905" cy="72390"/>
          </a:xfrm>
          <a:custGeom>
            <a:avLst/>
            <a:gdLst/>
            <a:ahLst/>
            <a:cxnLst/>
            <a:rect l="l" t="t" r="r" b="b"/>
            <a:pathLst>
              <a:path w="2668904" h="72389">
                <a:moveTo>
                  <a:pt x="0" y="71996"/>
                </a:moveTo>
                <a:lnTo>
                  <a:pt x="2668498" y="71996"/>
                </a:lnTo>
                <a:lnTo>
                  <a:pt x="2668498" y="0"/>
                </a:lnTo>
                <a:lnTo>
                  <a:pt x="0" y="0"/>
                </a:lnTo>
                <a:lnTo>
                  <a:pt x="0" y="71996"/>
                </a:lnTo>
                <a:close/>
              </a:path>
            </a:pathLst>
          </a:custGeom>
          <a:solidFill>
            <a:srgbClr val="FFFFFF"/>
          </a:solidFill>
        </p:spPr>
        <p:txBody>
          <a:bodyPr wrap="square" lIns="0" tIns="0" rIns="0" bIns="0" rtlCol="0"/>
          <a:lstStyle/>
          <a:p>
            <a:pPr defTabSz="457200"/>
            <a:endParaRPr>
              <a:solidFill>
                <a:prstClr val="black"/>
              </a:solidFill>
            </a:endParaRPr>
          </a:p>
        </p:txBody>
      </p:sp>
      <p:sp>
        <p:nvSpPr>
          <p:cNvPr id="59" name="object 59"/>
          <p:cNvSpPr/>
          <p:nvPr/>
        </p:nvSpPr>
        <p:spPr>
          <a:xfrm>
            <a:off x="6201003" y="1292400"/>
            <a:ext cx="2668905" cy="72390"/>
          </a:xfrm>
          <a:custGeom>
            <a:avLst/>
            <a:gdLst/>
            <a:ahLst/>
            <a:cxnLst/>
            <a:rect l="l" t="t" r="r" b="b"/>
            <a:pathLst>
              <a:path w="2668904" h="72389">
                <a:moveTo>
                  <a:pt x="0" y="71996"/>
                </a:moveTo>
                <a:lnTo>
                  <a:pt x="2668498" y="71996"/>
                </a:lnTo>
                <a:lnTo>
                  <a:pt x="2668498" y="0"/>
                </a:lnTo>
                <a:lnTo>
                  <a:pt x="0" y="0"/>
                </a:lnTo>
                <a:lnTo>
                  <a:pt x="0" y="71996"/>
                </a:lnTo>
                <a:close/>
              </a:path>
            </a:pathLst>
          </a:custGeom>
          <a:solidFill>
            <a:srgbClr val="FFFFFF"/>
          </a:solidFill>
        </p:spPr>
        <p:txBody>
          <a:bodyPr wrap="square" lIns="0" tIns="0" rIns="0" bIns="0" rtlCol="0"/>
          <a:lstStyle/>
          <a:p>
            <a:pPr defTabSz="457200"/>
            <a:endParaRPr>
              <a:solidFill>
                <a:prstClr val="black"/>
              </a:solidFill>
            </a:endParaRPr>
          </a:p>
        </p:txBody>
      </p:sp>
      <p:sp>
        <p:nvSpPr>
          <p:cNvPr id="60" name="object 60"/>
          <p:cNvSpPr/>
          <p:nvPr/>
        </p:nvSpPr>
        <p:spPr>
          <a:xfrm>
            <a:off x="9085503" y="1292400"/>
            <a:ext cx="2668905" cy="72390"/>
          </a:xfrm>
          <a:custGeom>
            <a:avLst/>
            <a:gdLst/>
            <a:ahLst/>
            <a:cxnLst/>
            <a:rect l="l" t="t" r="r" b="b"/>
            <a:pathLst>
              <a:path w="2668904" h="72389">
                <a:moveTo>
                  <a:pt x="0" y="71996"/>
                </a:moveTo>
                <a:lnTo>
                  <a:pt x="2668498" y="71996"/>
                </a:lnTo>
                <a:lnTo>
                  <a:pt x="2668498" y="0"/>
                </a:lnTo>
                <a:lnTo>
                  <a:pt x="0" y="0"/>
                </a:lnTo>
                <a:lnTo>
                  <a:pt x="0" y="71996"/>
                </a:lnTo>
                <a:close/>
              </a:path>
            </a:pathLst>
          </a:custGeom>
          <a:solidFill>
            <a:srgbClr val="FFFFFF"/>
          </a:solidFill>
        </p:spPr>
        <p:txBody>
          <a:bodyPr wrap="square" lIns="0" tIns="0" rIns="0" bIns="0" rtlCol="0"/>
          <a:lstStyle/>
          <a:p>
            <a:pPr defTabSz="457200"/>
            <a:endParaRPr>
              <a:solidFill>
                <a:prstClr val="black"/>
              </a:solidFill>
            </a:endParaRPr>
          </a:p>
        </p:txBody>
      </p:sp>
      <p:grpSp>
        <p:nvGrpSpPr>
          <p:cNvPr id="137" name="Group 136"/>
          <p:cNvGrpSpPr/>
          <p:nvPr/>
        </p:nvGrpSpPr>
        <p:grpSpPr>
          <a:xfrm>
            <a:off x="4048170" y="4934696"/>
            <a:ext cx="1386000" cy="1524688"/>
            <a:chOff x="4038600" y="5004000"/>
            <a:chExt cx="1260000" cy="1386080"/>
          </a:xfrm>
        </p:grpSpPr>
        <p:sp>
          <p:nvSpPr>
            <p:cNvPr id="93" name="Oval 92"/>
            <p:cNvSpPr/>
            <p:nvPr/>
          </p:nvSpPr>
          <p:spPr>
            <a:xfrm>
              <a:off x="4038600" y="6148719"/>
              <a:ext cx="1260000" cy="130453"/>
            </a:xfrm>
            <a:prstGeom prst="ellipse">
              <a:avLst/>
            </a:prstGeom>
            <a:solidFill>
              <a:srgbClr val="002C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90" name="Picture 89" descr="databank_pres_assets-01.png"/>
            <p:cNvPicPr>
              <a:picLocks noChangeAspect="1"/>
            </p:cNvPicPr>
            <p:nvPr/>
          </p:nvPicPr>
          <p:blipFill rotWithShape="1">
            <a:blip r:embed="rId5" cstate="print">
              <a:extLst>
                <a:ext uri="{28A0092B-C50C-407E-A947-70E740481C1C}">
                  <a14:useLocalDpi xmlns:a14="http://schemas.microsoft.com/office/drawing/2010/main" val="0"/>
                </a:ext>
              </a:extLst>
            </a:blip>
            <a:srcRect l="87296" t="8626" r="3577" b="61309"/>
            <a:stretch/>
          </p:blipFill>
          <p:spPr>
            <a:xfrm>
              <a:off x="4191000" y="5004000"/>
              <a:ext cx="929726" cy="1386080"/>
            </a:xfrm>
            <a:prstGeom prst="rect">
              <a:avLst/>
            </a:prstGeom>
          </p:spPr>
        </p:pic>
      </p:grpSp>
      <p:grpSp>
        <p:nvGrpSpPr>
          <p:cNvPr id="138" name="Group 137"/>
          <p:cNvGrpSpPr/>
          <p:nvPr/>
        </p:nvGrpSpPr>
        <p:grpSpPr>
          <a:xfrm>
            <a:off x="5974260" y="5188762"/>
            <a:ext cx="922020" cy="1174986"/>
            <a:chOff x="7010400" y="5392800"/>
            <a:chExt cx="720000" cy="917540"/>
          </a:xfrm>
        </p:grpSpPr>
        <p:sp>
          <p:nvSpPr>
            <p:cNvPr id="94" name="Oval 93"/>
            <p:cNvSpPr/>
            <p:nvPr/>
          </p:nvSpPr>
          <p:spPr>
            <a:xfrm>
              <a:off x="7010400" y="6148719"/>
              <a:ext cx="720000" cy="130453"/>
            </a:xfrm>
            <a:prstGeom prst="ellipse">
              <a:avLst/>
            </a:prstGeom>
            <a:solidFill>
              <a:srgbClr val="002C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91" name="Picture 90" descr="databank_pres_assets-01.png"/>
            <p:cNvPicPr>
              <a:picLocks noChangeAspect="1"/>
            </p:cNvPicPr>
            <p:nvPr/>
          </p:nvPicPr>
          <p:blipFill rotWithShape="1">
            <a:blip r:embed="rId5" cstate="print">
              <a:extLst>
                <a:ext uri="{28A0092B-C50C-407E-A947-70E740481C1C}">
                  <a14:useLocalDpi xmlns:a14="http://schemas.microsoft.com/office/drawing/2010/main" val="0"/>
                </a:ext>
              </a:extLst>
            </a:blip>
            <a:srcRect l="81700" t="17117" r="12454" b="62981"/>
            <a:stretch/>
          </p:blipFill>
          <p:spPr>
            <a:xfrm>
              <a:off x="7086600" y="5392800"/>
              <a:ext cx="595510" cy="917540"/>
            </a:xfrm>
            <a:prstGeom prst="rect">
              <a:avLst/>
            </a:prstGeom>
          </p:spPr>
        </p:pic>
      </p:grpSp>
      <p:pic>
        <p:nvPicPr>
          <p:cNvPr id="55" name="Picture 54" descr="Newsworks-logo.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09300" y="5612186"/>
            <a:ext cx="1047267" cy="999446"/>
          </a:xfrm>
          <a:prstGeom prst="rect">
            <a:avLst/>
          </a:prstGeom>
        </p:spPr>
      </p:pic>
      <p:sp>
        <p:nvSpPr>
          <p:cNvPr id="56" name="object 58"/>
          <p:cNvSpPr/>
          <p:nvPr/>
        </p:nvSpPr>
        <p:spPr>
          <a:xfrm>
            <a:off x="485072" y="1288384"/>
            <a:ext cx="2668905" cy="72390"/>
          </a:xfrm>
          <a:custGeom>
            <a:avLst/>
            <a:gdLst/>
            <a:ahLst/>
            <a:cxnLst/>
            <a:rect l="l" t="t" r="r" b="b"/>
            <a:pathLst>
              <a:path w="2668904" h="72389">
                <a:moveTo>
                  <a:pt x="0" y="71996"/>
                </a:moveTo>
                <a:lnTo>
                  <a:pt x="2668498" y="71996"/>
                </a:lnTo>
                <a:lnTo>
                  <a:pt x="2668498" y="0"/>
                </a:lnTo>
                <a:lnTo>
                  <a:pt x="0" y="0"/>
                </a:lnTo>
                <a:lnTo>
                  <a:pt x="0" y="71996"/>
                </a:lnTo>
                <a:close/>
              </a:path>
            </a:pathLst>
          </a:custGeom>
          <a:solidFill>
            <a:srgbClr val="FFFFFF"/>
          </a:solidFill>
        </p:spPr>
        <p:txBody>
          <a:bodyPr wrap="square" lIns="0" tIns="0" rIns="0" bIns="0" rtlCol="0"/>
          <a:lstStyle/>
          <a:p>
            <a:pPr defTabSz="457200"/>
            <a:endParaRPr>
              <a:solidFill>
                <a:prstClr val="black"/>
              </a:solidFill>
            </a:endParaRPr>
          </a:p>
        </p:txBody>
      </p:sp>
      <p:grpSp>
        <p:nvGrpSpPr>
          <p:cNvPr id="57" name="Group 56"/>
          <p:cNvGrpSpPr/>
          <p:nvPr/>
        </p:nvGrpSpPr>
        <p:grpSpPr>
          <a:xfrm>
            <a:off x="1495827" y="4806682"/>
            <a:ext cx="1865483" cy="1542609"/>
            <a:chOff x="1508051" y="4876800"/>
            <a:chExt cx="1695894" cy="1402372"/>
          </a:xfrm>
        </p:grpSpPr>
        <p:sp>
          <p:nvSpPr>
            <p:cNvPr id="64" name="Oval 63"/>
            <p:cNvSpPr/>
            <p:nvPr/>
          </p:nvSpPr>
          <p:spPr>
            <a:xfrm>
              <a:off x="1508051" y="6148719"/>
              <a:ext cx="1695894" cy="130453"/>
            </a:xfrm>
            <a:prstGeom prst="ellipse">
              <a:avLst/>
            </a:prstGeom>
            <a:solidFill>
              <a:srgbClr val="002C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65" name="Picture 64" descr="paper.emf"/>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03732" y="4876800"/>
              <a:ext cx="1337148" cy="1337146"/>
            </a:xfrm>
            <a:prstGeom prst="rect">
              <a:avLst/>
            </a:prstGeom>
          </p:spPr>
        </p:pic>
      </p:grpSp>
    </p:spTree>
    <p:extLst>
      <p:ext uri="{BB962C8B-B14F-4D97-AF65-F5344CB8AC3E}">
        <p14:creationId xmlns:p14="http://schemas.microsoft.com/office/powerpoint/2010/main" val="1499384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2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2041</TotalTime>
  <Words>2995</Words>
  <Application>Microsoft Office PowerPoint</Application>
  <PresentationFormat>Custom</PresentationFormat>
  <Paragraphs>468</Paragraphs>
  <Slides>41</Slides>
  <Notes>30</Notes>
  <HiddenSlides>0</HiddenSlides>
  <MMClips>0</MMClips>
  <ScaleCrop>false</ScaleCrop>
  <HeadingPairs>
    <vt:vector size="6" baseType="variant">
      <vt:variant>
        <vt:lpstr>Theme</vt:lpstr>
      </vt:variant>
      <vt:variant>
        <vt:i4>8</vt:i4>
      </vt:variant>
      <vt:variant>
        <vt:lpstr>Embedded OLE Servers</vt:lpstr>
      </vt:variant>
      <vt:variant>
        <vt:i4>1</vt:i4>
      </vt:variant>
      <vt:variant>
        <vt:lpstr>Slide Titles</vt:lpstr>
      </vt:variant>
      <vt:variant>
        <vt:i4>41</vt:i4>
      </vt:variant>
    </vt:vector>
  </HeadingPairs>
  <TitlesOfParts>
    <vt:vector size="50" baseType="lpstr">
      <vt:lpstr>1_Office Theme</vt:lpstr>
      <vt:lpstr>19_Office Theme</vt:lpstr>
      <vt:lpstr>20_Office Theme</vt:lpstr>
      <vt:lpstr>21_Office Theme</vt:lpstr>
      <vt:lpstr>22_Office Theme</vt:lpstr>
      <vt:lpstr>23_Office Theme</vt:lpstr>
      <vt:lpstr>Office Theme</vt:lpstr>
      <vt:lpstr>2_Office Theme</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newsbrands  work across platform</vt:lpstr>
      <vt:lpstr>PowerPoint Presentation</vt:lpstr>
      <vt:lpstr>PowerPoint Presentation</vt:lpstr>
      <vt:lpstr>PowerPoint Presentation</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Kamilah Kamara</dc:creator>
  <cp:lastModifiedBy>Georgina Black</cp:lastModifiedBy>
  <cp:revision>130</cp:revision>
  <cp:lastPrinted>2016-08-04T13:35:51Z</cp:lastPrinted>
  <dcterms:created xsi:type="dcterms:W3CDTF">2016-07-29T12:03:23Z</dcterms:created>
  <dcterms:modified xsi:type="dcterms:W3CDTF">2017-11-01T13:41:30Z</dcterms:modified>
</cp:coreProperties>
</file>