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259" r:id="rId6"/>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384" y="-96"/>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5" Type="http://schemas.openxmlformats.org/officeDocument/2006/relationships/slide" Target="slides/slide3.xml"/><Relationship Id="rId1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3FFE90A-F275-4AB4-818A-C2AFFFFD77FB}" type="datetimeFigureOut">
              <a:rPr lang="en-GB" smtClean="0"/>
              <a:t>18/03/2020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AF9085-3322-41EF-A5FF-FBD49310E514}" type="slidenum">
              <a:rPr lang="en-GB" smtClean="0"/>
              <a:t>‹#›</a:t>
            </a:fld>
            <a:endParaRPr lang="en-GB"/>
          </a:p>
        </p:txBody>
      </p:sp>
    </p:spTree>
    <p:extLst>
      <p:ext uri="{BB962C8B-B14F-4D97-AF65-F5344CB8AC3E}">
        <p14:creationId xmlns:p14="http://schemas.microsoft.com/office/powerpoint/2010/main" val="847804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3FFE90A-F275-4AB4-818A-C2AFFFFD77FB}" type="datetimeFigureOut">
              <a:rPr lang="en-GB" smtClean="0"/>
              <a:t>18/03/2020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AF9085-3322-41EF-A5FF-FBD49310E514}" type="slidenum">
              <a:rPr lang="en-GB" smtClean="0"/>
              <a:t>‹#›</a:t>
            </a:fld>
            <a:endParaRPr lang="en-GB"/>
          </a:p>
        </p:txBody>
      </p:sp>
    </p:spTree>
    <p:extLst>
      <p:ext uri="{BB962C8B-B14F-4D97-AF65-F5344CB8AC3E}">
        <p14:creationId xmlns:p14="http://schemas.microsoft.com/office/powerpoint/2010/main" val="2741485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3FFE90A-F275-4AB4-818A-C2AFFFFD77FB}" type="datetimeFigureOut">
              <a:rPr lang="en-GB" smtClean="0"/>
              <a:t>18/03/2020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AF9085-3322-41EF-A5FF-FBD49310E514}" type="slidenum">
              <a:rPr lang="en-GB" smtClean="0"/>
              <a:t>‹#›</a:t>
            </a:fld>
            <a:endParaRPr lang="en-GB"/>
          </a:p>
        </p:txBody>
      </p:sp>
    </p:spTree>
    <p:extLst>
      <p:ext uri="{BB962C8B-B14F-4D97-AF65-F5344CB8AC3E}">
        <p14:creationId xmlns:p14="http://schemas.microsoft.com/office/powerpoint/2010/main" val="2893938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36575"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448300"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3FFE90A-F275-4AB4-818A-C2AFFFFD77FB}" type="datetimeFigureOut">
              <a:rPr lang="en-GB" smtClean="0"/>
              <a:t>18/03/2020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2AF9085-3322-41EF-A5FF-FBD49310E514}" type="slidenum">
              <a:rPr lang="en-GB" smtClean="0"/>
              <a:t>‹#›</a:t>
            </a:fld>
            <a:endParaRPr lang="en-GB"/>
          </a:p>
        </p:txBody>
      </p:sp>
    </p:spTree>
    <p:extLst>
      <p:ext uri="{BB962C8B-B14F-4D97-AF65-F5344CB8AC3E}">
        <p14:creationId xmlns:p14="http://schemas.microsoft.com/office/powerpoint/2010/main" val="3960657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3FFE90A-F275-4AB4-818A-C2AFFFFD77FB}" type="datetimeFigureOut">
              <a:rPr lang="en-GB" smtClean="0"/>
              <a:t>18/03/2020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2AF9085-3322-41EF-A5FF-FBD49310E514}" type="slidenum">
              <a:rPr lang="en-GB" smtClean="0"/>
              <a:t>‹#›</a:t>
            </a:fld>
            <a:endParaRPr lang="en-GB"/>
          </a:p>
        </p:txBody>
      </p:sp>
    </p:spTree>
    <p:extLst>
      <p:ext uri="{BB962C8B-B14F-4D97-AF65-F5344CB8AC3E}">
        <p14:creationId xmlns:p14="http://schemas.microsoft.com/office/powerpoint/2010/main" val="4025460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3FFE90A-F275-4AB4-818A-C2AFFFFD77FB}" type="datetimeFigureOut">
              <a:rPr lang="en-GB" smtClean="0"/>
              <a:t>18/03/2020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2AF9085-3322-41EF-A5FF-FBD49310E514}" type="slidenum">
              <a:rPr lang="en-GB" smtClean="0"/>
              <a:t>‹#›</a:t>
            </a:fld>
            <a:endParaRPr lang="en-GB"/>
          </a:p>
        </p:txBody>
      </p:sp>
    </p:spTree>
    <p:extLst>
      <p:ext uri="{BB962C8B-B14F-4D97-AF65-F5344CB8AC3E}">
        <p14:creationId xmlns:p14="http://schemas.microsoft.com/office/powerpoint/2010/main" val="2545100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FFE90A-F275-4AB4-818A-C2AFFFFD77FB}" type="datetimeFigureOut">
              <a:rPr lang="en-GB" smtClean="0"/>
              <a:t>18/03/2020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2AF9085-3322-41EF-A5FF-FBD49310E514}" type="slidenum">
              <a:rPr lang="en-GB" smtClean="0"/>
              <a:t>‹#›</a:t>
            </a:fld>
            <a:endParaRPr lang="en-GB"/>
          </a:p>
        </p:txBody>
      </p:sp>
    </p:spTree>
    <p:extLst>
      <p:ext uri="{BB962C8B-B14F-4D97-AF65-F5344CB8AC3E}">
        <p14:creationId xmlns:p14="http://schemas.microsoft.com/office/powerpoint/2010/main" val="675740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FFE90A-F275-4AB4-818A-C2AFFFFD77FB}" type="datetimeFigureOut">
              <a:rPr lang="en-GB" smtClean="0"/>
              <a:t>18/03/2020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2AF9085-3322-41EF-A5FF-FBD49310E514}" type="slidenum">
              <a:rPr lang="en-GB" smtClean="0"/>
              <a:t>‹#›</a:t>
            </a:fld>
            <a:endParaRPr lang="en-GB"/>
          </a:p>
        </p:txBody>
      </p:sp>
    </p:spTree>
    <p:extLst>
      <p:ext uri="{BB962C8B-B14F-4D97-AF65-F5344CB8AC3E}">
        <p14:creationId xmlns:p14="http://schemas.microsoft.com/office/powerpoint/2010/main" val="1151106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FFE90A-F275-4AB4-818A-C2AFFFFD77FB}" type="datetimeFigureOut">
              <a:rPr lang="en-GB" smtClean="0"/>
              <a:t>18/03/2020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2AF9085-3322-41EF-A5FF-FBD49310E514}" type="slidenum">
              <a:rPr lang="en-GB" smtClean="0"/>
              <a:t>‹#›</a:t>
            </a:fld>
            <a:endParaRPr lang="en-GB"/>
          </a:p>
        </p:txBody>
      </p:sp>
    </p:spTree>
    <p:extLst>
      <p:ext uri="{BB962C8B-B14F-4D97-AF65-F5344CB8AC3E}">
        <p14:creationId xmlns:p14="http://schemas.microsoft.com/office/powerpoint/2010/main" val="3134194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3FFE90A-F275-4AB4-818A-C2AFFFFD77FB}" type="datetimeFigureOut">
              <a:rPr lang="en-GB" smtClean="0"/>
              <a:t>18/03/2020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AF9085-3322-41EF-A5FF-FBD49310E514}" type="slidenum">
              <a:rPr lang="en-GB" smtClean="0"/>
              <a:t>‹#›</a:t>
            </a:fld>
            <a:endParaRPr lang="en-GB"/>
          </a:p>
        </p:txBody>
      </p:sp>
    </p:spTree>
    <p:extLst>
      <p:ext uri="{BB962C8B-B14F-4D97-AF65-F5344CB8AC3E}">
        <p14:creationId xmlns:p14="http://schemas.microsoft.com/office/powerpoint/2010/main" val="937932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3FFE90A-F275-4AB4-818A-C2AFFFFD77FB}" type="datetimeFigureOut">
              <a:rPr lang="en-GB" smtClean="0"/>
              <a:t>18/03/2020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AF9085-3322-41EF-A5FF-FBD49310E514}" type="slidenum">
              <a:rPr lang="en-GB" smtClean="0"/>
              <a:t>‹#›</a:t>
            </a:fld>
            <a:endParaRPr lang="en-GB"/>
          </a:p>
        </p:txBody>
      </p:sp>
    </p:spTree>
    <p:extLst>
      <p:ext uri="{BB962C8B-B14F-4D97-AF65-F5344CB8AC3E}">
        <p14:creationId xmlns:p14="http://schemas.microsoft.com/office/powerpoint/2010/main" val="39203882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396342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7953698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5224661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36575"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448300"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42882388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GB"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6194945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2946624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GB"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5884426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5415445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9223514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6601157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796598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FFE90A-F275-4AB4-818A-C2AFFFFD77FB}" type="datetimeFigureOut">
              <a:rPr lang="en-GB" smtClean="0"/>
              <a:t>18/03/2020</a:t>
            </a:fld>
            <a:endParaRPr lang="en-GB"/>
          </a:p>
        </p:txBody>
      </p:sp>
      <p:sp>
        <p:nvSpPr>
          <p:cNvPr id="5" name="Footer Placehold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AF9085-3322-41EF-A5FF-FBD49310E514}" type="slidenum">
              <a:rPr lang="en-GB" smtClean="0"/>
              <a:t>‹#›</a:t>
            </a:fld>
            <a:endParaRPr lang="en-GB"/>
          </a:p>
        </p:txBody>
      </p:sp>
    </p:spTree>
    <p:extLst>
      <p:ext uri="{BB962C8B-B14F-4D97-AF65-F5344CB8AC3E}">
        <p14:creationId xmlns:p14="http://schemas.microsoft.com/office/powerpoint/2010/main" val="1279932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5" name="Footer Placehold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solidFill>
                <a:prstClr val="black">
                  <a:tint val="75000"/>
                </a:prstClr>
              </a:solidFill>
            </a:endParaRPr>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5779497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sz="6600" dirty="0" smtClean="0">
                <a:solidFill>
                  <a:schemeClr val="bg1"/>
                </a:solidFill>
                <a:latin typeface="Adobe Heiti Std R" pitchFamily="34" charset="-128"/>
                <a:ea typeface="Adobe Heiti Std R" pitchFamily="34" charset="-128"/>
              </a:rPr>
              <a:t>Industry Theories</a:t>
            </a:r>
            <a:endParaRPr lang="en-GB" sz="6600" dirty="0">
              <a:solidFill>
                <a:schemeClr val="bg1"/>
              </a:solidFill>
              <a:latin typeface="Adobe Heiti Std R" pitchFamily="34" charset="-128"/>
              <a:ea typeface="Adobe Heiti Std R" pitchFamily="34" charset="-128"/>
            </a:endParaRPr>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3887948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Straight Connector 20"/>
          <p:cNvCxnSpPr/>
          <p:nvPr/>
        </p:nvCxnSpPr>
        <p:spPr>
          <a:xfrm>
            <a:off x="3692973" y="3645024"/>
            <a:ext cx="984234" cy="0"/>
          </a:xfrm>
          <a:prstGeom prst="line">
            <a:avLst/>
          </a:prstGeom>
          <a:ln>
            <a:solidFill>
              <a:srgbClr val="FF0000"/>
            </a:solidFill>
          </a:ln>
          <a:effectLst/>
        </p:spPr>
        <p:style>
          <a:lnRef idx="3">
            <a:schemeClr val="accent3"/>
          </a:lnRef>
          <a:fillRef idx="0">
            <a:schemeClr val="accent3"/>
          </a:fillRef>
          <a:effectRef idx="2">
            <a:schemeClr val="accent3"/>
          </a:effectRef>
          <a:fontRef idx="minor">
            <a:schemeClr val="tx1"/>
          </a:fontRef>
        </p:style>
      </p:cxnSp>
      <p:sp>
        <p:nvSpPr>
          <p:cNvPr id="5" name="Oval 4"/>
          <p:cNvSpPr/>
          <p:nvPr/>
        </p:nvSpPr>
        <p:spPr>
          <a:xfrm>
            <a:off x="-2484276" y="0"/>
            <a:ext cx="4968552" cy="6858000"/>
          </a:xfrm>
          <a:prstGeom prst="ellipse">
            <a:avLst/>
          </a:prstGeom>
          <a:gradFill flip="none" rotWithShape="1">
            <a:gsLst>
              <a:gs pos="10000">
                <a:srgbClr val="CC0000"/>
              </a:gs>
              <a:gs pos="47000">
                <a:srgbClr val="FF0000"/>
              </a:gs>
              <a:gs pos="100000">
                <a:srgbClr val="FF99CC"/>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10" name="TextBox 9"/>
          <p:cNvSpPr txBox="1"/>
          <p:nvPr/>
        </p:nvSpPr>
        <p:spPr>
          <a:xfrm rot="16200000">
            <a:off x="-2833817" y="2722312"/>
            <a:ext cx="6858000" cy="1446550"/>
          </a:xfrm>
          <a:prstGeom prst="rect">
            <a:avLst/>
          </a:prstGeom>
          <a:noFill/>
        </p:spPr>
        <p:txBody>
          <a:bodyPr wrap="square" rtlCol="0">
            <a:spAutoFit/>
          </a:bodyPr>
          <a:lstStyle/>
          <a:p>
            <a:pPr algn="ctr"/>
            <a:r>
              <a:rPr lang="en-GB" sz="4400" dirty="0">
                <a:solidFill>
                  <a:prstClr val="white"/>
                </a:solidFill>
                <a:latin typeface="Franklin Gothic Medium" panose="020B0603020102020204" pitchFamily="34" charset="0"/>
                <a:cs typeface="Aharoni" panose="02010803020104030203" pitchFamily="2" charset="-79"/>
              </a:rPr>
              <a:t>Curran and Seaton:</a:t>
            </a:r>
          </a:p>
          <a:p>
            <a:pPr algn="ctr"/>
            <a:r>
              <a:rPr lang="en-GB" sz="4400" dirty="0">
                <a:solidFill>
                  <a:prstClr val="white"/>
                </a:solidFill>
                <a:latin typeface="Franklin Gothic Medium" panose="020B0603020102020204" pitchFamily="34" charset="0"/>
                <a:cs typeface="Aharoni" panose="02010803020104030203" pitchFamily="2" charset="-79"/>
              </a:rPr>
              <a:t>Ownership effects</a:t>
            </a:r>
          </a:p>
        </p:txBody>
      </p:sp>
      <p:sp>
        <p:nvSpPr>
          <p:cNvPr id="14" name="Oval 13"/>
          <p:cNvSpPr/>
          <p:nvPr/>
        </p:nvSpPr>
        <p:spPr>
          <a:xfrm>
            <a:off x="1838660" y="117150"/>
            <a:ext cx="1604628" cy="151216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Adobe Heiti Std R" pitchFamily="34" charset="-128"/>
                <a:ea typeface="Adobe Heiti Std R" pitchFamily="34" charset="-128"/>
                <a:cs typeface="Aharoni" panose="02010803020104030203" pitchFamily="2" charset="-79"/>
              </a:rPr>
              <a:t>1</a:t>
            </a:r>
          </a:p>
        </p:txBody>
      </p:sp>
      <p:sp>
        <p:nvSpPr>
          <p:cNvPr id="17" name="Oval 16"/>
          <p:cNvSpPr/>
          <p:nvPr/>
        </p:nvSpPr>
        <p:spPr>
          <a:xfrm>
            <a:off x="1928664" y="5085184"/>
            <a:ext cx="1604628" cy="1512168"/>
          </a:xfrm>
          <a:prstGeom prst="ellipse">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Adobe Heiti Std R" pitchFamily="34" charset="-128"/>
                <a:ea typeface="Adobe Heiti Std R" pitchFamily="34" charset="-128"/>
                <a:cs typeface="Aharoni" panose="02010803020104030203" pitchFamily="2" charset="-79"/>
              </a:rPr>
              <a:t>?</a:t>
            </a:r>
          </a:p>
        </p:txBody>
      </p:sp>
      <p:sp>
        <p:nvSpPr>
          <p:cNvPr id="19" name="Oval 18"/>
          <p:cNvSpPr/>
          <p:nvPr/>
        </p:nvSpPr>
        <p:spPr>
          <a:xfrm>
            <a:off x="2377908" y="1681390"/>
            <a:ext cx="1604628" cy="151216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Adobe Heiti Std R" pitchFamily="34" charset="-128"/>
                <a:ea typeface="Adobe Heiti Std R" pitchFamily="34" charset="-128"/>
                <a:cs typeface="Aharoni" panose="02010803020104030203" pitchFamily="2" charset="-79"/>
              </a:rPr>
              <a:t>2</a:t>
            </a:r>
          </a:p>
        </p:txBody>
      </p:sp>
      <p:cxnSp>
        <p:nvCxnSpPr>
          <p:cNvPr id="20" name="Straight Connector 19"/>
          <p:cNvCxnSpPr/>
          <p:nvPr/>
        </p:nvCxnSpPr>
        <p:spPr>
          <a:xfrm>
            <a:off x="3080792" y="338602"/>
            <a:ext cx="1224136" cy="0"/>
          </a:xfrm>
          <a:prstGeom prst="line">
            <a:avLst/>
          </a:prstGeom>
          <a:ln>
            <a:solidFill>
              <a:srgbClr val="FF0000"/>
            </a:solidFill>
          </a:ln>
          <a:effectLst/>
        </p:spPr>
        <p:style>
          <a:lnRef idx="3">
            <a:schemeClr val="accent3"/>
          </a:lnRef>
          <a:fillRef idx="0">
            <a:schemeClr val="accent3"/>
          </a:fillRef>
          <a:effectRef idx="2">
            <a:schemeClr val="accent3"/>
          </a:effectRef>
          <a:fontRef idx="minor">
            <a:schemeClr val="tx1"/>
          </a:fontRef>
        </p:style>
      </p:cxnSp>
      <p:cxnSp>
        <p:nvCxnSpPr>
          <p:cNvPr id="31" name="Straight Connector 30"/>
          <p:cNvCxnSpPr/>
          <p:nvPr/>
        </p:nvCxnSpPr>
        <p:spPr>
          <a:xfrm>
            <a:off x="3692973" y="1988840"/>
            <a:ext cx="984234" cy="0"/>
          </a:xfrm>
          <a:prstGeom prst="line">
            <a:avLst/>
          </a:prstGeom>
          <a:ln>
            <a:solidFill>
              <a:srgbClr val="FF0000"/>
            </a:solidFill>
          </a:ln>
          <a:effectLst/>
        </p:spPr>
        <p:style>
          <a:lnRef idx="3">
            <a:schemeClr val="accent3"/>
          </a:lnRef>
          <a:fillRef idx="0">
            <a:schemeClr val="accent3"/>
          </a:fillRef>
          <a:effectRef idx="2">
            <a:schemeClr val="accent3"/>
          </a:effectRef>
          <a:fontRef idx="minor">
            <a:schemeClr val="tx1"/>
          </a:fontRef>
        </p:style>
      </p:cxnSp>
      <p:cxnSp>
        <p:nvCxnSpPr>
          <p:cNvPr id="32" name="Straight Connector 31"/>
          <p:cNvCxnSpPr/>
          <p:nvPr/>
        </p:nvCxnSpPr>
        <p:spPr>
          <a:xfrm>
            <a:off x="3320694" y="5445224"/>
            <a:ext cx="1224136" cy="0"/>
          </a:xfrm>
          <a:prstGeom prst="line">
            <a:avLst/>
          </a:prstGeom>
          <a:ln>
            <a:solidFill>
              <a:srgbClr val="CC0000"/>
            </a:solidFill>
          </a:ln>
          <a:effectLst/>
        </p:spPr>
        <p:style>
          <a:lnRef idx="3">
            <a:schemeClr val="accent3"/>
          </a:lnRef>
          <a:fillRef idx="0">
            <a:schemeClr val="accent3"/>
          </a:fillRef>
          <a:effectRef idx="2">
            <a:schemeClr val="accent3"/>
          </a:effectRef>
          <a:fontRef idx="minor">
            <a:schemeClr val="tx1"/>
          </a:fontRef>
        </p:style>
      </p:cxnSp>
      <p:sp>
        <p:nvSpPr>
          <p:cNvPr id="30" name="Rounded Rectangle 29"/>
          <p:cNvSpPr/>
          <p:nvPr/>
        </p:nvSpPr>
        <p:spPr>
          <a:xfrm>
            <a:off x="3692973" y="16585"/>
            <a:ext cx="6213140" cy="1468199"/>
          </a:xfrm>
          <a:prstGeom prst="roundRect">
            <a:avLst/>
          </a:prstGeom>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r>
              <a:rPr lang="en-GB" i="1" dirty="0">
                <a:solidFill>
                  <a:prstClr val="black"/>
                </a:solidFill>
                <a:latin typeface="Adobe Heiti Std R" pitchFamily="34" charset="-128"/>
                <a:ea typeface="Adobe Heiti Std R" pitchFamily="34" charset="-128"/>
                <a:cs typeface="Ebrima" panose="02000000000000000000" pitchFamily="2" charset="0"/>
              </a:rPr>
              <a:t>the media is </a:t>
            </a:r>
            <a:r>
              <a:rPr lang="en-GB" b="1" i="1" dirty="0">
                <a:solidFill>
                  <a:prstClr val="black"/>
                </a:solidFill>
                <a:latin typeface="Adobe Heiti Std R" pitchFamily="34" charset="-128"/>
                <a:ea typeface="Adobe Heiti Std R" pitchFamily="34" charset="-128"/>
                <a:cs typeface="Ebrima" panose="02000000000000000000" pitchFamily="2" charset="0"/>
              </a:rPr>
              <a:t>controlled by a small number of companies</a:t>
            </a:r>
            <a:r>
              <a:rPr lang="en-GB" i="1" dirty="0">
                <a:solidFill>
                  <a:prstClr val="black"/>
                </a:solidFill>
                <a:latin typeface="Adobe Heiti Std R" pitchFamily="34" charset="-128"/>
                <a:ea typeface="Adobe Heiti Std R" pitchFamily="34" charset="-128"/>
                <a:cs typeface="Ebrima" panose="02000000000000000000" pitchFamily="2" charset="0"/>
              </a:rPr>
              <a:t> that make products to create profit</a:t>
            </a:r>
          </a:p>
          <a:p>
            <a:pPr marL="285750" indent="-285750">
              <a:buFont typeface="Arial" panose="020B0604020202020204" pitchFamily="34" charset="0"/>
              <a:buChar char="•"/>
            </a:pPr>
            <a:r>
              <a:rPr lang="en-GB" sz="1100" dirty="0">
                <a:solidFill>
                  <a:prstClr val="black"/>
                </a:solidFill>
                <a:latin typeface="Adobe Heiti Std R" pitchFamily="34" charset="-128"/>
                <a:ea typeface="Adobe Heiti Std R" pitchFamily="34" charset="-128"/>
                <a:cs typeface="Ebrima" panose="02000000000000000000" pitchFamily="2" charset="0"/>
              </a:rPr>
              <a:t>Globalisation has concentrated media ownership into the </a:t>
            </a:r>
            <a:r>
              <a:rPr lang="en-GB" sz="1100" b="1" dirty="0">
                <a:solidFill>
                  <a:prstClr val="black"/>
                </a:solidFill>
                <a:latin typeface="Adobe Heiti Std R" pitchFamily="34" charset="-128"/>
                <a:ea typeface="Adobe Heiti Std R" pitchFamily="34" charset="-128"/>
                <a:cs typeface="Ebrima" panose="02000000000000000000" pitchFamily="2" charset="0"/>
              </a:rPr>
              <a:t>hands of a few  companies</a:t>
            </a:r>
            <a:r>
              <a:rPr lang="en-GB" sz="1100" dirty="0">
                <a:solidFill>
                  <a:prstClr val="black"/>
                </a:solidFill>
                <a:latin typeface="Adobe Heiti Std R" pitchFamily="34" charset="-128"/>
                <a:ea typeface="Adobe Heiti Std R" pitchFamily="34" charset="-128"/>
                <a:cs typeface="Ebrima" panose="02000000000000000000" pitchFamily="2" charset="0"/>
              </a:rPr>
              <a:t>.</a:t>
            </a:r>
          </a:p>
          <a:p>
            <a:pPr marL="285750" indent="-285750">
              <a:buFont typeface="Arial" panose="020B0604020202020204" pitchFamily="34" charset="0"/>
              <a:buChar char="•"/>
            </a:pPr>
            <a:r>
              <a:rPr lang="en-GB" sz="1100" dirty="0">
                <a:solidFill>
                  <a:prstClr val="black"/>
                </a:solidFill>
                <a:latin typeface="Adobe Heiti Std R" pitchFamily="34" charset="-128"/>
                <a:ea typeface="Adobe Heiti Std R" pitchFamily="34" charset="-128"/>
                <a:cs typeface="Ebrima" panose="02000000000000000000" pitchFamily="2" charset="0"/>
              </a:rPr>
              <a:t>Media conglomerates are </a:t>
            </a:r>
            <a:r>
              <a:rPr lang="en-GB" sz="1100" b="1" dirty="0">
                <a:solidFill>
                  <a:prstClr val="black"/>
                </a:solidFill>
                <a:latin typeface="Adobe Heiti Std R" pitchFamily="34" charset="-128"/>
                <a:ea typeface="Adobe Heiti Std R" pitchFamily="34" charset="-128"/>
                <a:cs typeface="Ebrima" panose="02000000000000000000" pitchFamily="2" charset="0"/>
              </a:rPr>
              <a:t>horizontally and vertically integrated </a:t>
            </a:r>
            <a:r>
              <a:rPr lang="en-GB" sz="1100" dirty="0">
                <a:solidFill>
                  <a:prstClr val="black"/>
                </a:solidFill>
                <a:latin typeface="Adobe Heiti Std R" pitchFamily="34" charset="-128"/>
                <a:ea typeface="Adobe Heiti Std R" pitchFamily="34" charset="-128"/>
                <a:cs typeface="Ebrima" panose="02000000000000000000" pitchFamily="2" charset="0"/>
              </a:rPr>
              <a:t>to maximise profit.</a:t>
            </a:r>
          </a:p>
          <a:p>
            <a:pPr marL="285750" indent="-285750">
              <a:buFont typeface="Arial" panose="020B0604020202020204" pitchFamily="34" charset="0"/>
              <a:buChar char="•"/>
            </a:pPr>
            <a:r>
              <a:rPr lang="en-GB" sz="1100" dirty="0">
                <a:solidFill>
                  <a:prstClr val="black"/>
                </a:solidFill>
                <a:latin typeface="Adobe Heiti Std R" pitchFamily="34" charset="-128"/>
                <a:ea typeface="Adobe Heiti Std R" pitchFamily="34" charset="-128"/>
                <a:cs typeface="Ebrima" panose="02000000000000000000" pitchFamily="2" charset="0"/>
              </a:rPr>
              <a:t>Large-scale media producers rely on </a:t>
            </a:r>
            <a:r>
              <a:rPr lang="en-GB" sz="1100" b="1" dirty="0">
                <a:solidFill>
                  <a:prstClr val="black"/>
                </a:solidFill>
                <a:latin typeface="Adobe Heiti Std R" pitchFamily="34" charset="-128"/>
                <a:ea typeface="Adobe Heiti Std R" pitchFamily="34" charset="-128"/>
                <a:cs typeface="Ebrima" panose="02000000000000000000" pitchFamily="2" charset="0"/>
              </a:rPr>
              <a:t>advertising to generate income</a:t>
            </a:r>
            <a:r>
              <a:rPr lang="en-GB" sz="1100" dirty="0">
                <a:solidFill>
                  <a:prstClr val="black"/>
                </a:solidFill>
                <a:latin typeface="Adobe Heiti Std R" pitchFamily="34" charset="-128"/>
                <a:ea typeface="Adobe Heiti Std R" pitchFamily="34" charset="-128"/>
                <a:cs typeface="Ebrima" panose="02000000000000000000" pitchFamily="2" charset="0"/>
              </a:rPr>
              <a:t>.</a:t>
            </a:r>
          </a:p>
          <a:p>
            <a:pPr marL="285750" indent="-285750">
              <a:buFont typeface="Arial" panose="020B0604020202020204" pitchFamily="34" charset="0"/>
              <a:buChar char="•"/>
            </a:pPr>
            <a:r>
              <a:rPr lang="en-GB" sz="1100" dirty="0">
                <a:solidFill>
                  <a:prstClr val="black"/>
                </a:solidFill>
                <a:latin typeface="Adobe Heiti Std R" pitchFamily="34" charset="-128"/>
                <a:ea typeface="Adobe Heiti Std R" pitchFamily="34" charset="-128"/>
                <a:cs typeface="Ebrima" panose="02000000000000000000" pitchFamily="2" charset="0"/>
              </a:rPr>
              <a:t>Advertising drives media companies to produce products that have </a:t>
            </a:r>
            <a:r>
              <a:rPr lang="en-GB" sz="1100" b="1" dirty="0">
                <a:solidFill>
                  <a:prstClr val="black"/>
                </a:solidFill>
                <a:latin typeface="Adobe Heiti Std R" pitchFamily="34" charset="-128"/>
                <a:ea typeface="Adobe Heiti Std R" pitchFamily="34" charset="-128"/>
                <a:cs typeface="Ebrima" panose="02000000000000000000" pitchFamily="2" charset="0"/>
              </a:rPr>
              <a:t>mass audience appeal.</a:t>
            </a:r>
            <a:endParaRPr lang="en-GB" sz="1400" b="1" dirty="0">
              <a:solidFill>
                <a:prstClr val="black"/>
              </a:solidFill>
              <a:latin typeface="Gill Sans MT" panose="020B0502020104020203" pitchFamily="34" charset="0"/>
              <a:ea typeface="Ebrima" panose="02000000000000000000" pitchFamily="2" charset="0"/>
              <a:cs typeface="Ebrima" panose="02000000000000000000" pitchFamily="2" charset="0"/>
            </a:endParaRPr>
          </a:p>
        </p:txBody>
      </p:sp>
      <p:sp>
        <p:nvSpPr>
          <p:cNvPr id="2048" name="Rounded Rectangle 2047"/>
          <p:cNvSpPr/>
          <p:nvPr/>
        </p:nvSpPr>
        <p:spPr>
          <a:xfrm>
            <a:off x="4112681" y="1629318"/>
            <a:ext cx="5793432" cy="1564240"/>
          </a:xfrm>
          <a:prstGeom prst="roundRect">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r>
              <a:rPr lang="en-GB" sz="1600" b="1" i="1" dirty="0">
                <a:solidFill>
                  <a:prstClr val="black"/>
                </a:solidFill>
                <a:latin typeface="Adobe Heiti Std R" pitchFamily="34" charset="-128"/>
                <a:ea typeface="Adobe Heiti Std R" pitchFamily="34" charset="-128"/>
                <a:cs typeface="Ebrima" panose="02000000000000000000" pitchFamily="2" charset="0"/>
              </a:rPr>
              <a:t>media concentration adversely affects media content</a:t>
            </a:r>
          </a:p>
          <a:p>
            <a:pPr marL="342900" indent="-342900">
              <a:buFont typeface="Arial" panose="020B0604020202020204" pitchFamily="34" charset="0"/>
              <a:buChar char="•"/>
            </a:pPr>
            <a:r>
              <a:rPr lang="en-GB" sz="1200" dirty="0">
                <a:solidFill>
                  <a:prstClr val="black"/>
                </a:solidFill>
                <a:latin typeface="Adobe Heiti Std R" pitchFamily="34" charset="-128"/>
                <a:ea typeface="Adobe Heiti Std R" pitchFamily="34" charset="-128"/>
                <a:cs typeface="Ebrima" panose="02000000000000000000" pitchFamily="2" charset="0"/>
              </a:rPr>
              <a:t>The </a:t>
            </a:r>
            <a:r>
              <a:rPr lang="en-GB" sz="1200" b="1" dirty="0">
                <a:solidFill>
                  <a:prstClr val="black"/>
                </a:solidFill>
                <a:latin typeface="Adobe Heiti Std R" pitchFamily="34" charset="-128"/>
                <a:ea typeface="Adobe Heiti Std R" pitchFamily="34" charset="-128"/>
                <a:cs typeface="Ebrima" panose="02000000000000000000" pitchFamily="2" charset="0"/>
              </a:rPr>
              <a:t>business function </a:t>
            </a:r>
            <a:r>
              <a:rPr lang="en-GB" sz="1200" dirty="0">
                <a:solidFill>
                  <a:prstClr val="black"/>
                </a:solidFill>
                <a:latin typeface="Adobe Heiti Std R" pitchFamily="34" charset="-128"/>
                <a:ea typeface="Adobe Heiti Std R" pitchFamily="34" charset="-128"/>
                <a:cs typeface="Ebrima" panose="02000000000000000000" pitchFamily="2" charset="0"/>
              </a:rPr>
              <a:t>of the media industry takes precedence over its creative/public service capacities</a:t>
            </a:r>
            <a:r>
              <a:rPr lang="en-GB" sz="1200" i="1" dirty="0">
                <a:solidFill>
                  <a:prstClr val="black"/>
                </a:solidFill>
                <a:latin typeface="Adobe Heiti Std R" pitchFamily="34" charset="-128"/>
                <a:ea typeface="Adobe Heiti Std R" pitchFamily="34" charset="-128"/>
                <a:cs typeface="Ebrima" panose="02000000000000000000" pitchFamily="2" charset="0"/>
              </a:rPr>
              <a:t>.</a:t>
            </a:r>
          </a:p>
          <a:p>
            <a:pPr marL="342900" indent="-342900">
              <a:buFont typeface="Arial" panose="020B0604020202020204" pitchFamily="34" charset="0"/>
              <a:buChar char="•"/>
            </a:pPr>
            <a:r>
              <a:rPr lang="en-GB" sz="1200" b="1" dirty="0">
                <a:solidFill>
                  <a:prstClr val="black"/>
                </a:solidFill>
                <a:latin typeface="Adobe Heiti Std R" pitchFamily="34" charset="-128"/>
                <a:ea typeface="Adobe Heiti Std R" pitchFamily="34" charset="-128"/>
                <a:cs typeface="Ebrima" panose="02000000000000000000" pitchFamily="2" charset="0"/>
              </a:rPr>
              <a:t>Profit-driven media is softened to create mass audience appeal</a:t>
            </a:r>
            <a:r>
              <a:rPr lang="en-GB" sz="1200" dirty="0">
                <a:solidFill>
                  <a:prstClr val="black"/>
                </a:solidFill>
                <a:latin typeface="Adobe Heiti Std R" pitchFamily="34" charset="-128"/>
                <a:ea typeface="Adobe Heiti Std R" pitchFamily="34" charset="-128"/>
                <a:cs typeface="Ebrima" panose="02000000000000000000" pitchFamily="2" charset="0"/>
              </a:rPr>
              <a:t>.</a:t>
            </a:r>
          </a:p>
          <a:p>
            <a:pPr marL="342900" indent="-342900">
              <a:buFont typeface="Arial" panose="020B0604020202020204" pitchFamily="34" charset="0"/>
              <a:buChar char="•"/>
            </a:pPr>
            <a:r>
              <a:rPr lang="en-GB" sz="1200" dirty="0">
                <a:solidFill>
                  <a:prstClr val="black"/>
                </a:solidFill>
                <a:latin typeface="Adobe Heiti Std R" pitchFamily="34" charset="-128"/>
                <a:ea typeface="Adobe Heiti Std R" pitchFamily="34" charset="-128"/>
                <a:cs typeface="Ebrima" panose="02000000000000000000" pitchFamily="2" charset="0"/>
              </a:rPr>
              <a:t>Minority interest content is pushed to the margins of broadcast schedules.</a:t>
            </a:r>
          </a:p>
          <a:p>
            <a:pPr marL="342900" indent="-342900">
              <a:buFont typeface="Arial" panose="020B0604020202020204" pitchFamily="34" charset="0"/>
              <a:buChar char="•"/>
            </a:pPr>
            <a:r>
              <a:rPr lang="en-GB" sz="1200" b="1" dirty="0">
                <a:solidFill>
                  <a:prstClr val="black"/>
                </a:solidFill>
                <a:latin typeface="Adobe Heiti Std R" pitchFamily="34" charset="-128"/>
                <a:ea typeface="Adobe Heiti Std R" pitchFamily="34" charset="-128"/>
                <a:cs typeface="Ebrima" panose="02000000000000000000" pitchFamily="2" charset="0"/>
              </a:rPr>
              <a:t>Free market competition produces format-driven products</a:t>
            </a:r>
            <a:r>
              <a:rPr lang="en-GB" sz="1600" dirty="0">
                <a:solidFill>
                  <a:prstClr val="black"/>
                </a:solidFill>
                <a:latin typeface="Adobe Heiti Std R" pitchFamily="34" charset="-128"/>
                <a:ea typeface="Adobe Heiti Std R" pitchFamily="34" charset="-128"/>
                <a:cs typeface="Ebrima" panose="02000000000000000000" pitchFamily="2" charset="0"/>
              </a:rPr>
              <a:t>.</a:t>
            </a:r>
            <a:endParaRPr lang="en-GB" sz="2200" i="1" dirty="0">
              <a:solidFill>
                <a:prstClr val="black"/>
              </a:solidFill>
              <a:latin typeface="Gill Sans MT" panose="020B0502020104020203" pitchFamily="34" charset="0"/>
              <a:ea typeface="Ebrima" panose="02000000000000000000" pitchFamily="2" charset="0"/>
              <a:cs typeface="Ebrima" panose="02000000000000000000" pitchFamily="2" charset="0"/>
            </a:endParaRPr>
          </a:p>
        </p:txBody>
      </p:sp>
      <p:sp>
        <p:nvSpPr>
          <p:cNvPr id="2049" name="Rounded Rectangle 2048"/>
          <p:cNvSpPr/>
          <p:nvPr/>
        </p:nvSpPr>
        <p:spPr>
          <a:xfrm>
            <a:off x="3692860" y="4957754"/>
            <a:ext cx="6213140" cy="1900247"/>
          </a:xfrm>
          <a:prstGeom prst="roundRect">
            <a:avLst/>
          </a:prstGeom>
          <a:ln>
            <a:solidFill>
              <a:srgbClr val="CC0000"/>
            </a:solidFill>
          </a:ln>
        </p:spPr>
        <p:style>
          <a:lnRef idx="2">
            <a:schemeClr val="accent6"/>
          </a:lnRef>
          <a:fillRef idx="1">
            <a:schemeClr val="lt1"/>
          </a:fillRef>
          <a:effectRef idx="0">
            <a:schemeClr val="accent6"/>
          </a:effectRef>
          <a:fontRef idx="minor">
            <a:schemeClr val="dk1"/>
          </a:fontRef>
        </p:style>
        <p:txBody>
          <a:bodyPr rtlCol="0" anchor="ctr"/>
          <a:lstStyle/>
          <a:p>
            <a:r>
              <a:rPr lang="en-GB" sz="1400" b="1" i="1" dirty="0">
                <a:solidFill>
                  <a:srgbClr val="CC0000"/>
                </a:solidFill>
                <a:latin typeface="Adobe Heiti Std R" pitchFamily="34" charset="-128"/>
                <a:ea typeface="Adobe Heiti Std R" pitchFamily="34" charset="-128"/>
                <a:cs typeface="Ebrima" panose="02000000000000000000" pitchFamily="2" charset="0"/>
              </a:rPr>
              <a:t>Three theorists who might challenge Curran and Seaton’s thinking</a:t>
            </a:r>
            <a:r>
              <a:rPr lang="en-GB" sz="1400" b="1" i="1" dirty="0">
                <a:solidFill>
                  <a:srgbClr val="CC0000"/>
                </a:solidFill>
                <a:latin typeface="Gill Sans MT" panose="020B0502020104020203" pitchFamily="34" charset="0"/>
                <a:ea typeface="Ebrima" panose="02000000000000000000" pitchFamily="2" charset="0"/>
                <a:cs typeface="Ebrima" panose="02000000000000000000" pitchFamily="2" charset="0"/>
              </a:rPr>
              <a:t>:</a:t>
            </a:r>
          </a:p>
          <a:p>
            <a:r>
              <a:rPr lang="en-GB" sz="1100" b="1" dirty="0">
                <a:solidFill>
                  <a:srgbClr val="0000FF"/>
                </a:solidFill>
                <a:latin typeface="Adobe Heiti Std R" pitchFamily="34" charset="-128"/>
                <a:ea typeface="Adobe Heiti Std R" pitchFamily="34" charset="-128"/>
                <a:cs typeface="Ebrima" panose="02000000000000000000" pitchFamily="2" charset="0"/>
              </a:rPr>
              <a:t>Clay Shirky</a:t>
            </a:r>
            <a:r>
              <a:rPr lang="en-GB" sz="1100" dirty="0">
                <a:solidFill>
                  <a:prstClr val="black">
                    <a:lumMod val="95000"/>
                    <a:lumOff val="5000"/>
                  </a:prstClr>
                </a:solidFill>
                <a:latin typeface="Adobe Heiti Std R" pitchFamily="34" charset="-128"/>
                <a:ea typeface="Adobe Heiti Std R" pitchFamily="34" charset="-128"/>
                <a:cs typeface="Ebrima" panose="02000000000000000000" pitchFamily="2" charset="0"/>
              </a:rPr>
              <a:t>: argues that the media industry is increasingly driven by audience feedback systems rather than the top-down control of proprietors.</a:t>
            </a:r>
          </a:p>
          <a:p>
            <a:r>
              <a:rPr lang="en-GB" sz="1100" b="1" dirty="0">
                <a:solidFill>
                  <a:srgbClr val="0000FF"/>
                </a:solidFill>
                <a:latin typeface="Adobe Heiti Std R" pitchFamily="34" charset="-128"/>
                <a:ea typeface="Adobe Heiti Std R" pitchFamily="34" charset="-128"/>
                <a:cs typeface="Ebrima" panose="02000000000000000000" pitchFamily="2" charset="0"/>
              </a:rPr>
              <a:t>Henry Jenkins</a:t>
            </a:r>
            <a:r>
              <a:rPr lang="en-GB" sz="1100" dirty="0">
                <a:solidFill>
                  <a:prstClr val="black">
                    <a:lumMod val="95000"/>
                    <a:lumOff val="5000"/>
                  </a:prstClr>
                </a:solidFill>
                <a:latin typeface="Adobe Heiti Std R" pitchFamily="34" charset="-128"/>
                <a:ea typeface="Adobe Heiti Std R" pitchFamily="34" charset="-128"/>
                <a:cs typeface="Ebrima" panose="02000000000000000000" pitchFamily="2" charset="0"/>
              </a:rPr>
              <a:t>: would acknowledge that Web 2.0 enables big business to exploit the web for commercial reasons, but would also argue that the internet retains the capacity to work as a social good and that online communities created via ‘participatory culture’ have the power to change the world for the better.</a:t>
            </a:r>
          </a:p>
          <a:p>
            <a:r>
              <a:rPr lang="en-GB" sz="1100" b="1" dirty="0">
                <a:solidFill>
                  <a:srgbClr val="009900"/>
                </a:solidFill>
                <a:latin typeface="Adobe Heiti Std R" pitchFamily="34" charset="-128"/>
                <a:ea typeface="Adobe Heiti Std R" pitchFamily="34" charset="-128"/>
                <a:cs typeface="Ebrima" panose="02000000000000000000" pitchFamily="2" charset="0"/>
              </a:rPr>
              <a:t>Steve Neale</a:t>
            </a:r>
            <a:r>
              <a:rPr lang="en-GB" sz="1100" dirty="0">
                <a:solidFill>
                  <a:prstClr val="black">
                    <a:lumMod val="95000"/>
                    <a:lumOff val="5000"/>
                  </a:prstClr>
                </a:solidFill>
                <a:latin typeface="Adobe Heiti Std R" pitchFamily="34" charset="-128"/>
                <a:ea typeface="Adobe Heiti Std R" pitchFamily="34" charset="-128"/>
                <a:cs typeface="Ebrima" panose="02000000000000000000" pitchFamily="2" charset="0"/>
              </a:rPr>
              <a:t>: would critique the idea that media proliferation has resulted in a narrowing of product types or the dominance of formula-driven media. He would argue that audiences prompt producers to continuously adapt the finesse genre-driven material. </a:t>
            </a:r>
            <a:endParaRPr lang="en-GB" sz="2000" b="1" i="1" dirty="0">
              <a:solidFill>
                <a:srgbClr val="CC0000"/>
              </a:solidFill>
              <a:latin typeface="Gill Sans MT" panose="020B0502020104020203" pitchFamily="34" charset="0"/>
              <a:ea typeface="Ebrima" panose="02000000000000000000" pitchFamily="2" charset="0"/>
              <a:cs typeface="Ebrima" panose="02000000000000000000" pitchFamily="2" charset="0"/>
            </a:endParaRPr>
          </a:p>
        </p:txBody>
      </p:sp>
      <p:sp>
        <p:nvSpPr>
          <p:cNvPr id="15" name="Rectangle 14"/>
          <p:cNvSpPr/>
          <p:nvPr/>
        </p:nvSpPr>
        <p:spPr>
          <a:xfrm>
            <a:off x="1424632" y="6303123"/>
            <a:ext cx="280846" cy="523220"/>
          </a:xfrm>
          <a:prstGeom prst="rect">
            <a:avLst/>
          </a:prstGeom>
        </p:spPr>
        <p:txBody>
          <a:bodyPr wrap="none">
            <a:spAutoFit/>
          </a:bodyPr>
          <a:lstStyle/>
          <a:p>
            <a:r>
              <a:rPr lang="en-GB" sz="2800" b="1" dirty="0">
                <a:solidFill>
                  <a:prstClr val="white"/>
                </a:solidFill>
              </a:rPr>
              <a:t>I</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1133179" y="2896402"/>
            <a:ext cx="1347418" cy="1013921"/>
          </a:xfrm>
          <a:prstGeom prst="rect">
            <a:avLst/>
          </a:prstGeom>
        </p:spPr>
      </p:pic>
      <p:sp>
        <p:nvSpPr>
          <p:cNvPr id="16" name="Oval 15"/>
          <p:cNvSpPr/>
          <p:nvPr/>
        </p:nvSpPr>
        <p:spPr>
          <a:xfrm>
            <a:off x="2484276" y="3445586"/>
            <a:ext cx="1604628" cy="151216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Adobe Heiti Std R" pitchFamily="34" charset="-128"/>
                <a:ea typeface="Adobe Heiti Std R" pitchFamily="34" charset="-128"/>
                <a:cs typeface="Aharoni" panose="02010803020104030203" pitchFamily="2" charset="-79"/>
              </a:rPr>
              <a:t>3</a:t>
            </a:r>
          </a:p>
        </p:txBody>
      </p:sp>
      <p:sp>
        <p:nvSpPr>
          <p:cNvPr id="18" name="Rounded Rectangle 17"/>
          <p:cNvSpPr/>
          <p:nvPr/>
        </p:nvSpPr>
        <p:spPr>
          <a:xfrm>
            <a:off x="4276576" y="3275932"/>
            <a:ext cx="5601072" cy="1593228"/>
          </a:xfrm>
          <a:prstGeom prst="roundRect">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r>
              <a:rPr lang="en-GB" b="1" i="1" dirty="0">
                <a:solidFill>
                  <a:prstClr val="black"/>
                </a:solidFill>
                <a:latin typeface="Adobe Heiti Std R" pitchFamily="34" charset="-128"/>
                <a:ea typeface="Adobe Heiti Std R" pitchFamily="34" charset="-128"/>
                <a:cs typeface="Ebrima" panose="02000000000000000000" pitchFamily="2" charset="0"/>
              </a:rPr>
              <a:t>diverse ownership creates diverse products</a:t>
            </a:r>
          </a:p>
          <a:p>
            <a:pPr marL="342900" indent="-342900">
              <a:buFont typeface="Arial" panose="020B0604020202020204" pitchFamily="34" charset="0"/>
              <a:buChar char="•"/>
            </a:pPr>
            <a:r>
              <a:rPr lang="en-GB" sz="1400" dirty="0">
                <a:solidFill>
                  <a:prstClr val="black"/>
                </a:solidFill>
                <a:latin typeface="Adobe Heiti Std R" pitchFamily="34" charset="-128"/>
                <a:ea typeface="Adobe Heiti Std R" pitchFamily="34" charset="-128"/>
                <a:cs typeface="Ebrima" panose="02000000000000000000" pitchFamily="2" charset="0"/>
              </a:rPr>
              <a:t>Curran and Seaton highlight the damage that free market ideologies have had on the media landscape.</a:t>
            </a:r>
          </a:p>
          <a:p>
            <a:pPr marL="342900" indent="-342900">
              <a:buFont typeface="Arial" panose="020B0604020202020204" pitchFamily="34" charset="0"/>
              <a:buChar char="•"/>
            </a:pPr>
            <a:r>
              <a:rPr lang="en-GB" sz="1400" dirty="0">
                <a:solidFill>
                  <a:prstClr val="black"/>
                </a:solidFill>
                <a:latin typeface="Adobe Heiti Std R" pitchFamily="34" charset="-128"/>
                <a:ea typeface="Adobe Heiti Std R" pitchFamily="34" charset="-128"/>
                <a:cs typeface="Ebrima" panose="02000000000000000000" pitchFamily="2" charset="0"/>
              </a:rPr>
              <a:t>Public service broadcasting provides impartial news, serves minority audience and champions national unity by offering inclusive rather than exclusive content</a:t>
            </a:r>
            <a:r>
              <a:rPr lang="en-GB" sz="1400" i="1" dirty="0">
                <a:solidFill>
                  <a:prstClr val="black"/>
                </a:solidFill>
                <a:latin typeface="Gill Sans MT" panose="020B0502020104020203" pitchFamily="34" charset="0"/>
                <a:ea typeface="Ebrima" panose="02000000000000000000" pitchFamily="2" charset="0"/>
                <a:cs typeface="Ebrima" panose="02000000000000000000" pitchFamily="2" charset="0"/>
              </a:rPr>
              <a:t>.</a:t>
            </a:r>
          </a:p>
        </p:txBody>
      </p:sp>
    </p:spTree>
    <p:extLst>
      <p:ext uri="{BB962C8B-B14F-4D97-AF65-F5344CB8AC3E}">
        <p14:creationId xmlns:p14="http://schemas.microsoft.com/office/powerpoint/2010/main" val="21696300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484276" y="0"/>
            <a:ext cx="4968552" cy="6858000"/>
          </a:xfrm>
          <a:prstGeom prst="ellipse">
            <a:avLst/>
          </a:prstGeom>
          <a:gradFill flip="none" rotWithShape="1">
            <a:gsLst>
              <a:gs pos="10000">
                <a:srgbClr val="CC0000"/>
              </a:gs>
              <a:gs pos="47000">
                <a:srgbClr val="FF6600"/>
              </a:gs>
              <a:gs pos="100000">
                <a:srgbClr val="FFC000"/>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10" name="TextBox 9"/>
          <p:cNvSpPr txBox="1"/>
          <p:nvPr/>
        </p:nvSpPr>
        <p:spPr>
          <a:xfrm rot="16200000">
            <a:off x="-2833817" y="2722312"/>
            <a:ext cx="6858000" cy="1446550"/>
          </a:xfrm>
          <a:prstGeom prst="rect">
            <a:avLst/>
          </a:prstGeom>
          <a:noFill/>
        </p:spPr>
        <p:txBody>
          <a:bodyPr wrap="square" rtlCol="0">
            <a:spAutoFit/>
          </a:bodyPr>
          <a:lstStyle/>
          <a:p>
            <a:pPr algn="ctr"/>
            <a:r>
              <a:rPr lang="en-GB" sz="4400" dirty="0">
                <a:solidFill>
                  <a:prstClr val="white"/>
                </a:solidFill>
                <a:latin typeface="Franklin Gothic Medium" panose="020B0603020102020204" pitchFamily="34" charset="0"/>
                <a:cs typeface="Aharoni" panose="02010803020104030203" pitchFamily="2" charset="-79"/>
              </a:rPr>
              <a:t>Livingstone and Lunt:</a:t>
            </a:r>
          </a:p>
          <a:p>
            <a:pPr algn="ctr"/>
            <a:r>
              <a:rPr lang="en-GB" sz="4400" dirty="0">
                <a:solidFill>
                  <a:prstClr val="white"/>
                </a:solidFill>
                <a:latin typeface="Franklin Gothic Medium" panose="020B0603020102020204" pitchFamily="34" charset="0"/>
                <a:cs typeface="Aharoni" panose="02010803020104030203" pitchFamily="2" charset="-79"/>
              </a:rPr>
              <a:t>Regulation</a:t>
            </a:r>
          </a:p>
        </p:txBody>
      </p:sp>
      <p:sp>
        <p:nvSpPr>
          <p:cNvPr id="14" name="Oval 13"/>
          <p:cNvSpPr/>
          <p:nvPr/>
        </p:nvSpPr>
        <p:spPr>
          <a:xfrm>
            <a:off x="1838660" y="117150"/>
            <a:ext cx="1604628" cy="1512168"/>
          </a:xfrm>
          <a:prstGeom prst="ellipse">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Adobe Heiti Std R" pitchFamily="34" charset="-128"/>
                <a:ea typeface="Adobe Heiti Std R" pitchFamily="34" charset="-128"/>
                <a:cs typeface="Aharoni" panose="02010803020104030203" pitchFamily="2" charset="-79"/>
              </a:rPr>
              <a:t>1</a:t>
            </a:r>
          </a:p>
        </p:txBody>
      </p:sp>
      <p:sp>
        <p:nvSpPr>
          <p:cNvPr id="17" name="Oval 16"/>
          <p:cNvSpPr/>
          <p:nvPr/>
        </p:nvSpPr>
        <p:spPr>
          <a:xfrm>
            <a:off x="1928664" y="5085184"/>
            <a:ext cx="1604628" cy="1512168"/>
          </a:xfrm>
          <a:prstGeom prst="ellipse">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Adobe Heiti Std R" pitchFamily="34" charset="-128"/>
                <a:ea typeface="Adobe Heiti Std R" pitchFamily="34" charset="-128"/>
                <a:cs typeface="Aharoni" panose="02010803020104030203" pitchFamily="2" charset="-79"/>
              </a:rPr>
              <a:t>?</a:t>
            </a:r>
          </a:p>
        </p:txBody>
      </p:sp>
      <p:sp>
        <p:nvSpPr>
          <p:cNvPr id="19" name="Oval 18"/>
          <p:cNvSpPr/>
          <p:nvPr/>
        </p:nvSpPr>
        <p:spPr>
          <a:xfrm>
            <a:off x="2721831" y="3068960"/>
            <a:ext cx="1604628" cy="1512168"/>
          </a:xfrm>
          <a:prstGeom prst="ellipse">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Adobe Heiti Std R" pitchFamily="34" charset="-128"/>
                <a:ea typeface="Adobe Heiti Std R" pitchFamily="34" charset="-128"/>
                <a:cs typeface="Aharoni" panose="02010803020104030203" pitchFamily="2" charset="-79"/>
              </a:rPr>
              <a:t>2</a:t>
            </a:r>
          </a:p>
        </p:txBody>
      </p:sp>
      <p:cxnSp>
        <p:nvCxnSpPr>
          <p:cNvPr id="20" name="Straight Connector 19"/>
          <p:cNvCxnSpPr/>
          <p:nvPr/>
        </p:nvCxnSpPr>
        <p:spPr>
          <a:xfrm>
            <a:off x="3080792" y="338602"/>
            <a:ext cx="1224136" cy="0"/>
          </a:xfrm>
          <a:prstGeom prst="line">
            <a:avLst/>
          </a:prstGeom>
          <a:ln>
            <a:solidFill>
              <a:srgbClr val="FF6600"/>
            </a:solidFill>
          </a:ln>
          <a:effectLst/>
        </p:spPr>
        <p:style>
          <a:lnRef idx="3">
            <a:schemeClr val="accent3"/>
          </a:lnRef>
          <a:fillRef idx="0">
            <a:schemeClr val="accent3"/>
          </a:fillRef>
          <a:effectRef idx="2">
            <a:schemeClr val="accent3"/>
          </a:effectRef>
          <a:fontRef idx="minor">
            <a:schemeClr val="tx1"/>
          </a:fontRef>
        </p:style>
      </p:cxnSp>
      <p:cxnSp>
        <p:nvCxnSpPr>
          <p:cNvPr id="31" name="Straight Connector 30"/>
          <p:cNvCxnSpPr/>
          <p:nvPr/>
        </p:nvCxnSpPr>
        <p:spPr>
          <a:xfrm>
            <a:off x="4048534" y="3238068"/>
            <a:ext cx="823182" cy="0"/>
          </a:xfrm>
          <a:prstGeom prst="line">
            <a:avLst/>
          </a:prstGeom>
          <a:ln>
            <a:solidFill>
              <a:srgbClr val="FF6600"/>
            </a:solidFill>
          </a:ln>
          <a:effectLst/>
        </p:spPr>
        <p:style>
          <a:lnRef idx="3">
            <a:schemeClr val="accent3"/>
          </a:lnRef>
          <a:fillRef idx="0">
            <a:schemeClr val="accent3"/>
          </a:fillRef>
          <a:effectRef idx="2">
            <a:schemeClr val="accent3"/>
          </a:effectRef>
          <a:fontRef idx="minor">
            <a:schemeClr val="tx1"/>
          </a:fontRef>
        </p:style>
      </p:cxnSp>
      <p:cxnSp>
        <p:nvCxnSpPr>
          <p:cNvPr id="32" name="Straight Connector 31"/>
          <p:cNvCxnSpPr/>
          <p:nvPr/>
        </p:nvCxnSpPr>
        <p:spPr>
          <a:xfrm>
            <a:off x="3320694" y="5445224"/>
            <a:ext cx="1224136" cy="0"/>
          </a:xfrm>
          <a:prstGeom prst="line">
            <a:avLst/>
          </a:prstGeom>
          <a:ln>
            <a:solidFill>
              <a:srgbClr val="CC0000"/>
            </a:solidFill>
          </a:ln>
          <a:effectLst/>
        </p:spPr>
        <p:style>
          <a:lnRef idx="3">
            <a:schemeClr val="accent3"/>
          </a:lnRef>
          <a:fillRef idx="0">
            <a:schemeClr val="accent3"/>
          </a:fillRef>
          <a:effectRef idx="2">
            <a:schemeClr val="accent3"/>
          </a:effectRef>
          <a:fontRef idx="minor">
            <a:schemeClr val="tx1"/>
          </a:fontRef>
        </p:style>
      </p:cxnSp>
      <p:sp>
        <p:nvSpPr>
          <p:cNvPr id="30" name="Rounded Rectangle 29"/>
          <p:cNvSpPr/>
          <p:nvPr/>
        </p:nvSpPr>
        <p:spPr>
          <a:xfrm>
            <a:off x="3692973" y="16585"/>
            <a:ext cx="6213140" cy="3052375"/>
          </a:xfrm>
          <a:prstGeom prst="roundRect">
            <a:avLst/>
          </a:prstGeom>
          <a:ln>
            <a:solidFill>
              <a:srgbClr val="FF6600"/>
            </a:solidFill>
          </a:ln>
        </p:spPr>
        <p:style>
          <a:lnRef idx="2">
            <a:schemeClr val="accent3"/>
          </a:lnRef>
          <a:fillRef idx="1">
            <a:schemeClr val="lt1"/>
          </a:fillRef>
          <a:effectRef idx="0">
            <a:schemeClr val="accent3"/>
          </a:effectRef>
          <a:fontRef idx="minor">
            <a:schemeClr val="dk1"/>
          </a:fontRef>
        </p:style>
        <p:txBody>
          <a:bodyPr rtlCol="0" anchor="ctr"/>
          <a:lstStyle/>
          <a:p>
            <a:r>
              <a:rPr lang="en-GB" sz="1600" i="1" dirty="0">
                <a:solidFill>
                  <a:prstClr val="black"/>
                </a:solidFill>
                <a:latin typeface="Adobe Heiti Std R" pitchFamily="34" charset="-128"/>
                <a:ea typeface="Adobe Heiti Std R" pitchFamily="34" charset="-128"/>
                <a:cs typeface="Ebrima" panose="02000000000000000000" pitchFamily="2" charset="0"/>
              </a:rPr>
              <a:t>citizen and </a:t>
            </a:r>
            <a:r>
              <a:rPr lang="en-GB" sz="1600" b="1" i="1" dirty="0">
                <a:solidFill>
                  <a:prstClr val="black"/>
                </a:solidFill>
                <a:latin typeface="Adobe Heiti Std R" pitchFamily="34" charset="-128"/>
                <a:ea typeface="Adobe Heiti Std R" pitchFamily="34" charset="-128"/>
                <a:cs typeface="Ebrima" panose="02000000000000000000" pitchFamily="2" charset="0"/>
              </a:rPr>
              <a:t>consumer based models </a:t>
            </a:r>
            <a:r>
              <a:rPr lang="en-GB" sz="1600" i="1" dirty="0">
                <a:solidFill>
                  <a:prstClr val="black"/>
                </a:solidFill>
                <a:latin typeface="Adobe Heiti Std R" pitchFamily="34" charset="-128"/>
                <a:ea typeface="Adobe Heiti Std R" pitchFamily="34" charset="-128"/>
                <a:cs typeface="Ebrima" panose="02000000000000000000" pitchFamily="2" charset="0"/>
              </a:rPr>
              <a:t>of media regulation</a:t>
            </a:r>
          </a:p>
          <a:p>
            <a:pPr marL="285750" indent="-285750">
              <a:buFont typeface="Arial" panose="020B0604020202020204" pitchFamily="34" charset="0"/>
              <a:buChar char="•"/>
            </a:pPr>
            <a:r>
              <a:rPr lang="en-GB" sz="1200" dirty="0">
                <a:solidFill>
                  <a:prstClr val="black"/>
                </a:solidFill>
                <a:latin typeface="Adobe Heiti Std R" pitchFamily="34" charset="-128"/>
                <a:ea typeface="Adobe Heiti Std R" pitchFamily="34" charset="-128"/>
                <a:cs typeface="Ebrima" panose="02000000000000000000" pitchFamily="2" charset="0"/>
              </a:rPr>
              <a:t>Citizen-oriented regulation in concerned with content-based issues.</a:t>
            </a:r>
          </a:p>
          <a:p>
            <a:pPr marL="285750" indent="-285750">
              <a:buFont typeface="Arial" panose="020B0604020202020204" pitchFamily="34" charset="0"/>
              <a:buChar char="•"/>
            </a:pPr>
            <a:r>
              <a:rPr lang="en-GB" sz="1200" b="1" dirty="0">
                <a:solidFill>
                  <a:prstClr val="black"/>
                </a:solidFill>
                <a:latin typeface="Adobe Heiti Std R" pitchFamily="34" charset="-128"/>
                <a:ea typeface="Adobe Heiti Std R" pitchFamily="34" charset="-128"/>
                <a:cs typeface="Ebrima" panose="02000000000000000000" pitchFamily="2" charset="0"/>
              </a:rPr>
              <a:t>Citizen-based regulation is a positive form of regulation that direct media content so that it can improve the lives of citizens and contribute to the well-being of wider society.</a:t>
            </a:r>
          </a:p>
          <a:p>
            <a:pPr marL="285750" indent="-285750">
              <a:buFont typeface="Arial" panose="020B0604020202020204" pitchFamily="34" charset="0"/>
              <a:buChar char="•"/>
            </a:pPr>
            <a:r>
              <a:rPr lang="en-GB" sz="1200" dirty="0">
                <a:solidFill>
                  <a:prstClr val="black"/>
                </a:solidFill>
                <a:latin typeface="Adobe Heiti Std R" pitchFamily="34" charset="-128"/>
                <a:ea typeface="Adobe Heiti Std R" pitchFamily="34" charset="-128"/>
                <a:cs typeface="Ebrima" panose="02000000000000000000" pitchFamily="2" charset="0"/>
              </a:rPr>
              <a:t>Citizen-based regulation promotes forms of media that are able to hold powerful groups to account.</a:t>
            </a:r>
          </a:p>
          <a:p>
            <a:pPr marL="285750" indent="-285750">
              <a:buFont typeface="Arial" panose="020B0604020202020204" pitchFamily="34" charset="0"/>
              <a:buChar char="•"/>
            </a:pPr>
            <a:r>
              <a:rPr lang="en-GB" sz="1200" b="1" dirty="0">
                <a:solidFill>
                  <a:prstClr val="black"/>
                </a:solidFill>
                <a:latin typeface="Adobe Heiti Std R" pitchFamily="34" charset="-128"/>
                <a:ea typeface="Adobe Heiti Std R" pitchFamily="34" charset="-128"/>
                <a:cs typeface="Ebrima" panose="02000000000000000000" pitchFamily="2" charset="0"/>
              </a:rPr>
              <a:t>Consumer-based regulation seeks to ensure that the media landscape contains a variety of different producers </a:t>
            </a:r>
            <a:r>
              <a:rPr lang="en-GB" sz="1200" dirty="0">
                <a:solidFill>
                  <a:prstClr val="black"/>
                </a:solidFill>
                <a:latin typeface="Adobe Heiti Std R" pitchFamily="34" charset="-128"/>
                <a:ea typeface="Adobe Heiti Std R" pitchFamily="34" charset="-128"/>
                <a:cs typeface="Ebrima" panose="02000000000000000000" pitchFamily="2" charset="0"/>
              </a:rPr>
              <a:t>so that audiences have choice.</a:t>
            </a:r>
          </a:p>
          <a:p>
            <a:pPr marL="285750" indent="-285750">
              <a:buFont typeface="Arial" panose="020B0604020202020204" pitchFamily="34" charset="0"/>
              <a:buChar char="•"/>
            </a:pPr>
            <a:r>
              <a:rPr lang="en-GB" sz="1200" dirty="0">
                <a:solidFill>
                  <a:prstClr val="black"/>
                </a:solidFill>
                <a:latin typeface="Adobe Heiti Std R" pitchFamily="34" charset="-128"/>
                <a:ea typeface="Adobe Heiti Std R" pitchFamily="34" charset="-128"/>
                <a:cs typeface="Ebrima" panose="02000000000000000000" pitchFamily="2" charset="0"/>
              </a:rPr>
              <a:t>Consumer-based regulation seeks to ensure that the technological infrastructure that provides media to the public is fit for purpose.</a:t>
            </a:r>
          </a:p>
          <a:p>
            <a:pPr marL="285750" indent="-285750">
              <a:buFont typeface="Arial" panose="020B0604020202020204" pitchFamily="34" charset="0"/>
              <a:buChar char="•"/>
            </a:pPr>
            <a:r>
              <a:rPr lang="en-GB" sz="1200" dirty="0">
                <a:solidFill>
                  <a:prstClr val="black"/>
                </a:solidFill>
                <a:latin typeface="Adobe Heiti Std R" pitchFamily="34" charset="-128"/>
                <a:ea typeface="Adobe Heiti Std R" pitchFamily="34" charset="-128"/>
                <a:cs typeface="Ebrima" panose="02000000000000000000" pitchFamily="2" charset="0"/>
              </a:rPr>
              <a:t>Consumer-based regulation creates an environment in which </a:t>
            </a:r>
            <a:r>
              <a:rPr lang="en-GB" sz="1200" b="1" dirty="0">
                <a:solidFill>
                  <a:prstClr val="black"/>
                </a:solidFill>
                <a:latin typeface="Adobe Heiti Std R" pitchFamily="34" charset="-128"/>
                <a:ea typeface="Adobe Heiti Std R" pitchFamily="34" charset="-128"/>
                <a:cs typeface="Ebrima" panose="02000000000000000000" pitchFamily="2" charset="0"/>
              </a:rPr>
              <a:t>audiences themselves make judgements about the finds of media that are appropriate for their consumption.</a:t>
            </a:r>
          </a:p>
          <a:p>
            <a:pPr marL="285750" indent="-285750">
              <a:buFont typeface="Arial" panose="020B0604020202020204" pitchFamily="34" charset="0"/>
              <a:buChar char="•"/>
            </a:pPr>
            <a:r>
              <a:rPr lang="en-GB" sz="1200" dirty="0">
                <a:solidFill>
                  <a:prstClr val="black"/>
                </a:solidFill>
                <a:latin typeface="Adobe Heiti Std R" pitchFamily="34" charset="-128"/>
                <a:ea typeface="Adobe Heiti Std R" pitchFamily="34" charset="-128"/>
                <a:cs typeface="Ebrima" panose="02000000000000000000" pitchFamily="2" charset="0"/>
              </a:rPr>
              <a:t>A consumer-orientated approach has dominated the media landscape as a result of the Communications Act 2003 and the creation of Ofcom.</a:t>
            </a:r>
          </a:p>
        </p:txBody>
      </p:sp>
      <p:sp>
        <p:nvSpPr>
          <p:cNvPr id="2048" name="Rounded Rectangle 2047"/>
          <p:cNvSpPr/>
          <p:nvPr/>
        </p:nvSpPr>
        <p:spPr>
          <a:xfrm>
            <a:off x="4537077" y="3238068"/>
            <a:ext cx="5361283" cy="1242021"/>
          </a:xfrm>
          <a:prstGeom prst="roundRect">
            <a:avLst/>
          </a:prstGeom>
          <a:ln>
            <a:solidFill>
              <a:srgbClr val="FF6600"/>
            </a:solidFill>
          </a:ln>
        </p:spPr>
        <p:style>
          <a:lnRef idx="2">
            <a:schemeClr val="accent6"/>
          </a:lnRef>
          <a:fillRef idx="1">
            <a:schemeClr val="lt1"/>
          </a:fillRef>
          <a:effectRef idx="0">
            <a:schemeClr val="accent6"/>
          </a:effectRef>
          <a:fontRef idx="minor">
            <a:schemeClr val="dk1"/>
          </a:fontRef>
        </p:style>
        <p:txBody>
          <a:bodyPr rtlCol="0" anchor="ctr"/>
          <a:lstStyle/>
          <a:p>
            <a:r>
              <a:rPr lang="en-GB" sz="1600" i="1" dirty="0">
                <a:solidFill>
                  <a:prstClr val="black"/>
                </a:solidFill>
                <a:latin typeface="Adobe Heiti Std R" pitchFamily="34" charset="-128"/>
                <a:ea typeface="Adobe Heiti Std R" pitchFamily="34" charset="-128"/>
                <a:cs typeface="Ebrima" panose="02000000000000000000" pitchFamily="2" charset="0"/>
              </a:rPr>
              <a:t>the challenge of r</a:t>
            </a:r>
            <a:r>
              <a:rPr lang="en-GB" sz="1600" b="1" i="1" dirty="0">
                <a:solidFill>
                  <a:prstClr val="black"/>
                </a:solidFill>
                <a:latin typeface="Adobe Heiti Std R" pitchFamily="34" charset="-128"/>
                <a:ea typeface="Adobe Heiti Std R" pitchFamily="34" charset="-128"/>
                <a:cs typeface="Ebrima" panose="02000000000000000000" pitchFamily="2" charset="0"/>
              </a:rPr>
              <a:t>egulation in the age of globalised media.</a:t>
            </a:r>
          </a:p>
          <a:p>
            <a:pPr marL="342900" indent="-342900">
              <a:buFont typeface="Arial" panose="020B0604020202020204" pitchFamily="34" charset="0"/>
              <a:buChar char="•"/>
            </a:pPr>
            <a:r>
              <a:rPr lang="en-GB" sz="1300" dirty="0">
                <a:solidFill>
                  <a:prstClr val="black"/>
                </a:solidFill>
                <a:latin typeface="Adobe Heiti Std R" pitchFamily="34" charset="-128"/>
                <a:ea typeface="Adobe Heiti Std R" pitchFamily="34" charset="-128"/>
                <a:cs typeface="Ebrima" panose="02000000000000000000" pitchFamily="2" charset="0"/>
              </a:rPr>
              <a:t>Globalisation has reduced the power of national governments to control the media – global companies operate beyond the scope and boundaries of any one country.</a:t>
            </a:r>
            <a:endParaRPr lang="en-GB" sz="1300" i="1" dirty="0">
              <a:solidFill>
                <a:prstClr val="black"/>
              </a:solidFill>
              <a:latin typeface="Adobe Heiti Std R" pitchFamily="34" charset="-128"/>
              <a:ea typeface="Adobe Heiti Std R" pitchFamily="34" charset="-128"/>
              <a:cs typeface="Ebrima" panose="02000000000000000000" pitchFamily="2" charset="0"/>
            </a:endParaRPr>
          </a:p>
        </p:txBody>
      </p:sp>
      <p:sp>
        <p:nvSpPr>
          <p:cNvPr id="2049" name="Rounded Rectangle 2048"/>
          <p:cNvSpPr/>
          <p:nvPr/>
        </p:nvSpPr>
        <p:spPr>
          <a:xfrm>
            <a:off x="3692860" y="4581128"/>
            <a:ext cx="6213140" cy="2276873"/>
          </a:xfrm>
          <a:prstGeom prst="roundRect">
            <a:avLst/>
          </a:prstGeom>
          <a:ln>
            <a:solidFill>
              <a:srgbClr val="CC0000"/>
            </a:solidFill>
          </a:ln>
        </p:spPr>
        <p:style>
          <a:lnRef idx="2">
            <a:schemeClr val="accent6"/>
          </a:lnRef>
          <a:fillRef idx="1">
            <a:schemeClr val="lt1"/>
          </a:fillRef>
          <a:effectRef idx="0">
            <a:schemeClr val="accent6"/>
          </a:effectRef>
          <a:fontRef idx="minor">
            <a:schemeClr val="dk1"/>
          </a:fontRef>
        </p:style>
        <p:txBody>
          <a:bodyPr rtlCol="0" anchor="ctr"/>
          <a:lstStyle/>
          <a:p>
            <a:r>
              <a:rPr lang="en-GB" sz="1600" b="1" i="1" dirty="0">
                <a:solidFill>
                  <a:srgbClr val="CC0000"/>
                </a:solidFill>
                <a:latin typeface="Adobe Heiti Std R" pitchFamily="34" charset="-128"/>
                <a:ea typeface="Adobe Heiti Std R" pitchFamily="34" charset="-128"/>
                <a:cs typeface="Ebrima" panose="02000000000000000000" pitchFamily="2" charset="0"/>
              </a:rPr>
              <a:t>Two theorists who might challenge Livingston and Lunt:</a:t>
            </a:r>
            <a:endParaRPr lang="en-GB" sz="1600" b="1" i="1" dirty="0">
              <a:solidFill>
                <a:srgbClr val="CC0000"/>
              </a:solidFill>
              <a:latin typeface="Gill Sans MT" panose="020B0502020104020203" pitchFamily="34" charset="0"/>
              <a:ea typeface="Ebrima" panose="02000000000000000000" pitchFamily="2" charset="0"/>
              <a:cs typeface="Ebrima" panose="02000000000000000000" pitchFamily="2" charset="0"/>
            </a:endParaRPr>
          </a:p>
          <a:p>
            <a:r>
              <a:rPr lang="en-GB" sz="1300" b="1" dirty="0">
                <a:solidFill>
                  <a:srgbClr val="0000FF"/>
                </a:solidFill>
                <a:latin typeface="Adobe Heiti Std R" pitchFamily="34" charset="-128"/>
                <a:ea typeface="Adobe Heiti Std R" pitchFamily="34" charset="-128"/>
                <a:cs typeface="Ebrima" panose="02000000000000000000" pitchFamily="2" charset="0"/>
              </a:rPr>
              <a:t>Henry Jenkins</a:t>
            </a:r>
            <a:r>
              <a:rPr lang="en-GB" sz="1300" b="1" dirty="0">
                <a:solidFill>
                  <a:prstClr val="black">
                    <a:lumMod val="95000"/>
                    <a:lumOff val="5000"/>
                  </a:prstClr>
                </a:solidFill>
                <a:latin typeface="Adobe Heiti Std R" pitchFamily="34" charset="-128"/>
                <a:ea typeface="Adobe Heiti Std R" pitchFamily="34" charset="-128"/>
                <a:cs typeface="Ebrima" panose="02000000000000000000" pitchFamily="2" charset="0"/>
              </a:rPr>
              <a:t>: </a:t>
            </a:r>
            <a:r>
              <a:rPr lang="en-GB" sz="1300" dirty="0">
                <a:solidFill>
                  <a:prstClr val="black">
                    <a:lumMod val="95000"/>
                    <a:lumOff val="5000"/>
                  </a:prstClr>
                </a:solidFill>
                <a:latin typeface="Adobe Heiti Std R" pitchFamily="34" charset="-128"/>
                <a:ea typeface="Adobe Heiti Std R" pitchFamily="34" charset="-128"/>
                <a:cs typeface="Ebrima" panose="02000000000000000000" pitchFamily="2" charset="0"/>
              </a:rPr>
              <a:t>would emphasise the benefits that the global digital media landscape offers.  He would argue that digital media allows audience to freely construct their own products and to make connection with like-minded individuals across the world.  This process has also enables some groups to affect deep-seated social change.</a:t>
            </a:r>
          </a:p>
          <a:p>
            <a:r>
              <a:rPr lang="en-GB" sz="1300" b="1" dirty="0">
                <a:solidFill>
                  <a:srgbClr val="CC0099"/>
                </a:solidFill>
                <a:latin typeface="Adobe Heiti Std R" pitchFamily="34" charset="-128"/>
                <a:ea typeface="Adobe Heiti Std R" pitchFamily="34" charset="-128"/>
                <a:cs typeface="Ebrima" panose="02000000000000000000" pitchFamily="2" charset="0"/>
              </a:rPr>
              <a:t>David Guantlett</a:t>
            </a:r>
            <a:r>
              <a:rPr lang="en-GB" sz="1300" b="1" dirty="0">
                <a:solidFill>
                  <a:prstClr val="black">
                    <a:lumMod val="95000"/>
                    <a:lumOff val="5000"/>
                  </a:prstClr>
                </a:solidFill>
                <a:latin typeface="Adobe Heiti Std R" pitchFamily="34" charset="-128"/>
                <a:ea typeface="Adobe Heiti Std R" pitchFamily="34" charset="-128"/>
                <a:cs typeface="Ebrima" panose="02000000000000000000" pitchFamily="2" charset="0"/>
              </a:rPr>
              <a:t>: </a:t>
            </a:r>
            <a:r>
              <a:rPr lang="en-GB" sz="1300" dirty="0">
                <a:solidFill>
                  <a:prstClr val="black">
                    <a:lumMod val="95000"/>
                    <a:lumOff val="5000"/>
                  </a:prstClr>
                </a:solidFill>
                <a:latin typeface="Adobe Heiti Std R" pitchFamily="34" charset="-128"/>
                <a:ea typeface="Adobe Heiti Std R" pitchFamily="34" charset="-128"/>
                <a:cs typeface="Ebrima" panose="02000000000000000000" pitchFamily="2" charset="0"/>
              </a:rPr>
              <a:t>again , would emphasise the benefit of globalisation.  Globalisation, he might argue, has brought audiences into contact with a wide range of identities that they did not previously have access to.  This has helped audience to perceive their identities as fluid and not fixed.</a:t>
            </a:r>
            <a:endParaRPr lang="en-GB" sz="1300" dirty="0">
              <a:solidFill>
                <a:srgbClr val="CC0000"/>
              </a:solidFill>
              <a:latin typeface="Gill Sans MT" panose="020B0502020104020203" pitchFamily="34" charset="0"/>
              <a:ea typeface="Ebrima" panose="02000000000000000000" pitchFamily="2" charset="0"/>
              <a:cs typeface="Ebrima" panose="02000000000000000000" pitchFamily="2" charset="0"/>
            </a:endParaRPr>
          </a:p>
        </p:txBody>
      </p:sp>
      <p:sp>
        <p:nvSpPr>
          <p:cNvPr id="15" name="Rectangle 14"/>
          <p:cNvSpPr/>
          <p:nvPr/>
        </p:nvSpPr>
        <p:spPr>
          <a:xfrm>
            <a:off x="1424632" y="6303123"/>
            <a:ext cx="280846" cy="523220"/>
          </a:xfrm>
          <a:prstGeom prst="rect">
            <a:avLst/>
          </a:prstGeom>
        </p:spPr>
        <p:txBody>
          <a:bodyPr wrap="none">
            <a:spAutoFit/>
          </a:bodyPr>
          <a:lstStyle/>
          <a:p>
            <a:r>
              <a:rPr lang="en-GB" sz="2800" b="1" dirty="0">
                <a:solidFill>
                  <a:prstClr val="white"/>
                </a:solidFill>
              </a:rPr>
              <a:t>I</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141350" y="2993148"/>
            <a:ext cx="1204911" cy="904874"/>
          </a:xfrm>
          <a:prstGeom prst="rect">
            <a:avLst/>
          </a:prstGeom>
        </p:spPr>
      </p:pic>
    </p:spTree>
    <p:extLst>
      <p:ext uri="{BB962C8B-B14F-4D97-AF65-F5344CB8AC3E}">
        <p14:creationId xmlns:p14="http://schemas.microsoft.com/office/powerpoint/2010/main" val="33593275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484276" y="0"/>
            <a:ext cx="4968552" cy="6858000"/>
          </a:xfrm>
          <a:prstGeom prst="ellipse">
            <a:avLst/>
          </a:prstGeom>
          <a:gradFill flip="none" rotWithShape="1">
            <a:gsLst>
              <a:gs pos="10000">
                <a:srgbClr val="CC0000"/>
              </a:gs>
              <a:gs pos="47000">
                <a:srgbClr val="FF0066"/>
              </a:gs>
              <a:gs pos="100000">
                <a:srgbClr val="FFCCCC"/>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10" name="TextBox 9"/>
          <p:cNvSpPr txBox="1"/>
          <p:nvPr/>
        </p:nvSpPr>
        <p:spPr>
          <a:xfrm rot="16200000">
            <a:off x="-2833817" y="2722312"/>
            <a:ext cx="6858000" cy="1446550"/>
          </a:xfrm>
          <a:prstGeom prst="rect">
            <a:avLst/>
          </a:prstGeom>
          <a:noFill/>
        </p:spPr>
        <p:txBody>
          <a:bodyPr wrap="square" rtlCol="0">
            <a:spAutoFit/>
          </a:bodyPr>
          <a:lstStyle/>
          <a:p>
            <a:pPr algn="ctr"/>
            <a:r>
              <a:rPr lang="en-GB" sz="4400" dirty="0">
                <a:solidFill>
                  <a:prstClr val="white"/>
                </a:solidFill>
                <a:latin typeface="Franklin Gothic Medium" panose="020B0603020102020204" pitchFamily="34" charset="0"/>
                <a:cs typeface="Aharoni" panose="02010803020104030203" pitchFamily="2" charset="-79"/>
              </a:rPr>
              <a:t>Hesmondhalgh</a:t>
            </a:r>
          </a:p>
          <a:p>
            <a:pPr algn="ctr"/>
            <a:r>
              <a:rPr lang="en-GB" sz="4400" dirty="0">
                <a:solidFill>
                  <a:prstClr val="white"/>
                </a:solidFill>
                <a:latin typeface="Franklin Gothic Medium" panose="020B0603020102020204" pitchFamily="34" charset="0"/>
                <a:cs typeface="Aharoni" panose="02010803020104030203" pitchFamily="2" charset="-79"/>
              </a:rPr>
              <a:t>The Culture Industry</a:t>
            </a:r>
          </a:p>
        </p:txBody>
      </p:sp>
      <p:sp>
        <p:nvSpPr>
          <p:cNvPr id="14" name="Oval 13"/>
          <p:cNvSpPr/>
          <p:nvPr/>
        </p:nvSpPr>
        <p:spPr>
          <a:xfrm>
            <a:off x="1838660" y="117150"/>
            <a:ext cx="1604628" cy="1512168"/>
          </a:xfrm>
          <a:prstGeom prst="ellipse">
            <a:avLst/>
          </a:prstGeom>
          <a:solidFill>
            <a:srgbClr val="FF33CC"/>
          </a:solidFill>
          <a:ln>
            <a:solidFill>
              <a:srgbClr val="FF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Adobe Heiti Std R" pitchFamily="34" charset="-128"/>
                <a:ea typeface="Adobe Heiti Std R" pitchFamily="34" charset="-128"/>
                <a:cs typeface="Aharoni" panose="02010803020104030203" pitchFamily="2" charset="-79"/>
              </a:rPr>
              <a:t>1</a:t>
            </a:r>
          </a:p>
        </p:txBody>
      </p:sp>
      <p:sp>
        <p:nvSpPr>
          <p:cNvPr id="17" name="Oval 16"/>
          <p:cNvSpPr/>
          <p:nvPr/>
        </p:nvSpPr>
        <p:spPr>
          <a:xfrm>
            <a:off x="1928664" y="5085184"/>
            <a:ext cx="1604628" cy="1512168"/>
          </a:xfrm>
          <a:prstGeom prst="ellipse">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Adobe Heiti Std R" pitchFamily="34" charset="-128"/>
                <a:ea typeface="Adobe Heiti Std R" pitchFamily="34" charset="-128"/>
                <a:cs typeface="Aharoni" panose="02010803020104030203" pitchFamily="2" charset="-79"/>
              </a:rPr>
              <a:t>?</a:t>
            </a:r>
          </a:p>
        </p:txBody>
      </p:sp>
      <p:sp>
        <p:nvSpPr>
          <p:cNvPr id="19" name="Oval 18"/>
          <p:cNvSpPr/>
          <p:nvPr/>
        </p:nvSpPr>
        <p:spPr>
          <a:xfrm>
            <a:off x="2700300" y="2689502"/>
            <a:ext cx="1604628" cy="1512168"/>
          </a:xfrm>
          <a:prstGeom prst="ellipse">
            <a:avLst/>
          </a:prstGeom>
          <a:solidFill>
            <a:srgbClr val="FF33CC"/>
          </a:solidFill>
          <a:ln>
            <a:solidFill>
              <a:srgbClr val="FF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Adobe Heiti Std R" pitchFamily="34" charset="-128"/>
                <a:ea typeface="Adobe Heiti Std R" pitchFamily="34" charset="-128"/>
                <a:cs typeface="Aharoni" panose="02010803020104030203" pitchFamily="2" charset="-79"/>
              </a:rPr>
              <a:t>2</a:t>
            </a:r>
          </a:p>
        </p:txBody>
      </p:sp>
      <p:cxnSp>
        <p:nvCxnSpPr>
          <p:cNvPr id="20" name="Straight Connector 19"/>
          <p:cNvCxnSpPr/>
          <p:nvPr/>
        </p:nvCxnSpPr>
        <p:spPr>
          <a:xfrm>
            <a:off x="3080792" y="338602"/>
            <a:ext cx="1224136" cy="0"/>
          </a:xfrm>
          <a:prstGeom prst="line">
            <a:avLst/>
          </a:prstGeom>
          <a:ln>
            <a:solidFill>
              <a:srgbClr val="FF33CC"/>
            </a:solidFill>
          </a:ln>
          <a:effectLst/>
        </p:spPr>
        <p:style>
          <a:lnRef idx="3">
            <a:schemeClr val="accent3"/>
          </a:lnRef>
          <a:fillRef idx="0">
            <a:schemeClr val="accent3"/>
          </a:fillRef>
          <a:effectRef idx="2">
            <a:schemeClr val="accent3"/>
          </a:effectRef>
          <a:fontRef idx="minor">
            <a:schemeClr val="tx1"/>
          </a:fontRef>
        </p:style>
      </p:cxnSp>
      <p:cxnSp>
        <p:nvCxnSpPr>
          <p:cNvPr id="31" name="Straight Connector 30"/>
          <p:cNvCxnSpPr/>
          <p:nvPr/>
        </p:nvCxnSpPr>
        <p:spPr>
          <a:xfrm>
            <a:off x="4048534" y="3238068"/>
            <a:ext cx="823182" cy="0"/>
          </a:xfrm>
          <a:prstGeom prst="line">
            <a:avLst/>
          </a:prstGeom>
          <a:ln>
            <a:solidFill>
              <a:srgbClr val="FF33CC"/>
            </a:solidFill>
          </a:ln>
          <a:effectLst/>
        </p:spPr>
        <p:style>
          <a:lnRef idx="3">
            <a:schemeClr val="accent3"/>
          </a:lnRef>
          <a:fillRef idx="0">
            <a:schemeClr val="accent3"/>
          </a:fillRef>
          <a:effectRef idx="2">
            <a:schemeClr val="accent3"/>
          </a:effectRef>
          <a:fontRef idx="minor">
            <a:schemeClr val="tx1"/>
          </a:fontRef>
        </p:style>
      </p:cxnSp>
      <p:cxnSp>
        <p:nvCxnSpPr>
          <p:cNvPr id="32" name="Straight Connector 31"/>
          <p:cNvCxnSpPr/>
          <p:nvPr/>
        </p:nvCxnSpPr>
        <p:spPr>
          <a:xfrm>
            <a:off x="3320694" y="5445224"/>
            <a:ext cx="1224136" cy="0"/>
          </a:xfrm>
          <a:prstGeom prst="line">
            <a:avLst/>
          </a:prstGeom>
          <a:ln>
            <a:solidFill>
              <a:srgbClr val="CC0000"/>
            </a:solidFill>
          </a:ln>
          <a:effectLst/>
        </p:spPr>
        <p:style>
          <a:lnRef idx="3">
            <a:schemeClr val="accent3"/>
          </a:lnRef>
          <a:fillRef idx="0">
            <a:schemeClr val="accent3"/>
          </a:fillRef>
          <a:effectRef idx="2">
            <a:schemeClr val="accent3"/>
          </a:effectRef>
          <a:fontRef idx="minor">
            <a:schemeClr val="tx1"/>
          </a:fontRef>
        </p:style>
      </p:cxnSp>
      <p:sp>
        <p:nvSpPr>
          <p:cNvPr id="30" name="Rounded Rectangle 29"/>
          <p:cNvSpPr/>
          <p:nvPr/>
        </p:nvSpPr>
        <p:spPr>
          <a:xfrm>
            <a:off x="3692973" y="16585"/>
            <a:ext cx="6213140" cy="2404303"/>
          </a:xfrm>
          <a:prstGeom prst="roundRect">
            <a:avLst/>
          </a:prstGeom>
          <a:ln>
            <a:solidFill>
              <a:srgbClr val="FF33CC"/>
            </a:solidFill>
          </a:ln>
        </p:spPr>
        <p:style>
          <a:lnRef idx="2">
            <a:schemeClr val="accent3"/>
          </a:lnRef>
          <a:fillRef idx="1">
            <a:schemeClr val="lt1"/>
          </a:fillRef>
          <a:effectRef idx="0">
            <a:schemeClr val="accent3"/>
          </a:effectRef>
          <a:fontRef idx="minor">
            <a:schemeClr val="dk1"/>
          </a:fontRef>
        </p:style>
        <p:txBody>
          <a:bodyPr rtlCol="0" anchor="ctr"/>
          <a:lstStyle/>
          <a:p>
            <a:r>
              <a:rPr lang="en-GB" sz="2000" b="1" i="1" dirty="0">
                <a:solidFill>
                  <a:prstClr val="black"/>
                </a:solidFill>
                <a:latin typeface="Adobe Heiti Std R" pitchFamily="34" charset="-128"/>
                <a:ea typeface="Adobe Heiti Std R" pitchFamily="34" charset="-128"/>
                <a:cs typeface="Ebrima" panose="02000000000000000000" pitchFamily="2" charset="0"/>
              </a:rPr>
              <a:t>maximising profits and minimising risks</a:t>
            </a:r>
          </a:p>
          <a:p>
            <a:pPr marL="285750" indent="-285750">
              <a:buFont typeface="Arial" panose="020B0604020202020204" pitchFamily="34" charset="0"/>
              <a:buChar char="•"/>
            </a:pPr>
            <a:r>
              <a:rPr lang="en-GB" sz="1400" dirty="0">
                <a:solidFill>
                  <a:prstClr val="black"/>
                </a:solidFill>
                <a:latin typeface="Adobe Heiti Std R" pitchFamily="34" charset="-128"/>
                <a:ea typeface="Adobe Heiti Std R" pitchFamily="34" charset="-128"/>
                <a:cs typeface="Ebrima" panose="02000000000000000000" pitchFamily="2" charset="0"/>
              </a:rPr>
              <a:t>The media industry is </a:t>
            </a:r>
            <a:r>
              <a:rPr lang="en-GB" sz="1400" b="1" dirty="0">
                <a:solidFill>
                  <a:prstClr val="black"/>
                </a:solidFill>
                <a:latin typeface="Adobe Heiti Std R" pitchFamily="34" charset="-128"/>
                <a:ea typeface="Adobe Heiti Std R" pitchFamily="34" charset="-128"/>
                <a:cs typeface="Ebrima" panose="02000000000000000000" pitchFamily="2" charset="0"/>
              </a:rPr>
              <a:t>prone to risk </a:t>
            </a:r>
            <a:r>
              <a:rPr lang="en-GB" sz="1400" dirty="0">
                <a:solidFill>
                  <a:prstClr val="black"/>
                </a:solidFill>
                <a:latin typeface="Adobe Heiti Std R" pitchFamily="34" charset="-128"/>
                <a:ea typeface="Adobe Heiti Std R" pitchFamily="34" charset="-128"/>
                <a:cs typeface="Ebrima" panose="02000000000000000000" pitchFamily="2" charset="0"/>
              </a:rPr>
              <a:t>as a result of shifting audience tastes.</a:t>
            </a:r>
          </a:p>
          <a:p>
            <a:pPr marL="285750" indent="-285750">
              <a:buFont typeface="Arial" panose="020B0604020202020204" pitchFamily="34" charset="0"/>
              <a:buChar char="•"/>
            </a:pPr>
            <a:r>
              <a:rPr lang="en-GB" sz="1400" dirty="0">
                <a:solidFill>
                  <a:prstClr val="black"/>
                </a:solidFill>
                <a:latin typeface="Adobe Heiti Std R" pitchFamily="34" charset="-128"/>
                <a:ea typeface="Adobe Heiti Std R" pitchFamily="34" charset="-128"/>
                <a:cs typeface="Ebrima" panose="02000000000000000000" pitchFamily="2" charset="0"/>
              </a:rPr>
              <a:t>The media industry </a:t>
            </a:r>
            <a:r>
              <a:rPr lang="en-GB" sz="1400" b="1" dirty="0">
                <a:solidFill>
                  <a:prstClr val="black"/>
                </a:solidFill>
                <a:latin typeface="Adobe Heiti Std R" pitchFamily="34" charset="-128"/>
                <a:ea typeface="Adobe Heiti Std R" pitchFamily="34" charset="-128"/>
                <a:cs typeface="Ebrima" panose="02000000000000000000" pitchFamily="2" charset="0"/>
              </a:rPr>
              <a:t>tries to reduce risk through overproduction.</a:t>
            </a:r>
          </a:p>
          <a:p>
            <a:pPr marL="285750" indent="-285750">
              <a:buFont typeface="Arial" panose="020B0604020202020204" pitchFamily="34" charset="0"/>
              <a:buChar char="•"/>
            </a:pPr>
            <a:r>
              <a:rPr lang="en-GB" sz="1400" dirty="0">
                <a:solidFill>
                  <a:prstClr val="black"/>
                </a:solidFill>
                <a:latin typeface="Adobe Heiti Std R" pitchFamily="34" charset="-128"/>
                <a:ea typeface="Adobe Heiti Std R" pitchFamily="34" charset="-128"/>
                <a:cs typeface="Ebrima" panose="02000000000000000000" pitchFamily="2" charset="0"/>
              </a:rPr>
              <a:t>Overproduction strategies, generally speaking can only be engaged by large media conglomerates.</a:t>
            </a:r>
          </a:p>
          <a:p>
            <a:pPr marL="285750" indent="-285750">
              <a:buFont typeface="Arial" panose="020B0604020202020204" pitchFamily="34" charset="0"/>
              <a:buChar char="•"/>
            </a:pPr>
            <a:r>
              <a:rPr lang="en-GB" sz="1400" b="1" dirty="0">
                <a:solidFill>
                  <a:prstClr val="black"/>
                </a:solidFill>
                <a:latin typeface="Adobe Heiti Std R" pitchFamily="34" charset="-128"/>
                <a:ea typeface="Adobe Heiti Std R" pitchFamily="34" charset="-128"/>
                <a:cs typeface="Ebrima" panose="02000000000000000000" pitchFamily="2" charset="0"/>
              </a:rPr>
              <a:t>Media conglomerates have expanded to enable them to cope with risk.</a:t>
            </a:r>
          </a:p>
          <a:p>
            <a:pPr marL="285750" indent="-285750">
              <a:buFont typeface="Arial" panose="020B0604020202020204" pitchFamily="34" charset="0"/>
              <a:buChar char="•"/>
            </a:pPr>
            <a:r>
              <a:rPr lang="en-GB" sz="1400" dirty="0">
                <a:solidFill>
                  <a:prstClr val="black"/>
                </a:solidFill>
                <a:latin typeface="Adobe Heiti Std R" pitchFamily="34" charset="-128"/>
                <a:ea typeface="Adobe Heiti Std R" pitchFamily="34" charset="-128"/>
                <a:cs typeface="Ebrima" panose="02000000000000000000" pitchFamily="2" charset="0"/>
              </a:rPr>
              <a:t>Media products are carefully formatted using a number of industry specific  strategies to reduce risk.</a:t>
            </a:r>
          </a:p>
        </p:txBody>
      </p:sp>
      <p:sp>
        <p:nvSpPr>
          <p:cNvPr id="2048" name="Rounded Rectangle 2047"/>
          <p:cNvSpPr/>
          <p:nvPr/>
        </p:nvSpPr>
        <p:spPr>
          <a:xfrm>
            <a:off x="4537077" y="2492896"/>
            <a:ext cx="5361283" cy="2088232"/>
          </a:xfrm>
          <a:prstGeom prst="roundRect">
            <a:avLst/>
          </a:prstGeom>
          <a:ln>
            <a:solidFill>
              <a:srgbClr val="FF33CC"/>
            </a:solidFill>
          </a:ln>
        </p:spPr>
        <p:style>
          <a:lnRef idx="2">
            <a:schemeClr val="accent6"/>
          </a:lnRef>
          <a:fillRef idx="1">
            <a:schemeClr val="lt1"/>
          </a:fillRef>
          <a:effectRef idx="0">
            <a:schemeClr val="accent6"/>
          </a:effectRef>
          <a:fontRef idx="minor">
            <a:schemeClr val="dk1"/>
          </a:fontRef>
        </p:style>
        <p:txBody>
          <a:bodyPr rtlCol="0" anchor="ctr"/>
          <a:lstStyle/>
          <a:p>
            <a:r>
              <a:rPr lang="en-GB" sz="1600" i="1" dirty="0">
                <a:solidFill>
                  <a:prstClr val="black"/>
                </a:solidFill>
                <a:latin typeface="Adobe Heiti Std R" pitchFamily="34" charset="-128"/>
                <a:ea typeface="Adobe Heiti Std R" pitchFamily="34" charset="-128"/>
                <a:cs typeface="Ebrima" panose="02000000000000000000" pitchFamily="2" charset="0"/>
              </a:rPr>
              <a:t>the </a:t>
            </a:r>
            <a:r>
              <a:rPr lang="en-GB" sz="1600" b="1" i="1" dirty="0">
                <a:solidFill>
                  <a:prstClr val="black"/>
                </a:solidFill>
                <a:latin typeface="Adobe Heiti Std R" pitchFamily="34" charset="-128"/>
                <a:ea typeface="Adobe Heiti Std R" pitchFamily="34" charset="-128"/>
                <a:cs typeface="Ebrima" panose="02000000000000000000" pitchFamily="2" charset="0"/>
              </a:rPr>
              <a:t>effects of the internet revolution </a:t>
            </a:r>
            <a:r>
              <a:rPr lang="en-GB" sz="1600" i="1" dirty="0">
                <a:solidFill>
                  <a:prstClr val="black"/>
                </a:solidFill>
                <a:latin typeface="Adobe Heiti Std R" pitchFamily="34" charset="-128"/>
                <a:ea typeface="Adobe Heiti Std R" pitchFamily="34" charset="-128"/>
                <a:cs typeface="Ebrima" panose="02000000000000000000" pitchFamily="2" charset="0"/>
              </a:rPr>
              <a:t>are difficult to diagnose</a:t>
            </a:r>
          </a:p>
          <a:p>
            <a:pPr marL="342900" indent="-342900">
              <a:buFont typeface="Arial" panose="020B0604020202020204" pitchFamily="34" charset="0"/>
              <a:buChar char="•"/>
            </a:pPr>
            <a:r>
              <a:rPr lang="en-GB" sz="1150" b="1" dirty="0">
                <a:solidFill>
                  <a:prstClr val="black"/>
                </a:solidFill>
                <a:latin typeface="Adobe Heiti Std R" pitchFamily="34" charset="-128"/>
                <a:ea typeface="Adobe Heiti Std R" pitchFamily="34" charset="-128"/>
                <a:cs typeface="Ebrima" panose="02000000000000000000" pitchFamily="2" charset="0"/>
              </a:rPr>
              <a:t>The democratising effects of the digital revolution have been over-exaggerated by some academics</a:t>
            </a:r>
            <a:r>
              <a:rPr lang="en-GB" sz="1150" dirty="0">
                <a:solidFill>
                  <a:prstClr val="black"/>
                </a:solidFill>
                <a:latin typeface="Adobe Heiti Std R" pitchFamily="34" charset="-128"/>
                <a:ea typeface="Adobe Heiti Std R" pitchFamily="34" charset="-128"/>
                <a:cs typeface="Ebrima" panose="02000000000000000000" pitchFamily="2" charset="0"/>
              </a:rPr>
              <a:t>.</a:t>
            </a:r>
          </a:p>
          <a:p>
            <a:pPr marL="342900" indent="-342900">
              <a:buFont typeface="Arial" panose="020B0604020202020204" pitchFamily="34" charset="0"/>
              <a:buChar char="•"/>
            </a:pPr>
            <a:r>
              <a:rPr lang="en-GB" sz="1150" dirty="0">
                <a:solidFill>
                  <a:prstClr val="black"/>
                </a:solidFill>
                <a:latin typeface="Adobe Heiti Std R" pitchFamily="34" charset="-128"/>
                <a:ea typeface="Adobe Heiti Std R" pitchFamily="34" charset="-128"/>
                <a:cs typeface="Ebrima" panose="02000000000000000000" pitchFamily="2" charset="0"/>
              </a:rPr>
              <a:t>Digital media is used by audience in radically different way, while only a few users have the necessary skills to engage in participatory culture.</a:t>
            </a:r>
          </a:p>
          <a:p>
            <a:pPr marL="342900" indent="-342900">
              <a:buFont typeface="Arial" panose="020B0604020202020204" pitchFamily="34" charset="0"/>
              <a:buChar char="•"/>
            </a:pPr>
            <a:r>
              <a:rPr lang="en-GB" sz="1150" b="1" dirty="0">
                <a:solidFill>
                  <a:prstClr val="black"/>
                </a:solidFill>
                <a:latin typeface="Adobe Heiti Std R" pitchFamily="34" charset="-128"/>
                <a:ea typeface="Adobe Heiti Std R" pitchFamily="34" charset="-128"/>
                <a:cs typeface="Ebrima" panose="02000000000000000000" pitchFamily="2" charset="0"/>
              </a:rPr>
              <a:t>The internet is dominated by a handful of very powerful companies</a:t>
            </a:r>
            <a:r>
              <a:rPr lang="en-GB" sz="1150" dirty="0">
                <a:solidFill>
                  <a:prstClr val="black"/>
                </a:solidFill>
                <a:latin typeface="Adobe Heiti Std R" pitchFamily="34" charset="-128"/>
                <a:ea typeface="Adobe Heiti Std R" pitchFamily="34" charset="-128"/>
                <a:cs typeface="Ebrima" panose="02000000000000000000" pitchFamily="2" charset="0"/>
              </a:rPr>
              <a:t>.</a:t>
            </a:r>
          </a:p>
          <a:p>
            <a:pPr marL="342900" indent="-342900">
              <a:buFont typeface="Arial" panose="020B0604020202020204" pitchFamily="34" charset="0"/>
              <a:buChar char="•"/>
            </a:pPr>
            <a:r>
              <a:rPr lang="en-GB" sz="1150" dirty="0">
                <a:solidFill>
                  <a:prstClr val="black"/>
                </a:solidFill>
                <a:latin typeface="Adobe Heiti Std R" pitchFamily="34" charset="-128"/>
                <a:ea typeface="Adobe Heiti Std R" pitchFamily="34" charset="-128"/>
                <a:cs typeface="Ebrima" panose="02000000000000000000" pitchFamily="2" charset="0"/>
              </a:rPr>
              <a:t>The commercialisation of the web has further reduced is democratising capacity.</a:t>
            </a:r>
          </a:p>
        </p:txBody>
      </p:sp>
      <p:sp>
        <p:nvSpPr>
          <p:cNvPr id="2049" name="Rounded Rectangle 2048"/>
          <p:cNvSpPr/>
          <p:nvPr/>
        </p:nvSpPr>
        <p:spPr>
          <a:xfrm>
            <a:off x="3692860" y="4653136"/>
            <a:ext cx="6213140" cy="2204865"/>
          </a:xfrm>
          <a:prstGeom prst="roundRect">
            <a:avLst/>
          </a:prstGeom>
          <a:ln>
            <a:solidFill>
              <a:srgbClr val="CC0000"/>
            </a:solidFill>
          </a:ln>
        </p:spPr>
        <p:style>
          <a:lnRef idx="2">
            <a:schemeClr val="accent6"/>
          </a:lnRef>
          <a:fillRef idx="1">
            <a:schemeClr val="lt1"/>
          </a:fillRef>
          <a:effectRef idx="0">
            <a:schemeClr val="accent6"/>
          </a:effectRef>
          <a:fontRef idx="minor">
            <a:schemeClr val="dk1"/>
          </a:fontRef>
        </p:style>
        <p:txBody>
          <a:bodyPr rtlCol="0" anchor="ctr"/>
          <a:lstStyle/>
          <a:p>
            <a:r>
              <a:rPr lang="en-GB" sz="1600" b="1" i="1" dirty="0">
                <a:solidFill>
                  <a:srgbClr val="CC0000"/>
                </a:solidFill>
                <a:latin typeface="Adobe Heiti Std R" pitchFamily="34" charset="-128"/>
                <a:ea typeface="Adobe Heiti Std R" pitchFamily="34" charset="-128"/>
                <a:cs typeface="Ebrima" panose="02000000000000000000" pitchFamily="2" charset="0"/>
              </a:rPr>
              <a:t>Two theorists who might challenge Hesmondhalgh’s thinking:</a:t>
            </a:r>
            <a:endParaRPr lang="en-GB" sz="1600" b="1" i="1" dirty="0">
              <a:solidFill>
                <a:srgbClr val="CC0000"/>
              </a:solidFill>
              <a:latin typeface="Gill Sans MT" panose="020B0502020104020203" pitchFamily="34" charset="0"/>
              <a:ea typeface="Ebrima" panose="02000000000000000000" pitchFamily="2" charset="0"/>
              <a:cs typeface="Ebrima" panose="02000000000000000000" pitchFamily="2" charset="0"/>
            </a:endParaRPr>
          </a:p>
          <a:p>
            <a:r>
              <a:rPr lang="en-GB" sz="1400" b="1" dirty="0">
                <a:solidFill>
                  <a:srgbClr val="0000FF"/>
                </a:solidFill>
                <a:latin typeface="Adobe Heiti Std R" pitchFamily="34" charset="-128"/>
                <a:ea typeface="Adobe Heiti Std R" pitchFamily="34" charset="-128"/>
                <a:cs typeface="Ebrima" panose="02000000000000000000" pitchFamily="2" charset="0"/>
              </a:rPr>
              <a:t>Henry Jenkins</a:t>
            </a:r>
            <a:r>
              <a:rPr lang="en-GB" sz="1400" b="1" dirty="0">
                <a:solidFill>
                  <a:prstClr val="black">
                    <a:lumMod val="95000"/>
                    <a:lumOff val="5000"/>
                  </a:prstClr>
                </a:solidFill>
                <a:latin typeface="Adobe Heiti Std R" pitchFamily="34" charset="-128"/>
                <a:ea typeface="Adobe Heiti Std R" pitchFamily="34" charset="-128"/>
                <a:cs typeface="Ebrima" panose="02000000000000000000" pitchFamily="2" charset="0"/>
              </a:rPr>
              <a:t>: </a:t>
            </a:r>
            <a:r>
              <a:rPr lang="en-GB" sz="1400" dirty="0">
                <a:solidFill>
                  <a:prstClr val="black">
                    <a:lumMod val="95000"/>
                    <a:lumOff val="5000"/>
                  </a:prstClr>
                </a:solidFill>
                <a:latin typeface="Adobe Heiti Std R" pitchFamily="34" charset="-128"/>
                <a:ea typeface="Adobe Heiti Std R" pitchFamily="34" charset="-128"/>
                <a:cs typeface="Ebrima" panose="02000000000000000000" pitchFamily="2" charset="0"/>
              </a:rPr>
              <a:t>emphasises the positive effect of the digital revolution – suggesting that digital media cultivates online communities and allows audiences to express themselves in positive and creative ways through fan engagement</a:t>
            </a:r>
            <a:r>
              <a:rPr lang="en-GB" sz="1400" b="1" dirty="0">
                <a:solidFill>
                  <a:prstClr val="black">
                    <a:lumMod val="95000"/>
                    <a:lumOff val="5000"/>
                  </a:prstClr>
                </a:solidFill>
                <a:latin typeface="Adobe Heiti Std R" pitchFamily="34" charset="-128"/>
                <a:ea typeface="Adobe Heiti Std R" pitchFamily="34" charset="-128"/>
                <a:cs typeface="Ebrima" panose="02000000000000000000" pitchFamily="2" charset="0"/>
              </a:rPr>
              <a:t>.</a:t>
            </a:r>
          </a:p>
          <a:p>
            <a:r>
              <a:rPr lang="en-GB" sz="1400" b="1" dirty="0">
                <a:solidFill>
                  <a:srgbClr val="0000FF"/>
                </a:solidFill>
                <a:latin typeface="Adobe Heiti Std R" pitchFamily="34" charset="-128"/>
                <a:ea typeface="Adobe Heiti Std R" pitchFamily="34" charset="-128"/>
                <a:cs typeface="Ebrima" panose="02000000000000000000" pitchFamily="2" charset="0"/>
              </a:rPr>
              <a:t>Clay Shirky: </a:t>
            </a:r>
            <a:r>
              <a:rPr lang="en-GB" sz="1400" dirty="0">
                <a:solidFill>
                  <a:prstClr val="black">
                    <a:lumMod val="95000"/>
                    <a:lumOff val="5000"/>
                  </a:prstClr>
                </a:solidFill>
                <a:latin typeface="Adobe Heiti Std R" pitchFamily="34" charset="-128"/>
                <a:ea typeface="Adobe Heiti Std R" pitchFamily="34" charset="-128"/>
                <a:cs typeface="Ebrima" panose="02000000000000000000" pitchFamily="2" charset="0"/>
              </a:rPr>
              <a:t>might argue that large-scale media providers will be replaces by products that are create by everyday users, or that mass media content will be significantly controlled by audience feedback mechanisms.</a:t>
            </a:r>
            <a:endParaRPr lang="en-GB" sz="1400" dirty="0">
              <a:solidFill>
                <a:srgbClr val="CC0000"/>
              </a:solidFill>
              <a:latin typeface="Gill Sans MT" panose="020B0502020104020203" pitchFamily="34" charset="0"/>
              <a:ea typeface="Ebrima" panose="02000000000000000000" pitchFamily="2" charset="0"/>
              <a:cs typeface="Ebrima" panose="02000000000000000000" pitchFamily="2" charset="0"/>
            </a:endParaRPr>
          </a:p>
        </p:txBody>
      </p:sp>
      <p:sp>
        <p:nvSpPr>
          <p:cNvPr id="15" name="Rectangle 14"/>
          <p:cNvSpPr/>
          <p:nvPr/>
        </p:nvSpPr>
        <p:spPr>
          <a:xfrm>
            <a:off x="1424632" y="6303123"/>
            <a:ext cx="280846" cy="523220"/>
          </a:xfrm>
          <a:prstGeom prst="rect">
            <a:avLst/>
          </a:prstGeom>
        </p:spPr>
        <p:txBody>
          <a:bodyPr wrap="none">
            <a:spAutoFit/>
          </a:bodyPr>
          <a:lstStyle/>
          <a:p>
            <a:r>
              <a:rPr lang="en-GB" sz="2800" b="1" dirty="0">
                <a:solidFill>
                  <a:prstClr val="white"/>
                </a:solidFill>
              </a:rPr>
              <a:t>I</a:t>
            </a: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33517"/>
          <a:stretch/>
        </p:blipFill>
        <p:spPr>
          <a:xfrm rot="16200000">
            <a:off x="1038472" y="3043949"/>
            <a:ext cx="1542422" cy="770102"/>
          </a:xfrm>
          <a:prstGeom prst="rect">
            <a:avLst/>
          </a:prstGeom>
        </p:spPr>
      </p:pic>
    </p:spTree>
    <p:extLst>
      <p:ext uri="{BB962C8B-B14F-4D97-AF65-F5344CB8AC3E}">
        <p14:creationId xmlns:p14="http://schemas.microsoft.com/office/powerpoint/2010/main" val="84338568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838</Words>
  <Application>Microsoft Office PowerPoint</Application>
  <PresentationFormat>A4 Paper (210x297 mm)</PresentationFormat>
  <Paragraphs>64</Paragraphs>
  <Slides>4</Slides>
  <Notes>0</Notes>
  <HiddenSlides>0</HiddenSlides>
  <MMClips>0</MMClips>
  <ScaleCrop>false</ScaleCrop>
  <HeadingPairs>
    <vt:vector size="4" baseType="variant">
      <vt:variant>
        <vt:lpstr>Theme</vt:lpstr>
      </vt:variant>
      <vt:variant>
        <vt:i4>2</vt:i4>
      </vt:variant>
      <vt:variant>
        <vt:lpstr>Slide Titles</vt:lpstr>
      </vt:variant>
      <vt:variant>
        <vt:i4>4</vt:i4>
      </vt:variant>
    </vt:vector>
  </HeadingPairs>
  <TitlesOfParts>
    <vt:vector size="6" baseType="lpstr">
      <vt:lpstr>Office Theme</vt:lpstr>
      <vt:lpstr>1_Office Theme</vt:lpstr>
      <vt:lpstr>Industry Theories</vt:lpstr>
      <vt:lpstr>PowerPoint Presentation</vt:lpstr>
      <vt:lpstr>PowerPoint Presentation</vt:lpstr>
      <vt:lpstr>PowerPoint Presentation</vt:lpstr>
    </vt:vector>
  </TitlesOfParts>
  <Company>Gordonstoun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Industry Theories</dc:title>
  <dc:creator>Georgina Black</dc:creator>
  <cp:lastModifiedBy>Georgina Black</cp:lastModifiedBy>
  <cp:revision>2</cp:revision>
  <dcterms:created xsi:type="dcterms:W3CDTF">2020-03-18T11:44:42Z</dcterms:created>
  <dcterms:modified xsi:type="dcterms:W3CDTF">2020-03-18T11:49:22Z</dcterms:modified>
</cp:coreProperties>
</file>