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5143500" cx="9144000"/>
  <p:notesSz cx="6858000" cy="9144000"/>
  <p:embeddedFontLst>
    <p:embeddedFont>
      <p:font typeface="Montserrat"/>
      <p:regular r:id="rId16"/>
      <p:bold r:id="rId17"/>
      <p:italic r:id="rId18"/>
      <p:boldItalic r:id="rId19"/>
    </p:embeddedFont>
    <p:embeddedFont>
      <p:font typeface="Average"/>
      <p:regular r:id="rId20"/>
    </p:embeddedFont>
    <p:embeddedFont>
      <p:font typeface="Oswald"/>
      <p:regular r:id="rId21"/>
      <p:bold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Average-regular.fntdata"/><Relationship Id="rId11" Type="http://schemas.openxmlformats.org/officeDocument/2006/relationships/slide" Target="slides/slide6.xml"/><Relationship Id="rId22" Type="http://schemas.openxmlformats.org/officeDocument/2006/relationships/font" Target="fonts/Oswald-bold.fntdata"/><Relationship Id="rId10" Type="http://schemas.openxmlformats.org/officeDocument/2006/relationships/slide" Target="slides/slide5.xml"/><Relationship Id="rId21" Type="http://schemas.openxmlformats.org/officeDocument/2006/relationships/font" Target="fonts/Oswald-regular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Montserrat-bold.fntdata"/><Relationship Id="rId16" Type="http://schemas.openxmlformats.org/officeDocument/2006/relationships/font" Target="fonts/Montserrat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Montserrat-boldItalic.fntdata"/><Relationship Id="rId6" Type="http://schemas.openxmlformats.org/officeDocument/2006/relationships/slide" Target="slides/slide1.xml"/><Relationship Id="rId18" Type="http://schemas.openxmlformats.org/officeDocument/2006/relationships/font" Target="fonts/Montserrat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7fa7eec4c0_0_1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7fa7eec4c0_0_1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7fa7eec4c0_0_1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7fa7eec4c0_0_1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7fa7eec4c0_0_1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7fa7eec4c0_0_1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7fa7eec4c0_0_1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7fa7eec4c0_0_1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7fa7eec4c0_0_1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7fa7eec4c0_0_1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7fa7eec4c0_0_1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7fa7eec4c0_0_1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7fa7eec4c0_0_1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7fa7eec4c0_0_1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7fa7eec4c0_0_1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7fa7eec4c0_0_1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7fa7eec4c0_0_1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7fa7eec4c0_0_1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4350279" y="2855377"/>
            <a:ext cx="443589" cy="105632"/>
            <a:chOff x="4137525" y="2915950"/>
            <a:chExt cx="869100" cy="207000"/>
          </a:xfrm>
        </p:grpSpPr>
        <p:sp>
          <p:nvSpPr>
            <p:cNvPr id="11" name="Google Shape;11;p2"/>
            <p:cNvSpPr/>
            <p:nvPr/>
          </p:nvSpPr>
          <p:spPr>
            <a:xfrm>
              <a:off x="446857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479962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413752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" name="Google Shape;14;p2"/>
          <p:cNvSpPr txBox="1"/>
          <p:nvPr>
            <p:ph type="ctrTitle"/>
          </p:nvPr>
        </p:nvSpPr>
        <p:spPr>
          <a:xfrm>
            <a:off x="671258" y="990800"/>
            <a:ext cx="7801500" cy="1730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5" name="Google Shape;15;p2"/>
          <p:cNvSpPr txBox="1"/>
          <p:nvPr>
            <p:ph idx="1" type="subTitle"/>
          </p:nvPr>
        </p:nvSpPr>
        <p:spPr>
          <a:xfrm>
            <a:off x="671250" y="3174876"/>
            <a:ext cx="78015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671250" y="2141250"/>
            <a:ext cx="7852200" cy="861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9" name="Google Shape;19;p3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6" name="Google Shape;26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7" name="Google Shape;27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4" name="Google Shape;34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5" name="Google Shape;35;p7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lt2"/>
        </a:solidFill>
      </p:bgPr>
    </p:bg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/>
          <p:nvPr>
            <p:ph type="title"/>
          </p:nvPr>
        </p:nvSpPr>
        <p:spPr>
          <a:xfrm>
            <a:off x="490250" y="526350"/>
            <a:ext cx="62271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8" name="Google Shape;38;p8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9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1" name="Google Shape;41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2" name="Google Shape;42;p9"/>
          <p:cNvSpPr txBox="1"/>
          <p:nvPr>
            <p:ph type="title"/>
          </p:nvPr>
        </p:nvSpPr>
        <p:spPr>
          <a:xfrm>
            <a:off x="265500" y="1081400"/>
            <a:ext cx="4045200" cy="171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3" name="Google Shape;43;p9"/>
          <p:cNvSpPr txBox="1"/>
          <p:nvPr>
            <p:ph idx="1" type="subTitle"/>
          </p:nvPr>
        </p:nvSpPr>
        <p:spPr>
          <a:xfrm>
            <a:off x="265500" y="28452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4" name="Google Shape;44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5" name="Google Shape;45;p9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Oswald"/>
              <a:buNone/>
              <a:defRPr sz="21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</a:lstStyle>
          <a:p/>
        </p:txBody>
      </p:sp>
      <p:sp>
        <p:nvSpPr>
          <p:cNvPr id="48" name="Google Shape;48;p10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1"/>
          <p:cNvSpPr txBox="1"/>
          <p:nvPr>
            <p:ph hasCustomPrompt="1" type="title"/>
          </p:nvPr>
        </p:nvSpPr>
        <p:spPr>
          <a:xfrm>
            <a:off x="311700" y="1255275"/>
            <a:ext cx="8520600" cy="1890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1" name="Google Shape;51;p11"/>
          <p:cNvSpPr txBox="1"/>
          <p:nvPr>
            <p:ph idx="1" type="body"/>
          </p:nvPr>
        </p:nvSpPr>
        <p:spPr>
          <a:xfrm>
            <a:off x="311700" y="32284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2" name="Google Shape;52;p11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2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late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verage"/>
              <a:buChar char="●"/>
              <a:defRPr sz="18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■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●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■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●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■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lvl="1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lvl="2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lvl="3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lvl="4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lvl="5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lvl="6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lvl="7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lvl="8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1.png"/><Relationship Id="rId4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Relationship Id="rId4" Type="http://schemas.openxmlformats.org/officeDocument/2006/relationships/image" Target="../media/image1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Relationship Id="rId4" Type="http://schemas.openxmlformats.org/officeDocument/2006/relationships/image" Target="../media/image14.png"/><Relationship Id="rId5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3.png"/><Relationship Id="rId4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jpg"/><Relationship Id="rId4" Type="http://schemas.openxmlformats.org/officeDocument/2006/relationships/image" Target="../media/image9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"/>
          <p:cNvSpPr txBox="1"/>
          <p:nvPr>
            <p:ph type="ctrTitle"/>
          </p:nvPr>
        </p:nvSpPr>
        <p:spPr>
          <a:xfrm>
            <a:off x="671258" y="990800"/>
            <a:ext cx="7801500" cy="1730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Industry Background to LFTVD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0" name="Google Shape;60;p13"/>
          <p:cNvSpPr txBox="1"/>
          <p:nvPr>
            <p:ph idx="1" type="subTitle"/>
          </p:nvPr>
        </p:nvSpPr>
        <p:spPr>
          <a:xfrm>
            <a:off x="671250" y="3174876"/>
            <a:ext cx="78015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US Network TV - where it came from...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6" name="Google Shape;66;p14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●"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UK TV drama series are usually 6 x 1 hour long.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●"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US TV drama seasons are anything between 12 and 24 x 45 mins long.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●"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US network broadcasters must satisfy their advertisers and hold market share. They are also controlled by federal regulation.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●"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The impact of this on content is a reliance on highly formalised genre conventions and normative values which meet mainstream audience expectations but generate conservative drama.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14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68" name="Google Shape;68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32400" y="1152475"/>
            <a:ext cx="2125576" cy="2094876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72644" y="3440044"/>
            <a:ext cx="3203250" cy="1447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Along came cable...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5" name="Google Shape;75;p1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6" name="Google Shape;76;p15"/>
          <p:cNvSpPr txBox="1"/>
          <p:nvPr>
            <p:ph idx="2" type="body"/>
          </p:nvPr>
        </p:nvSpPr>
        <p:spPr>
          <a:xfrm>
            <a:off x="4832400" y="337325"/>
            <a:ext cx="3999900" cy="423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●"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Launched in the 1970s HBO was the first US national subscription cable tv channel.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●"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Other major US players include FX, Showtime and AMC.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●"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Many are subsidiaries of media conglomerates (HBO/Warner, FX/Fox).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●"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These subscription based cable channels can take more risks with content and form.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●"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By early 2000s The Sopranos and The Wire won awards, audiences and created ‘water cooler’ tv.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●"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They can break more rules and push more boundaries...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77" name="Google Shape;77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152475"/>
            <a:ext cx="3454749" cy="1425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2250" y="3101547"/>
            <a:ext cx="4572000" cy="1635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The trouble with UK tv drama?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4" name="Google Shape;84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• </a:t>
            </a: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UK broadcasters have failed to meet the challenge of the US cable channels move to long form, with their risk-taking content &amp; style.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• BBC and ITV 90s&gt; relied on genre-based, formula drama. Heritage and crime drama are prime examples. Impact of White Paper/Charter renewal?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• Sky co-opted success of US long form with Sky Atlantic.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• Commissioning remains tightly controlled and conservative in outlook.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85" name="Google Shape;85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95149" y="115428"/>
            <a:ext cx="1492326" cy="1083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64925" y="2688325"/>
            <a:ext cx="1022550" cy="755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29375" y="4086375"/>
            <a:ext cx="4958099" cy="960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Changing Platforms - Subscription and VOD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3" name="Google Shape;93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Char char="●"/>
            </a:pPr>
            <a:r>
              <a:rPr lang="en-GB" sz="2000">
                <a:latin typeface="Montserrat"/>
                <a:ea typeface="Montserrat"/>
                <a:cs typeface="Montserrat"/>
                <a:sym typeface="Montserrat"/>
              </a:rPr>
              <a:t>Content viewing via a TV still dominates in UK.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Char char="●"/>
            </a:pPr>
            <a:r>
              <a:rPr lang="en-GB" sz="2000">
                <a:latin typeface="Montserrat"/>
                <a:ea typeface="Montserrat"/>
                <a:cs typeface="Montserrat"/>
                <a:sym typeface="Montserrat"/>
              </a:rPr>
              <a:t>3⁄4 of households (UK) have PVR uptake but it has plateaued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Char char="●"/>
            </a:pPr>
            <a:r>
              <a:rPr lang="en-GB" sz="2000">
                <a:latin typeface="Montserrat"/>
                <a:ea typeface="Montserrat"/>
                <a:cs typeface="Montserrat"/>
                <a:sym typeface="Montserrat"/>
              </a:rPr>
              <a:t>Use of timeshift is increasing.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Char char="●"/>
            </a:pPr>
            <a:r>
              <a:rPr lang="en-GB" sz="2000">
                <a:latin typeface="Montserrat"/>
                <a:ea typeface="Montserrat"/>
                <a:cs typeface="Montserrat"/>
                <a:sym typeface="Montserrat"/>
              </a:rPr>
              <a:t>Growth of SVOD web based channels such as Netflix, Amazon Instant Video &amp; Now TV (Sky) is considerable.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Char char="●"/>
            </a:pPr>
            <a:r>
              <a:rPr lang="en-GB" sz="2000">
                <a:latin typeface="Montserrat"/>
                <a:ea typeface="Montserrat"/>
                <a:cs typeface="Montserrat"/>
                <a:sym typeface="Montserrat"/>
              </a:rPr>
              <a:t>Disney + and Britbox have launched in the last 6 months.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18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18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01" name="Google Shape;101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5750" y="14288"/>
            <a:ext cx="8572500" cy="5114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Audiences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7" name="Google Shape;107;p19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●"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Rise of binge-watching started with DVD in late 90s/early C21. Partially due to syndication problems in the UK.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●"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A move from ‘water cooler’ tv to ‘shared universe’ fandom (as with cinema).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●"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US long form drama often uses easter eggs, and mid-season breaks to generate fan intensity and maintain media profile.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19"/>
          <p:cNvSpPr txBox="1"/>
          <p:nvPr>
            <p:ph idx="2" type="body"/>
          </p:nvPr>
        </p:nvSpPr>
        <p:spPr>
          <a:xfrm>
            <a:off x="4832400" y="591200"/>
            <a:ext cx="3999900" cy="397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09" name="Google Shape;109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25062" y="0"/>
            <a:ext cx="4118926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Chasing the ABC1 audience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5" name="Google Shape;115;p20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latin typeface="Montserrat"/>
                <a:ea typeface="Montserrat"/>
                <a:cs typeface="Montserrat"/>
                <a:sym typeface="Montserrat"/>
              </a:rPr>
              <a:t>Channel 4 &amp; BBC4 have identified foreign language/subtitled long form shows are ratings winners.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20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17" name="Google Shape;117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70200" y="1017725"/>
            <a:ext cx="3924300" cy="2209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36019" y="2902844"/>
            <a:ext cx="3242755" cy="1824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Why are LFTVDs different?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4" name="Google Shape;124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Char char="●"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Long form shows challenged the simplistic storylines and stereotypical characters that dominate network TV in US e.g. CSI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Char char="●"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HBO (Time Warner) launched The Sopranos in 1999 (to 2007), which was a huge commercial &amp; critical hit. Increasingly these shows were about the crisis of US identity &amp; hegemony.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Char char="●"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Other shows followed including The Wire (2002-2008) which won awards and turned US TV into a medium for serious subject matter and critique.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Char char="●"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Tap into the zeitgeist.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25" name="Google Shape;125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75725" y="3458417"/>
            <a:ext cx="1978175" cy="1483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41725" y="3855321"/>
            <a:ext cx="2985050" cy="108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Genre traits...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2" name="Google Shape;132;p22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High concept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Novelistic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Beyond the binary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About systematic change, not the individual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Ambitious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Cinematic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Flow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Hybrid genre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22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Submersive/escapism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Unexpected narratives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Audience and fandom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34" name="Google Shape;134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68750" y="2571750"/>
            <a:ext cx="3946326" cy="2367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late">
  <a:themeElements>
    <a:clrScheme name="Slate">
      <a:dk1>
        <a:srgbClr val="FFFFFF"/>
      </a:dk1>
      <a:lt1>
        <a:srgbClr val="37474F"/>
      </a:lt1>
      <a:dk2>
        <a:srgbClr val="9E9E9E"/>
      </a:dk2>
      <a:lt2>
        <a:srgbClr val="E0E0E0"/>
      </a:lt2>
      <a:accent1>
        <a:srgbClr val="616161"/>
      </a:accent1>
      <a:accent2>
        <a:srgbClr val="78909C"/>
      </a:accent2>
      <a:accent3>
        <a:srgbClr val="CACACA"/>
      </a:accent3>
      <a:accent4>
        <a:srgbClr val="64FFDA"/>
      </a:accent4>
      <a:accent5>
        <a:srgbClr val="FFD966"/>
      </a:accent5>
      <a:accent6>
        <a:srgbClr val="F5F5F5"/>
      </a:accent6>
      <a:hlink>
        <a:srgbClr val="FFD966"/>
      </a:hlink>
      <a:folHlink>
        <a:srgbClr val="FFD96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