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Amatic SC"/>
      <p:regular r:id="rId13"/>
      <p:bold r:id="rId14"/>
    </p:embeddedFont>
    <p:embeddedFont>
      <p:font typeface="Source Code Pro"/>
      <p:regular r:id="rId15"/>
      <p:bold r:id="rId16"/>
      <p:italic r:id="rId17"/>
      <p:boldItalic r:id="rId18"/>
    </p:embeddedFont>
    <p:embeddedFont>
      <p:font typeface="Love Ya Like A Sister"/>
      <p:regular r:id="rId19"/>
    </p:embeddedFont>
    <p:embeddedFont>
      <p:font typeface="Ruslan Display"/>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uslanDisplay-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AmaticSC-regular.fntdata"/><Relationship Id="rId12" Type="http://schemas.openxmlformats.org/officeDocument/2006/relationships/slide" Target="slides/slide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font" Target="fonts/SourceCodePro-regular.fntdata"/><Relationship Id="rId14" Type="http://schemas.openxmlformats.org/officeDocument/2006/relationships/font" Target="fonts/AmaticSC-bold.fntdata"/><Relationship Id="rId17" Type="http://schemas.openxmlformats.org/officeDocument/2006/relationships/font" Target="fonts/SourceCodePro-italic.fntdata"/><Relationship Id="rId16" Type="http://schemas.openxmlformats.org/officeDocument/2006/relationships/font" Target="fonts/SourceCodePro-bold.fntdata"/><Relationship Id="rId5" Type="http://schemas.openxmlformats.org/officeDocument/2006/relationships/notesMaster" Target="notesMasters/notesMaster1.xml"/><Relationship Id="rId19" Type="http://schemas.openxmlformats.org/officeDocument/2006/relationships/font" Target="fonts/LoveYaLikeASister-regular.fntdata"/><Relationship Id="rId6" Type="http://schemas.openxmlformats.org/officeDocument/2006/relationships/slide" Target="slides/slide1.xml"/><Relationship Id="rId18" Type="http://schemas.openxmlformats.org/officeDocument/2006/relationships/font" Target="fonts/SourceCodePr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4" name="Shape 54"/>
        <p:cNvGrpSpPr/>
        <p:nvPr/>
      </p:nvGrpSpPr>
      <p:grpSpPr>
        <a:xfrm>
          <a:off x="0" y="0"/>
          <a:ext cx="0" cy="0"/>
          <a:chOff x="0" y="0"/>
          <a:chExt cx="0" cy="0"/>
        </a:xfrm>
      </p:grpSpPr>
      <p:sp>
        <p:nvSpPr>
          <p:cNvPr id="55" name="Google Shape;55;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56" name="Google Shape;56;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8" name="Shape 58"/>
        <p:cNvGrpSpPr/>
        <p:nvPr/>
      </p:nvGrpSpPr>
      <p:grpSpPr>
        <a:xfrm>
          <a:off x="0" y="0"/>
          <a:ext cx="0" cy="0"/>
          <a:chOff x="0" y="0"/>
          <a:chExt cx="0" cy="0"/>
        </a:xfrm>
      </p:grpSpPr>
      <p:sp>
        <p:nvSpPr>
          <p:cNvPr id="59" name="Google Shape;59;p15"/>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5"/>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61" name="Google Shape;61;p15"/>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62" name="Google Shape;6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3" name="Shape 63"/>
        <p:cNvGrpSpPr/>
        <p:nvPr/>
      </p:nvGrpSpPr>
      <p:grpSpPr>
        <a:xfrm>
          <a:off x="0" y="0"/>
          <a:ext cx="0" cy="0"/>
          <a:chOff x="0" y="0"/>
          <a:chExt cx="0" cy="0"/>
        </a:xfrm>
      </p:grpSpPr>
      <p:sp>
        <p:nvSpPr>
          <p:cNvPr id="64" name="Google Shape;64;p16"/>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7"/>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68" name="Google Shape;68;p17"/>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0" name="Shape 70"/>
        <p:cNvGrpSpPr/>
        <p:nvPr/>
      </p:nvGrpSpPr>
      <p:grpSpPr>
        <a:xfrm>
          <a:off x="0" y="0"/>
          <a:ext cx="0" cy="0"/>
          <a:chOff x="0" y="0"/>
          <a:chExt cx="0" cy="0"/>
        </a:xfrm>
      </p:grpSpPr>
      <p:sp>
        <p:nvSpPr>
          <p:cNvPr id="71" name="Google Shape;71;p18"/>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72" name="Google Shape;72;p18"/>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3" name="Google Shape;73;p18"/>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4" name="Google Shape;74;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9"/>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77" name="Google Shape;7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78" name="Shape 78"/>
        <p:cNvGrpSpPr/>
        <p:nvPr/>
      </p:nvGrpSpPr>
      <p:grpSpPr>
        <a:xfrm>
          <a:off x="0" y="0"/>
          <a:ext cx="0" cy="0"/>
          <a:chOff x="0" y="0"/>
          <a:chExt cx="0" cy="0"/>
        </a:xfrm>
      </p:grpSpPr>
      <p:sp>
        <p:nvSpPr>
          <p:cNvPr id="79" name="Google Shape;79;p20"/>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80" name="Google Shape;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21"/>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3" name="Google Shape;83;p21"/>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84" name="Google Shape;84;p21"/>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85" name="Google Shape;85;p21"/>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86" name="Google Shape;86;p2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87" name="Google Shape;8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2"/>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90" name="Google Shape;90;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3"/>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93" name="Google Shape;93;p23"/>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94" name="Google Shape;9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52" name="Google Shape;52;p13"/>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arstechnica.com/tech-policy/2018/01/hollywood-says-its-not-planning-another-copyright-extension-push/" TargetMode="External"/><Relationship Id="rId4" Type="http://schemas.openxmlformats.org/officeDocument/2006/relationships/hyperlink" Target="https://www.copyrightservice.co.uk/copyright/p01_uk_copyright_law" TargetMode="External"/><Relationship Id="rId10" Type="http://schemas.openxmlformats.org/officeDocument/2006/relationships/hyperlink" Target="http://www.abc.net.au/news/2017-05-26/disney-fights-off-pirates-but-is-the-cinema-industry-sinking/8560586" TargetMode="External"/><Relationship Id="rId9" Type="http://schemas.openxmlformats.org/officeDocument/2006/relationships/hyperlink" Target="https://www.forbes.com/sites/scottmendelson/2017/05/16/box-office-disney-pirates-of-the-caribbean-johnny-depp-hackers/#6c6982c72aab" TargetMode="External"/><Relationship Id="rId5" Type="http://schemas.openxmlformats.org/officeDocument/2006/relationships/hyperlink" Target="https://atp.orangenius.com/how-mickey-mouse-keeps-changing-copyright-law/" TargetMode="External"/><Relationship Id="rId6" Type="http://schemas.openxmlformats.org/officeDocument/2006/relationships/hyperlink" Target="http://copyright.nova.edu/mickey-public-domain/" TargetMode="External"/><Relationship Id="rId7" Type="http://schemas.openxmlformats.org/officeDocument/2006/relationships/hyperlink" Target="http://variety.com/2017/digital/news/entertainment-studios-piracy-lawsuits-1202463987/" TargetMode="External"/><Relationship Id="rId8" Type="http://schemas.openxmlformats.org/officeDocument/2006/relationships/hyperlink" Target="https://www.hollywoodreporter.com/news/box-office-jungle-book-overcomes-884619"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25"/>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102" name="Google Shape;102;p25"/>
          <p:cNvSpPr txBox="1"/>
          <p:nvPr/>
        </p:nvSpPr>
        <p:spPr>
          <a:xfrm>
            <a:off x="0" y="3998225"/>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 sz="6000" u="none" cap="none" strike="noStrike">
                <a:solidFill>
                  <a:srgbClr val="FFFFFF"/>
                </a:solidFill>
                <a:latin typeface="Ruslan Display"/>
                <a:ea typeface="Ruslan Display"/>
                <a:cs typeface="Ruslan Display"/>
                <a:sym typeface="Ruslan Display"/>
              </a:rPr>
              <a:t>Regulation</a:t>
            </a:r>
            <a:endParaRPr b="0" i="0" sz="1800" u="none" cap="none" strike="noStrike">
              <a:solidFill>
                <a:srgbClr val="FFFFFF"/>
              </a:solidFill>
              <a:latin typeface="Ruslan Display"/>
              <a:ea typeface="Ruslan Display"/>
              <a:cs typeface="Ruslan Display"/>
              <a:sym typeface="Ruslan Display"/>
            </a:endParaRPr>
          </a:p>
        </p:txBody>
      </p:sp>
      <p:sp>
        <p:nvSpPr>
          <p:cNvPr id="103" name="Google Shape;103;p25"/>
          <p:cNvSpPr txBox="1"/>
          <p:nvPr/>
        </p:nvSpPr>
        <p:spPr>
          <a:xfrm>
            <a:off x="24" y="3868700"/>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26"/>
          <p:cNvPicPr preferRelativeResize="0"/>
          <p:nvPr/>
        </p:nvPicPr>
        <p:blipFill rotWithShape="1">
          <a:blip r:embed="rId3">
            <a:alphaModFix/>
          </a:blip>
          <a:srcRect b="0" l="2503" r="2275" t="4552"/>
          <a:stretch/>
        </p:blipFill>
        <p:spPr>
          <a:xfrm>
            <a:off x="0" y="34774"/>
            <a:ext cx="3390950" cy="5108726"/>
          </a:xfrm>
          <a:prstGeom prst="rect">
            <a:avLst/>
          </a:prstGeom>
          <a:noFill/>
          <a:ln>
            <a:noFill/>
          </a:ln>
        </p:spPr>
      </p:pic>
      <p:sp>
        <p:nvSpPr>
          <p:cNvPr id="109" name="Google Shape;109;p26"/>
          <p:cNvSpPr txBox="1"/>
          <p:nvPr/>
        </p:nvSpPr>
        <p:spPr>
          <a:xfrm>
            <a:off x="3390950" y="274700"/>
            <a:ext cx="2604600" cy="18186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Clr>
                <a:srgbClr val="000000"/>
              </a:buClr>
              <a:buSzPts val="2000"/>
              <a:buFont typeface="Twentieth Century"/>
              <a:buChar char="●"/>
            </a:pPr>
            <a:r>
              <a:rPr b="0" i="0" lang="en" sz="2000" u="none" cap="none" strike="noStrike">
                <a:solidFill>
                  <a:srgbClr val="000000"/>
                </a:solidFill>
                <a:latin typeface="Twentieth Century"/>
                <a:ea typeface="Twentieth Century"/>
                <a:cs typeface="Twentieth Century"/>
                <a:sym typeface="Twentieth Century"/>
              </a:rPr>
              <a:t>Summarise some of the positive and negative comments.</a:t>
            </a:r>
            <a:endParaRPr b="0" i="0" sz="2000" u="none" cap="none" strike="noStrike">
              <a:solidFill>
                <a:srgbClr val="000000"/>
              </a:solidFill>
              <a:latin typeface="Twentieth Century"/>
              <a:ea typeface="Twentieth Century"/>
              <a:cs typeface="Twentieth Century"/>
              <a:sym typeface="Twentieth Century"/>
            </a:endParaRPr>
          </a:p>
          <a:p>
            <a:pPr indent="-355600" lvl="0" marL="457200" marR="0" rtl="0" algn="l">
              <a:lnSpc>
                <a:spcPct val="100000"/>
              </a:lnSpc>
              <a:spcBef>
                <a:spcPts val="1000"/>
              </a:spcBef>
              <a:spcAft>
                <a:spcPts val="0"/>
              </a:spcAft>
              <a:buClr>
                <a:srgbClr val="000000"/>
              </a:buClr>
              <a:buSzPts val="2000"/>
              <a:buFont typeface="Twentieth Century"/>
              <a:buChar char="●"/>
            </a:pPr>
            <a:r>
              <a:rPr b="0" i="0" lang="en" sz="2000" u="none" cap="none" strike="noStrike">
                <a:solidFill>
                  <a:srgbClr val="000000"/>
                </a:solidFill>
                <a:latin typeface="Twentieth Century"/>
                <a:ea typeface="Twentieth Century"/>
                <a:cs typeface="Twentieth Century"/>
                <a:sym typeface="Twentieth Century"/>
              </a:rPr>
              <a:t>Are there any comments that stand out to you in particular? Why?</a:t>
            </a:r>
            <a:endParaRPr b="0" i="0" sz="2000" u="none" cap="none" strike="noStrike">
              <a:solidFill>
                <a:srgbClr val="000000"/>
              </a:solidFill>
              <a:latin typeface="Twentieth Century"/>
              <a:ea typeface="Twentieth Century"/>
              <a:cs typeface="Twentieth Century"/>
              <a:sym typeface="Twentieth Century"/>
            </a:endParaRPr>
          </a:p>
          <a:p>
            <a:pPr indent="-355600" lvl="0" marL="457200" marR="0" rtl="0" algn="l">
              <a:lnSpc>
                <a:spcPct val="100000"/>
              </a:lnSpc>
              <a:spcBef>
                <a:spcPts val="1000"/>
              </a:spcBef>
              <a:spcAft>
                <a:spcPts val="1000"/>
              </a:spcAft>
              <a:buClr>
                <a:srgbClr val="000000"/>
              </a:buClr>
              <a:buSzPts val="2000"/>
              <a:buFont typeface="Twentieth Century"/>
              <a:buChar char="●"/>
            </a:pPr>
            <a:r>
              <a:rPr b="0" i="0" lang="en" sz="2000" u="none" cap="none" strike="noStrike">
                <a:solidFill>
                  <a:srgbClr val="000000"/>
                </a:solidFill>
                <a:latin typeface="Twentieth Century"/>
                <a:ea typeface="Twentieth Century"/>
                <a:cs typeface="Twentieth Century"/>
                <a:sym typeface="Twentieth Century"/>
              </a:rPr>
              <a:t>What are the audience appeals of JB67 and JB16 according to the uses and gratifications theory?</a:t>
            </a:r>
            <a:endParaRPr b="0" i="0" sz="2000" u="none" cap="none" strike="noStrike">
              <a:solidFill>
                <a:srgbClr val="000000"/>
              </a:solidFill>
              <a:latin typeface="Twentieth Century"/>
              <a:ea typeface="Twentieth Century"/>
              <a:cs typeface="Twentieth Century"/>
              <a:sym typeface="Twentieth Century"/>
            </a:endParaRPr>
          </a:p>
        </p:txBody>
      </p:sp>
      <p:pic>
        <p:nvPicPr>
          <p:cNvPr id="110" name="Google Shape;110;p26"/>
          <p:cNvPicPr preferRelativeResize="0"/>
          <p:nvPr/>
        </p:nvPicPr>
        <p:blipFill rotWithShape="1">
          <a:blip r:embed="rId4">
            <a:alphaModFix/>
          </a:blip>
          <a:srcRect b="0" l="0" r="13329" t="0"/>
          <a:stretch/>
        </p:blipFill>
        <p:spPr>
          <a:xfrm>
            <a:off x="6097900" y="0"/>
            <a:ext cx="3046100" cy="5117724"/>
          </a:xfrm>
          <a:prstGeom prst="rect">
            <a:avLst/>
          </a:prstGeom>
          <a:noFill/>
          <a:ln>
            <a:noFill/>
          </a:ln>
        </p:spPr>
      </p:pic>
      <p:pic>
        <p:nvPicPr>
          <p:cNvPr id="111" name="Google Shape;111;p26"/>
          <p:cNvPicPr preferRelativeResize="0"/>
          <p:nvPr/>
        </p:nvPicPr>
        <p:blipFill rotWithShape="1">
          <a:blip r:embed="rId5">
            <a:alphaModFix/>
          </a:blip>
          <a:srcRect b="0" l="0" r="0" t="0"/>
          <a:stretch/>
        </p:blipFill>
        <p:spPr>
          <a:xfrm>
            <a:off x="0" y="4069575"/>
            <a:ext cx="3390951" cy="1073925"/>
          </a:xfrm>
          <a:prstGeom prst="rect">
            <a:avLst/>
          </a:prstGeom>
          <a:noFill/>
          <a:ln>
            <a:noFill/>
          </a:ln>
        </p:spPr>
      </p:pic>
      <p:pic>
        <p:nvPicPr>
          <p:cNvPr id="112" name="Google Shape;112;p26"/>
          <p:cNvPicPr preferRelativeResize="0"/>
          <p:nvPr/>
        </p:nvPicPr>
        <p:blipFill rotWithShape="1">
          <a:blip r:embed="rId6">
            <a:alphaModFix/>
          </a:blip>
          <a:srcRect b="0" l="0" r="0" t="0"/>
          <a:stretch/>
        </p:blipFill>
        <p:spPr>
          <a:xfrm>
            <a:off x="6097900" y="0"/>
            <a:ext cx="3046100" cy="109287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7"/>
          <p:cNvSpPr txBox="1"/>
          <p:nvPr>
            <p:ph type="title"/>
          </p:nvPr>
        </p:nvSpPr>
        <p:spPr>
          <a:xfrm>
            <a:off x="-142100" y="8075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Regulation; </a:t>
            </a:r>
            <a:endParaRPr b="0">
              <a:solidFill>
                <a:srgbClr val="000000"/>
              </a:solidFill>
              <a:highlight>
                <a:srgbClr val="9BE300"/>
              </a:highlight>
              <a:latin typeface="Love Ya Like A Sister"/>
              <a:ea typeface="Love Ya Like A Sister"/>
              <a:cs typeface="Love Ya Like A Sister"/>
              <a:sym typeface="Love Ya Like A Sister"/>
            </a:endParaRPr>
          </a:p>
        </p:txBody>
      </p:sp>
      <p:sp>
        <p:nvSpPr>
          <p:cNvPr id="118" name="Google Shape;118;p27"/>
          <p:cNvSpPr txBox="1"/>
          <p:nvPr/>
        </p:nvSpPr>
        <p:spPr>
          <a:xfrm>
            <a:off x="781475" y="825025"/>
            <a:ext cx="7899900" cy="1134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rgbClr val="222222"/>
                </a:solidFill>
                <a:highlight>
                  <a:srgbClr val="FFFFFF"/>
                </a:highlight>
                <a:latin typeface="Twentieth Century"/>
                <a:ea typeface="Twentieth Century"/>
                <a:cs typeface="Twentieth Century"/>
                <a:sym typeface="Twentieth Century"/>
              </a:rPr>
              <a:t>Media regulation</a:t>
            </a:r>
            <a:r>
              <a:rPr b="0" i="0" lang="en" sz="3000" u="none" cap="none" strike="noStrike">
                <a:solidFill>
                  <a:srgbClr val="222222"/>
                </a:solidFill>
                <a:highlight>
                  <a:srgbClr val="FFFFFF"/>
                </a:highlight>
                <a:latin typeface="Twentieth Century"/>
                <a:ea typeface="Twentieth Century"/>
                <a:cs typeface="Twentieth Century"/>
                <a:sym typeface="Twentieth Century"/>
              </a:rPr>
              <a:t> is the control or guidance of mass </a:t>
            </a:r>
            <a:r>
              <a:rPr b="1" i="0" lang="en" sz="3000" u="none" cap="none" strike="noStrike">
                <a:solidFill>
                  <a:srgbClr val="222222"/>
                </a:solidFill>
                <a:highlight>
                  <a:srgbClr val="FFFFFF"/>
                </a:highlight>
                <a:latin typeface="Twentieth Century"/>
                <a:ea typeface="Twentieth Century"/>
                <a:cs typeface="Twentieth Century"/>
                <a:sym typeface="Twentieth Century"/>
              </a:rPr>
              <a:t>media</a:t>
            </a:r>
            <a:r>
              <a:rPr b="0" i="0" lang="en" sz="3000" u="none" cap="none" strike="noStrike">
                <a:solidFill>
                  <a:srgbClr val="222222"/>
                </a:solidFill>
                <a:highlight>
                  <a:srgbClr val="FFFFFF"/>
                </a:highlight>
                <a:latin typeface="Twentieth Century"/>
                <a:ea typeface="Twentieth Century"/>
                <a:cs typeface="Twentieth Century"/>
                <a:sym typeface="Twentieth Century"/>
              </a:rPr>
              <a:t> by governments and other bodies.</a:t>
            </a:r>
            <a:endParaRPr b="0" i="0" sz="3000" u="none" cap="none" strike="noStrike">
              <a:solidFill>
                <a:srgbClr val="000000"/>
              </a:solidFill>
              <a:latin typeface="Twentieth Century"/>
              <a:ea typeface="Twentieth Century"/>
              <a:cs typeface="Twentieth Century"/>
              <a:sym typeface="Twentieth Century"/>
            </a:endParaRPr>
          </a:p>
        </p:txBody>
      </p:sp>
      <p:sp>
        <p:nvSpPr>
          <p:cNvPr id="119" name="Google Shape;119;p27"/>
          <p:cNvSpPr txBox="1"/>
          <p:nvPr/>
        </p:nvSpPr>
        <p:spPr>
          <a:xfrm>
            <a:off x="330000" y="2628600"/>
            <a:ext cx="2874000" cy="100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222222"/>
                </a:solidFill>
                <a:highlight>
                  <a:srgbClr val="FFFFFF"/>
                </a:highlight>
                <a:latin typeface="Love Ya Like A Sister"/>
                <a:ea typeface="Love Ya Like A Sister"/>
                <a:cs typeface="Love Ya Like A Sister"/>
                <a:sym typeface="Love Ya Like A Sister"/>
              </a:rPr>
              <a:t> Classification </a:t>
            </a:r>
            <a:endParaRPr b="0" i="0" sz="2400" u="none" cap="none" strike="noStrike">
              <a:solidFill>
                <a:srgbClr val="000000"/>
              </a:solidFill>
              <a:latin typeface="Love Ya Like A Sister"/>
              <a:ea typeface="Love Ya Like A Sister"/>
              <a:cs typeface="Love Ya Like A Sister"/>
              <a:sym typeface="Love Ya Like A Sister"/>
            </a:endParaRPr>
          </a:p>
        </p:txBody>
      </p:sp>
      <p:sp>
        <p:nvSpPr>
          <p:cNvPr id="120" name="Google Shape;120;p27"/>
          <p:cNvSpPr txBox="1"/>
          <p:nvPr/>
        </p:nvSpPr>
        <p:spPr>
          <a:xfrm>
            <a:off x="3135000" y="2913746"/>
            <a:ext cx="2874000" cy="673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222222"/>
                </a:solidFill>
                <a:highlight>
                  <a:srgbClr val="FFFFFF"/>
                </a:highlight>
                <a:latin typeface="Love Ya Like A Sister"/>
                <a:ea typeface="Love Ya Like A Sister"/>
                <a:cs typeface="Love Ya Like A Sister"/>
                <a:sym typeface="Love Ya Like A Sister"/>
              </a:rPr>
              <a:t>Copyright</a:t>
            </a:r>
            <a:endParaRPr b="0" i="0" sz="2400" u="none" cap="none" strike="noStrike">
              <a:solidFill>
                <a:srgbClr val="000000"/>
              </a:solidFill>
              <a:latin typeface="Love Ya Like A Sister"/>
              <a:ea typeface="Love Ya Like A Sister"/>
              <a:cs typeface="Love Ya Like A Sister"/>
              <a:sym typeface="Love Ya Like A Sister"/>
            </a:endParaRPr>
          </a:p>
        </p:txBody>
      </p:sp>
      <p:sp>
        <p:nvSpPr>
          <p:cNvPr id="121" name="Google Shape;121;p27"/>
          <p:cNvSpPr txBox="1"/>
          <p:nvPr/>
        </p:nvSpPr>
        <p:spPr>
          <a:xfrm>
            <a:off x="5896550" y="2669700"/>
            <a:ext cx="2874000" cy="100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222222"/>
                </a:solidFill>
                <a:highlight>
                  <a:srgbClr val="FFFFFF"/>
                </a:highlight>
                <a:latin typeface="Love Ya Like A Sister"/>
                <a:ea typeface="Love Ya Like A Sister"/>
                <a:cs typeface="Love Ya Like A Sister"/>
                <a:sym typeface="Love Ya Like A Sister"/>
              </a:rPr>
              <a:t>Piracy</a:t>
            </a:r>
            <a:endParaRPr b="0" i="0" sz="2400" u="none" cap="none" strike="noStrike">
              <a:solidFill>
                <a:srgbClr val="000000"/>
              </a:solidFill>
              <a:latin typeface="Love Ya Like A Sister"/>
              <a:ea typeface="Love Ya Like A Sister"/>
              <a:cs typeface="Love Ya Like A Sister"/>
              <a:sym typeface="Love Ya Like A Sister"/>
            </a:endParaRPr>
          </a:p>
        </p:txBody>
      </p:sp>
      <p:cxnSp>
        <p:nvCxnSpPr>
          <p:cNvPr id="122" name="Google Shape;122;p27"/>
          <p:cNvCxnSpPr/>
          <p:nvPr/>
        </p:nvCxnSpPr>
        <p:spPr>
          <a:xfrm flipH="1">
            <a:off x="1996350" y="2010500"/>
            <a:ext cx="1221900" cy="916500"/>
          </a:xfrm>
          <a:prstGeom prst="straightConnector1">
            <a:avLst/>
          </a:prstGeom>
          <a:noFill/>
          <a:ln cap="flat" cmpd="sng" w="28575">
            <a:solidFill>
              <a:srgbClr val="9BE300"/>
            </a:solidFill>
            <a:prstDash val="solid"/>
            <a:round/>
            <a:headEnd len="sm" w="sm" type="none"/>
            <a:tailEnd len="med" w="med" type="triangle"/>
          </a:ln>
        </p:spPr>
      </p:cxnSp>
      <p:cxnSp>
        <p:nvCxnSpPr>
          <p:cNvPr id="123" name="Google Shape;123;p27"/>
          <p:cNvCxnSpPr/>
          <p:nvPr/>
        </p:nvCxnSpPr>
        <p:spPr>
          <a:xfrm>
            <a:off x="4546750" y="2010500"/>
            <a:ext cx="21300" cy="1119300"/>
          </a:xfrm>
          <a:prstGeom prst="straightConnector1">
            <a:avLst/>
          </a:prstGeom>
          <a:noFill/>
          <a:ln cap="flat" cmpd="sng" w="28575">
            <a:solidFill>
              <a:srgbClr val="9BE300"/>
            </a:solidFill>
            <a:prstDash val="solid"/>
            <a:round/>
            <a:headEnd len="sm" w="sm" type="none"/>
            <a:tailEnd len="med" w="med" type="triangle"/>
          </a:ln>
        </p:spPr>
      </p:cxnSp>
      <p:cxnSp>
        <p:nvCxnSpPr>
          <p:cNvPr id="124" name="Google Shape;124;p27"/>
          <p:cNvCxnSpPr/>
          <p:nvPr/>
        </p:nvCxnSpPr>
        <p:spPr>
          <a:xfrm>
            <a:off x="5889450" y="2003400"/>
            <a:ext cx="1420800" cy="984000"/>
          </a:xfrm>
          <a:prstGeom prst="straightConnector1">
            <a:avLst/>
          </a:prstGeom>
          <a:noFill/>
          <a:ln cap="flat" cmpd="sng" w="28575">
            <a:solidFill>
              <a:srgbClr val="9BE300"/>
            </a:solidFill>
            <a:prstDash val="solid"/>
            <a:round/>
            <a:headEnd len="sm" w="sm" type="none"/>
            <a:tailEnd len="med" w="med" type="triangle"/>
          </a:ln>
        </p:spPr>
      </p:cxnSp>
      <p:pic>
        <p:nvPicPr>
          <p:cNvPr id="125" name="Google Shape;125;p27"/>
          <p:cNvPicPr preferRelativeResize="0"/>
          <p:nvPr/>
        </p:nvPicPr>
        <p:blipFill rotWithShape="1">
          <a:blip r:embed="rId3">
            <a:alphaModFix/>
          </a:blip>
          <a:srcRect b="0" l="0" r="0" t="0"/>
          <a:stretch/>
        </p:blipFill>
        <p:spPr>
          <a:xfrm>
            <a:off x="3914525" y="3638100"/>
            <a:ext cx="1314950" cy="1314950"/>
          </a:xfrm>
          <a:prstGeom prst="rect">
            <a:avLst/>
          </a:prstGeom>
          <a:noFill/>
          <a:ln>
            <a:noFill/>
          </a:ln>
        </p:spPr>
      </p:pic>
      <p:pic>
        <p:nvPicPr>
          <p:cNvPr id="126" name="Google Shape;126;p27"/>
          <p:cNvPicPr preferRelativeResize="0"/>
          <p:nvPr/>
        </p:nvPicPr>
        <p:blipFill rotWithShape="1">
          <a:blip r:embed="rId4">
            <a:alphaModFix/>
          </a:blip>
          <a:srcRect b="0" l="17286" r="17506" t="0"/>
          <a:stretch/>
        </p:blipFill>
        <p:spPr>
          <a:xfrm>
            <a:off x="6658875" y="3669978"/>
            <a:ext cx="1449275" cy="1251184"/>
          </a:xfrm>
          <a:prstGeom prst="rect">
            <a:avLst/>
          </a:prstGeom>
          <a:noFill/>
          <a:ln>
            <a:noFill/>
          </a:ln>
        </p:spPr>
      </p:pic>
      <p:pic>
        <p:nvPicPr>
          <p:cNvPr id="127" name="Google Shape;127;p27"/>
          <p:cNvPicPr preferRelativeResize="0"/>
          <p:nvPr/>
        </p:nvPicPr>
        <p:blipFill rotWithShape="1">
          <a:blip r:embed="rId5">
            <a:alphaModFix/>
          </a:blip>
          <a:srcRect b="0" l="0" r="0" t="0"/>
          <a:stretch/>
        </p:blipFill>
        <p:spPr>
          <a:xfrm>
            <a:off x="1001700" y="3469625"/>
            <a:ext cx="1483425" cy="1483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8"/>
          <p:cNvSpPr txBox="1"/>
          <p:nvPr>
            <p:ph idx="1" type="body"/>
          </p:nvPr>
        </p:nvSpPr>
        <p:spPr>
          <a:xfrm>
            <a:off x="161700" y="778800"/>
            <a:ext cx="6406800" cy="317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lang="en" sz="1900">
                <a:solidFill>
                  <a:srgbClr val="333333"/>
                </a:solidFill>
                <a:highlight>
                  <a:srgbClr val="FFFFFF"/>
                </a:highlight>
                <a:latin typeface="Twentieth Century"/>
                <a:ea typeface="Twentieth Century"/>
                <a:cs typeface="Twentieth Century"/>
                <a:sym typeface="Twentieth Century"/>
              </a:rPr>
              <a:t>Before a film is released it has to be reviewed and given a rating in order to protect children from unsuitable and even harmful content in films.</a:t>
            </a:r>
            <a:endParaRPr sz="19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15000"/>
              </a:lnSpc>
              <a:spcBef>
                <a:spcPts val="1600"/>
              </a:spcBef>
              <a:spcAft>
                <a:spcPts val="0"/>
              </a:spcAft>
              <a:buSzPts val="1200"/>
              <a:buNone/>
            </a:pPr>
            <a:r>
              <a:rPr lang="en" sz="1900">
                <a:solidFill>
                  <a:srgbClr val="333333"/>
                </a:solidFill>
                <a:highlight>
                  <a:srgbClr val="FFFFFF"/>
                </a:highlight>
                <a:latin typeface="Twentieth Century"/>
                <a:ea typeface="Twentieth Century"/>
                <a:cs typeface="Twentieth Century"/>
                <a:sym typeface="Twentieth Century"/>
              </a:rPr>
              <a:t>This also gives consumers information they might need about a particular film or video before deciding whether or not to view it.</a:t>
            </a:r>
            <a:endParaRPr sz="19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15000"/>
              </a:lnSpc>
              <a:spcBef>
                <a:spcPts val="1600"/>
              </a:spcBef>
              <a:spcAft>
                <a:spcPts val="0"/>
              </a:spcAft>
              <a:buSzPts val="1200"/>
              <a:buNone/>
            </a:pPr>
            <a:r>
              <a:rPr b="1" lang="en" sz="2000" u="sng">
                <a:solidFill>
                  <a:srgbClr val="38761D"/>
                </a:solidFill>
                <a:highlight>
                  <a:srgbClr val="FFFFFF"/>
                </a:highlight>
                <a:latin typeface="Twentieth Century"/>
                <a:ea typeface="Twentieth Century"/>
                <a:cs typeface="Twentieth Century"/>
                <a:sym typeface="Twentieth Century"/>
              </a:rPr>
              <a:t>QUESTION:</a:t>
            </a:r>
            <a:endParaRPr b="1" sz="2000" u="sng">
              <a:solidFill>
                <a:srgbClr val="38761D"/>
              </a:solidFill>
              <a:highlight>
                <a:srgbClr val="FFFFFF"/>
              </a:highlight>
              <a:latin typeface="Twentieth Century"/>
              <a:ea typeface="Twentieth Century"/>
              <a:cs typeface="Twentieth Century"/>
              <a:sym typeface="Twentieth Century"/>
            </a:endParaRPr>
          </a:p>
          <a:p>
            <a:pPr indent="0" lvl="0" marL="0" rtl="0" algn="l">
              <a:lnSpc>
                <a:spcPct val="115000"/>
              </a:lnSpc>
              <a:spcBef>
                <a:spcPts val="0"/>
              </a:spcBef>
              <a:spcAft>
                <a:spcPts val="0"/>
              </a:spcAft>
              <a:buSzPts val="1200"/>
              <a:buNone/>
            </a:pPr>
            <a:r>
              <a:rPr b="1" i="1" lang="en" sz="2000">
                <a:solidFill>
                  <a:srgbClr val="38761D"/>
                </a:solidFill>
                <a:highlight>
                  <a:srgbClr val="FFFFFF"/>
                </a:highlight>
                <a:latin typeface="Twentieth Century"/>
                <a:ea typeface="Twentieth Century"/>
                <a:cs typeface="Twentieth Century"/>
                <a:sym typeface="Twentieth Century"/>
              </a:rPr>
              <a:t>A 13 year old recently sneaked into the cinema to watch IT (a 15 certificate). His friend, who is 11, chickened out of watching it on the big screen and instead waited for the DVD release which his Dad bought for him. Who broke the law here?</a:t>
            </a:r>
            <a:endParaRPr b="1" i="1" sz="2000">
              <a:solidFill>
                <a:srgbClr val="38761D"/>
              </a:solidFill>
              <a:highlight>
                <a:srgbClr val="FFFFFF"/>
              </a:highlight>
              <a:latin typeface="Twentieth Century"/>
              <a:ea typeface="Twentieth Century"/>
              <a:cs typeface="Twentieth Century"/>
              <a:sym typeface="Twentieth Century"/>
            </a:endParaRPr>
          </a:p>
          <a:p>
            <a:pPr indent="0" lvl="0" marL="0" rtl="0" algn="l">
              <a:lnSpc>
                <a:spcPct val="115000"/>
              </a:lnSpc>
              <a:spcBef>
                <a:spcPts val="0"/>
              </a:spcBef>
              <a:spcAft>
                <a:spcPts val="1600"/>
              </a:spcAft>
              <a:buSzPts val="1200"/>
              <a:buNone/>
            </a:pPr>
            <a:r>
              <a:t/>
            </a:r>
            <a:endParaRPr i="1" sz="2000">
              <a:solidFill>
                <a:srgbClr val="333333"/>
              </a:solidFill>
              <a:highlight>
                <a:schemeClr val="dk1"/>
              </a:highlight>
              <a:latin typeface="Twentieth Century"/>
              <a:ea typeface="Twentieth Century"/>
              <a:cs typeface="Twentieth Century"/>
              <a:sym typeface="Twentieth Century"/>
            </a:endParaRPr>
          </a:p>
        </p:txBody>
      </p:sp>
      <p:pic>
        <p:nvPicPr>
          <p:cNvPr id="133" name="Google Shape;133;p28"/>
          <p:cNvPicPr preferRelativeResize="0"/>
          <p:nvPr/>
        </p:nvPicPr>
        <p:blipFill rotWithShape="1">
          <a:blip r:embed="rId3">
            <a:alphaModFix/>
          </a:blip>
          <a:srcRect b="0" l="0" r="0" t="0"/>
          <a:stretch/>
        </p:blipFill>
        <p:spPr>
          <a:xfrm>
            <a:off x="6568500" y="116238"/>
            <a:ext cx="2575425" cy="4811575"/>
          </a:xfrm>
          <a:prstGeom prst="rect">
            <a:avLst/>
          </a:prstGeom>
          <a:noFill/>
          <a:ln>
            <a:noFill/>
          </a:ln>
        </p:spPr>
      </p:pic>
      <p:sp>
        <p:nvSpPr>
          <p:cNvPr id="134" name="Google Shape;134;p28"/>
          <p:cNvSpPr txBox="1"/>
          <p:nvPr>
            <p:ph type="title"/>
          </p:nvPr>
        </p:nvSpPr>
        <p:spPr>
          <a:xfrm>
            <a:off x="-91850" y="7890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Film Classification; </a:t>
            </a:r>
            <a:endParaRPr b="0">
              <a:solidFill>
                <a:srgbClr val="000000"/>
              </a:solidFill>
              <a:highlight>
                <a:srgbClr val="9BE300"/>
              </a:highlight>
              <a:latin typeface="Love Ya Like A Sister"/>
              <a:ea typeface="Love Ya Like A Sister"/>
              <a:cs typeface="Love Ya Like A Sister"/>
              <a:sym typeface="Love Ya Like A Sis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29"/>
          <p:cNvPicPr preferRelativeResize="0"/>
          <p:nvPr/>
        </p:nvPicPr>
        <p:blipFill rotWithShape="1">
          <a:blip r:embed="rId3">
            <a:alphaModFix/>
          </a:blip>
          <a:srcRect b="0" l="0" r="0" t="0"/>
          <a:stretch/>
        </p:blipFill>
        <p:spPr>
          <a:xfrm>
            <a:off x="254325" y="0"/>
            <a:ext cx="2752998" cy="2064749"/>
          </a:xfrm>
          <a:prstGeom prst="rect">
            <a:avLst/>
          </a:prstGeom>
          <a:noFill/>
          <a:ln>
            <a:noFill/>
          </a:ln>
        </p:spPr>
      </p:pic>
      <p:sp>
        <p:nvSpPr>
          <p:cNvPr id="140" name="Google Shape;140;p29"/>
          <p:cNvSpPr txBox="1"/>
          <p:nvPr/>
        </p:nvSpPr>
        <p:spPr>
          <a:xfrm>
            <a:off x="162550" y="2389375"/>
            <a:ext cx="3954000" cy="1201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333333"/>
                </a:solidFill>
                <a:highlight>
                  <a:srgbClr val="FFFFFF"/>
                </a:highlight>
                <a:latin typeface="Twentieth Century"/>
                <a:ea typeface="Twentieth Century"/>
                <a:cs typeface="Twentieth Century"/>
                <a:sym typeface="Twentieth Century"/>
              </a:rPr>
              <a:t>The BBFC look at issues such as discrimination, drugs, horror, language, imitable behaviour, nudity, sex, sexual violence, theme and violence when making decisions. </a:t>
            </a:r>
            <a:endParaRPr b="0" i="0" sz="1800" u="none" cap="none" strike="noStrike">
              <a:solidFill>
                <a:srgbClr val="000000"/>
              </a:solidFill>
              <a:latin typeface="Twentieth Century"/>
              <a:ea typeface="Twentieth Century"/>
              <a:cs typeface="Twentieth Century"/>
              <a:sym typeface="Twentieth Century"/>
            </a:endParaRPr>
          </a:p>
        </p:txBody>
      </p:sp>
      <p:sp>
        <p:nvSpPr>
          <p:cNvPr id="141" name="Google Shape;141;p29"/>
          <p:cNvSpPr txBox="1"/>
          <p:nvPr/>
        </p:nvSpPr>
        <p:spPr>
          <a:xfrm>
            <a:off x="2691850" y="106000"/>
            <a:ext cx="2240700" cy="45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Twentieth Century"/>
                <a:ea typeface="Twentieth Century"/>
                <a:cs typeface="Twentieth Century"/>
                <a:sym typeface="Twentieth Century"/>
              </a:rPr>
              <a:t>British Board of Film Classification</a:t>
            </a:r>
            <a:endParaRPr b="0" i="0" sz="1800" u="none" cap="none" strike="noStrike">
              <a:solidFill>
                <a:srgbClr val="000000"/>
              </a:solidFill>
              <a:latin typeface="Twentieth Century"/>
              <a:ea typeface="Twentieth Century"/>
              <a:cs typeface="Twentieth Century"/>
              <a:sym typeface="Twentieth Century"/>
            </a:endParaRPr>
          </a:p>
        </p:txBody>
      </p:sp>
      <p:pic>
        <p:nvPicPr>
          <p:cNvPr id="142" name="Google Shape;142;p29"/>
          <p:cNvPicPr preferRelativeResize="0"/>
          <p:nvPr/>
        </p:nvPicPr>
        <p:blipFill rotWithShape="1">
          <a:blip r:embed="rId4">
            <a:alphaModFix/>
          </a:blip>
          <a:srcRect b="0" l="0" r="0" t="0"/>
          <a:stretch/>
        </p:blipFill>
        <p:spPr>
          <a:xfrm>
            <a:off x="5045625" y="0"/>
            <a:ext cx="4098374" cy="2305336"/>
          </a:xfrm>
          <a:prstGeom prst="rect">
            <a:avLst/>
          </a:prstGeom>
          <a:noFill/>
          <a:ln>
            <a:noFill/>
          </a:ln>
        </p:spPr>
      </p:pic>
      <p:sp>
        <p:nvSpPr>
          <p:cNvPr id="143" name="Google Shape;143;p29"/>
          <p:cNvSpPr txBox="1"/>
          <p:nvPr/>
        </p:nvSpPr>
        <p:spPr>
          <a:xfrm>
            <a:off x="3079225" y="1034813"/>
            <a:ext cx="2124900" cy="1022400"/>
          </a:xfrm>
          <a:prstGeom prst="rect">
            <a:avLst/>
          </a:prstGeom>
          <a:solidFill>
            <a:srgbClr val="9BE30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rgbClr val="9BE300"/>
                </a:highlight>
                <a:latin typeface="Love Ya Like A Sister"/>
                <a:ea typeface="Love Ya Like A Sister"/>
                <a:cs typeface="Love Ya Like A Sister"/>
                <a:sym typeface="Love Ya Like A Sister"/>
              </a:rPr>
              <a:t>Not for Profit Organisation: </a:t>
            </a:r>
            <a:r>
              <a:rPr b="0" i="0" lang="en" sz="1400" u="none" cap="none" strike="noStrike">
                <a:solidFill>
                  <a:srgbClr val="222222"/>
                </a:solidFill>
                <a:highlight>
                  <a:srgbClr val="9BE300"/>
                </a:highlight>
                <a:latin typeface="Twentieth Century"/>
                <a:ea typeface="Twentieth Century"/>
                <a:cs typeface="Twentieth Century"/>
                <a:sym typeface="Twentieth Century"/>
              </a:rPr>
              <a:t>All of the money earned is used in keeping it running.</a:t>
            </a:r>
            <a:endParaRPr b="0" i="0" sz="1400" u="none" cap="none" strike="noStrike">
              <a:solidFill>
                <a:srgbClr val="000000"/>
              </a:solidFill>
              <a:highlight>
                <a:srgbClr val="9BE300"/>
              </a:highlight>
              <a:latin typeface="Twentieth Century"/>
              <a:ea typeface="Twentieth Century"/>
              <a:cs typeface="Twentieth Century"/>
              <a:sym typeface="Twentieth Century"/>
            </a:endParaRPr>
          </a:p>
        </p:txBody>
      </p:sp>
      <p:pic>
        <p:nvPicPr>
          <p:cNvPr id="144" name="Google Shape;144;p29"/>
          <p:cNvPicPr preferRelativeResize="0"/>
          <p:nvPr/>
        </p:nvPicPr>
        <p:blipFill rotWithShape="1">
          <a:blip r:embed="rId5">
            <a:alphaModFix/>
          </a:blip>
          <a:srcRect b="5996" l="5934" r="7551" t="2444"/>
          <a:stretch/>
        </p:blipFill>
        <p:spPr>
          <a:xfrm>
            <a:off x="6108150" y="2376725"/>
            <a:ext cx="2938699" cy="2688025"/>
          </a:xfrm>
          <a:prstGeom prst="rect">
            <a:avLst/>
          </a:prstGeom>
          <a:noFill/>
          <a:ln>
            <a:noFill/>
          </a:ln>
        </p:spPr>
      </p:pic>
      <p:pic>
        <p:nvPicPr>
          <p:cNvPr id="145" name="Google Shape;145;p29"/>
          <p:cNvPicPr preferRelativeResize="0"/>
          <p:nvPr/>
        </p:nvPicPr>
        <p:blipFill rotWithShape="1">
          <a:blip r:embed="rId6">
            <a:alphaModFix/>
          </a:blip>
          <a:srcRect b="0" l="0" r="0" t="0"/>
          <a:stretch/>
        </p:blipFill>
        <p:spPr>
          <a:xfrm>
            <a:off x="4000222" y="2389388"/>
            <a:ext cx="1974228" cy="1201799"/>
          </a:xfrm>
          <a:prstGeom prst="rect">
            <a:avLst/>
          </a:prstGeom>
          <a:noFill/>
          <a:ln>
            <a:noFill/>
          </a:ln>
        </p:spPr>
      </p:pic>
      <p:sp>
        <p:nvSpPr>
          <p:cNvPr id="146" name="Google Shape;146;p29"/>
          <p:cNvSpPr txBox="1"/>
          <p:nvPr/>
        </p:nvSpPr>
        <p:spPr>
          <a:xfrm>
            <a:off x="162550" y="3675250"/>
            <a:ext cx="5811900" cy="1300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333333"/>
                </a:solidFill>
                <a:highlight>
                  <a:schemeClr val="lt1"/>
                </a:highlight>
                <a:latin typeface="Twentieth Century"/>
                <a:ea typeface="Twentieth Century"/>
                <a:cs typeface="Twentieth Century"/>
                <a:sym typeface="Twentieth Century"/>
              </a:rPr>
              <a:t>They also consider context, the tone and impact of a work (eg how it makes the audience feel) and even the release format (for example, as DVDs are watched in the home, there is a higher risk of underage viewing).</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par>
                                <p:cTn fill="hold" nodeType="with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0"/>
          <p:cNvSpPr/>
          <p:nvPr/>
        </p:nvSpPr>
        <p:spPr>
          <a:xfrm>
            <a:off x="-14200" y="3324800"/>
            <a:ext cx="9158100" cy="1818900"/>
          </a:xfrm>
          <a:prstGeom prst="rect">
            <a:avLst/>
          </a:prstGeom>
          <a:solidFill>
            <a:srgbClr val="9BE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30"/>
          <p:cNvSpPr txBox="1"/>
          <p:nvPr>
            <p:ph type="title"/>
          </p:nvPr>
        </p:nvSpPr>
        <p:spPr>
          <a:xfrm>
            <a:off x="-91850" y="-14970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Your Task; </a:t>
            </a:r>
            <a:endParaRPr b="0">
              <a:solidFill>
                <a:srgbClr val="000000"/>
              </a:solidFill>
              <a:highlight>
                <a:srgbClr val="9BE300"/>
              </a:highlight>
              <a:latin typeface="Love Ya Like A Sister"/>
              <a:ea typeface="Love Ya Like A Sister"/>
              <a:cs typeface="Love Ya Like A Sister"/>
              <a:sym typeface="Love Ya Like A Sister"/>
            </a:endParaRPr>
          </a:p>
        </p:txBody>
      </p:sp>
      <p:sp>
        <p:nvSpPr>
          <p:cNvPr id="153" name="Google Shape;153;p30"/>
          <p:cNvSpPr txBox="1"/>
          <p:nvPr/>
        </p:nvSpPr>
        <p:spPr>
          <a:xfrm>
            <a:off x="30375" y="466500"/>
            <a:ext cx="6029700" cy="2911800"/>
          </a:xfrm>
          <a:prstGeom prst="rect">
            <a:avLst/>
          </a:prstGeom>
          <a:noFill/>
          <a:ln>
            <a:noFill/>
          </a:ln>
        </p:spPr>
        <p:txBody>
          <a:bodyPr anchorCtr="0" anchor="ctr" bIns="91425" lIns="91425" spcFirstLastPara="1" rIns="91425" wrap="square" tIns="91425">
            <a:noAutofit/>
          </a:bodyPr>
          <a:lstStyle/>
          <a:p>
            <a:pPr indent="-342900" lvl="0" marL="457200" marR="0" rtl="0" algn="l">
              <a:lnSpc>
                <a:spcPct val="100000"/>
              </a:lnSpc>
              <a:spcBef>
                <a:spcPts val="0"/>
              </a:spcBef>
              <a:spcAft>
                <a:spcPts val="0"/>
              </a:spcAft>
              <a:buClr>
                <a:srgbClr val="333333"/>
              </a:buClr>
              <a:buSzPts val="1800"/>
              <a:buFont typeface="Twentieth Century"/>
              <a:buChar char="●"/>
            </a:pPr>
            <a:r>
              <a:rPr b="0" i="0" lang="en" sz="1800" u="none" cap="none" strike="noStrike">
                <a:solidFill>
                  <a:srgbClr val="333333"/>
                </a:solidFill>
                <a:highlight>
                  <a:srgbClr val="FFFFFF"/>
                </a:highlight>
                <a:latin typeface="Twentieth Century"/>
                <a:ea typeface="Twentieth Century"/>
                <a:cs typeface="Twentieth Century"/>
                <a:sym typeface="Twentieth Century"/>
              </a:rPr>
              <a:t>Visit the BBFC website and research the UK certificate ratings for JB67 &amp; JB16. Why were they awarded these ratings? Were any cuts made to the original version in order for it to be passed?</a:t>
            </a:r>
            <a:endParaRPr b="0" i="0" sz="1800" u="none" cap="none" strike="noStrike">
              <a:solidFill>
                <a:srgbClr val="333333"/>
              </a:solidFill>
              <a:highlight>
                <a:srgbClr val="FFFFFF"/>
              </a:highlight>
              <a:latin typeface="Twentieth Century"/>
              <a:ea typeface="Twentieth Century"/>
              <a:cs typeface="Twentieth Century"/>
              <a:sym typeface="Twentieth Century"/>
            </a:endParaRPr>
          </a:p>
          <a:p>
            <a:pPr indent="-342900" lvl="0" marL="457200" marR="0" rtl="0" algn="l">
              <a:lnSpc>
                <a:spcPct val="100000"/>
              </a:lnSpc>
              <a:spcBef>
                <a:spcPts val="1000"/>
              </a:spcBef>
              <a:spcAft>
                <a:spcPts val="0"/>
              </a:spcAft>
              <a:buClr>
                <a:srgbClr val="333333"/>
              </a:buClr>
              <a:buSzPts val="1800"/>
              <a:buFont typeface="Twentieth Century"/>
              <a:buChar char="●"/>
            </a:pPr>
            <a:r>
              <a:rPr b="0" i="0" lang="en" sz="1800" u="none" cap="none" strike="noStrike">
                <a:solidFill>
                  <a:srgbClr val="333333"/>
                </a:solidFill>
                <a:highlight>
                  <a:srgbClr val="FFFFFF"/>
                </a:highlight>
                <a:latin typeface="Twentieth Century"/>
                <a:ea typeface="Twentieth Century"/>
                <a:cs typeface="Twentieth Century"/>
                <a:sym typeface="Twentieth Century"/>
              </a:rPr>
              <a:t>How does the classification vary from country to country? You could look at the </a:t>
            </a:r>
            <a:r>
              <a:rPr b="1" i="0" lang="en" sz="1800" u="none" cap="none" strike="noStrike">
                <a:solidFill>
                  <a:srgbClr val="333333"/>
                </a:solidFill>
                <a:highlight>
                  <a:srgbClr val="FFFFFF"/>
                </a:highlight>
                <a:latin typeface="Twentieth Century"/>
                <a:ea typeface="Twentieth Century"/>
                <a:cs typeface="Twentieth Century"/>
                <a:sym typeface="Twentieth Century"/>
              </a:rPr>
              <a:t>MPAA </a:t>
            </a:r>
            <a:r>
              <a:rPr b="0" i="0" lang="en" sz="1800" u="none" cap="none" strike="noStrike">
                <a:solidFill>
                  <a:srgbClr val="333333"/>
                </a:solidFill>
                <a:highlight>
                  <a:srgbClr val="FFFFFF"/>
                </a:highlight>
                <a:latin typeface="Twentieth Century"/>
                <a:ea typeface="Twentieth Century"/>
                <a:cs typeface="Twentieth Century"/>
                <a:sym typeface="Twentieth Century"/>
              </a:rPr>
              <a:t>in the US and </a:t>
            </a:r>
            <a:r>
              <a:rPr b="1" i="0" lang="en" sz="1800" u="none" cap="none" strike="noStrike">
                <a:solidFill>
                  <a:srgbClr val="333333"/>
                </a:solidFill>
                <a:highlight>
                  <a:srgbClr val="FFFFFF"/>
                </a:highlight>
                <a:latin typeface="Twentieth Century"/>
                <a:ea typeface="Twentieth Century"/>
                <a:cs typeface="Twentieth Century"/>
                <a:sym typeface="Twentieth Century"/>
              </a:rPr>
              <a:t>Kijkwijzer </a:t>
            </a:r>
            <a:r>
              <a:rPr b="0" i="0" lang="en" sz="1800" u="none" cap="none" strike="noStrike">
                <a:solidFill>
                  <a:srgbClr val="333333"/>
                </a:solidFill>
                <a:highlight>
                  <a:srgbClr val="FFFFFF"/>
                </a:highlight>
                <a:latin typeface="Twentieth Century"/>
                <a:ea typeface="Twentieth Century"/>
                <a:cs typeface="Twentieth Century"/>
                <a:sym typeface="Twentieth Century"/>
              </a:rPr>
              <a:t>in the Netherlands as a starting point.</a:t>
            </a:r>
            <a:endParaRPr b="0" i="0" sz="1800" u="none" cap="none" strike="noStrike">
              <a:solidFill>
                <a:srgbClr val="333333"/>
              </a:solidFill>
              <a:highlight>
                <a:srgbClr val="FFFFFF"/>
              </a:highlight>
              <a:latin typeface="Twentieth Century"/>
              <a:ea typeface="Twentieth Century"/>
              <a:cs typeface="Twentieth Century"/>
              <a:sym typeface="Twentieth Century"/>
            </a:endParaRPr>
          </a:p>
          <a:p>
            <a:pPr indent="-342900" lvl="0" marL="457200" marR="0" rtl="0" algn="l">
              <a:lnSpc>
                <a:spcPct val="100000"/>
              </a:lnSpc>
              <a:spcBef>
                <a:spcPts val="1000"/>
              </a:spcBef>
              <a:spcAft>
                <a:spcPts val="1000"/>
              </a:spcAft>
              <a:buClr>
                <a:srgbClr val="333333"/>
              </a:buClr>
              <a:buSzPts val="1800"/>
              <a:buFont typeface="Twentieth Century"/>
              <a:buChar char="●"/>
            </a:pPr>
            <a:r>
              <a:rPr b="0" i="0" lang="en" sz="1800" u="none" cap="none" strike="noStrike">
                <a:solidFill>
                  <a:srgbClr val="333333"/>
                </a:solidFill>
                <a:highlight>
                  <a:srgbClr val="FFFFFF"/>
                </a:highlight>
                <a:latin typeface="Twentieth Century"/>
                <a:ea typeface="Twentieth Century"/>
                <a:cs typeface="Twentieth Century"/>
                <a:sym typeface="Twentieth Century"/>
              </a:rPr>
              <a:t>What is The Mickey Mouse Protection Act and how does it relate to the Jungle Book Franchise?</a:t>
            </a:r>
            <a:endParaRPr b="0" i="0" sz="1800" u="none" cap="none" strike="noStrike">
              <a:solidFill>
                <a:srgbClr val="333333"/>
              </a:solidFill>
              <a:latin typeface="Twentieth Century"/>
              <a:ea typeface="Twentieth Century"/>
              <a:cs typeface="Twentieth Century"/>
              <a:sym typeface="Twentieth Century"/>
            </a:endParaRPr>
          </a:p>
        </p:txBody>
      </p:sp>
      <p:pic>
        <p:nvPicPr>
          <p:cNvPr id="154" name="Google Shape;154;p30"/>
          <p:cNvPicPr preferRelativeResize="0"/>
          <p:nvPr/>
        </p:nvPicPr>
        <p:blipFill rotWithShape="1">
          <a:blip r:embed="rId3">
            <a:alphaModFix/>
          </a:blip>
          <a:srcRect b="0" l="0" r="32004" t="0"/>
          <a:stretch/>
        </p:blipFill>
        <p:spPr>
          <a:xfrm>
            <a:off x="4807600" y="57575"/>
            <a:ext cx="4336400" cy="5143498"/>
          </a:xfrm>
          <a:prstGeom prst="rect">
            <a:avLst/>
          </a:prstGeom>
          <a:noFill/>
          <a:ln>
            <a:noFill/>
          </a:ln>
        </p:spPr>
      </p:pic>
      <p:sp>
        <p:nvSpPr>
          <p:cNvPr id="155" name="Google Shape;155;p30"/>
          <p:cNvSpPr txBox="1"/>
          <p:nvPr/>
        </p:nvSpPr>
        <p:spPr>
          <a:xfrm>
            <a:off x="30375" y="3600950"/>
            <a:ext cx="5155800" cy="1266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333333"/>
                </a:solidFill>
                <a:highlight>
                  <a:srgbClr val="FFFFFF"/>
                </a:highlight>
                <a:latin typeface="Twentieth Century"/>
                <a:ea typeface="Twentieth Century"/>
                <a:cs typeface="Twentieth Century"/>
                <a:sym typeface="Twentieth Century"/>
              </a:rPr>
              <a:t>EXTENSION QUESTIONS</a:t>
            </a:r>
            <a:r>
              <a:rPr b="0" i="0" lang="en" sz="1800" u="none" cap="none" strike="noStrike">
                <a:solidFill>
                  <a:srgbClr val="333333"/>
                </a:solidFill>
                <a:latin typeface="Twentieth Century"/>
                <a:ea typeface="Twentieth Century"/>
                <a:cs typeface="Twentieth Century"/>
                <a:sym typeface="Twentieth Century"/>
              </a:rPr>
              <a:t> (1000 points each): </a:t>
            </a:r>
            <a:endParaRPr b="0" i="0" sz="1800" u="none" cap="none" strike="noStrike">
              <a:solidFill>
                <a:srgbClr val="333333"/>
              </a:solidFill>
              <a:latin typeface="Twentieth Century"/>
              <a:ea typeface="Twentieth Century"/>
              <a:cs typeface="Twentieth Century"/>
              <a:sym typeface="Twentieth Century"/>
            </a:endParaRPr>
          </a:p>
          <a:p>
            <a:pPr indent="-342900" lvl="0" marL="457200" marR="0" rtl="0" algn="l">
              <a:lnSpc>
                <a:spcPct val="100000"/>
              </a:lnSpc>
              <a:spcBef>
                <a:spcPts val="0"/>
              </a:spcBef>
              <a:spcAft>
                <a:spcPts val="0"/>
              </a:spcAft>
              <a:buClr>
                <a:srgbClr val="333333"/>
              </a:buClr>
              <a:buSzPts val="1800"/>
              <a:buFont typeface="Twentieth Century"/>
              <a:buChar char="●"/>
            </a:pPr>
            <a:r>
              <a:rPr b="0" i="0" lang="en" sz="1800" u="none" cap="none" strike="noStrike">
                <a:solidFill>
                  <a:srgbClr val="333333"/>
                </a:solidFill>
                <a:latin typeface="Twentieth Century"/>
                <a:ea typeface="Twentieth Century"/>
                <a:cs typeface="Twentieth Century"/>
                <a:sym typeface="Twentieth Century"/>
              </a:rPr>
              <a:t>What is significant about JB67’s release in relation to certification in the US? </a:t>
            </a:r>
            <a:r>
              <a:rPr b="0" i="1" lang="en" sz="1800" u="none" cap="none" strike="noStrike">
                <a:solidFill>
                  <a:srgbClr val="333333"/>
                </a:solidFill>
                <a:latin typeface="Twentieth Century"/>
                <a:ea typeface="Twentieth Century"/>
                <a:cs typeface="Twentieth Century"/>
                <a:sym typeface="Twentieth Century"/>
              </a:rPr>
              <a:t>Hint - Research the Production Code.</a:t>
            </a:r>
            <a:endParaRPr b="0" i="1" sz="1800" u="none" cap="none" strike="noStrike">
              <a:solidFill>
                <a:srgbClr val="333333"/>
              </a:solidFill>
              <a:latin typeface="Twentieth Century"/>
              <a:ea typeface="Twentieth Century"/>
              <a:cs typeface="Twentieth Century"/>
              <a:sym typeface="Twentieth Century"/>
            </a:endParaRPr>
          </a:p>
          <a:p>
            <a:pPr indent="-342900" lvl="0" marL="457200" marR="0" rtl="0" algn="l">
              <a:lnSpc>
                <a:spcPct val="100000"/>
              </a:lnSpc>
              <a:spcBef>
                <a:spcPts val="0"/>
              </a:spcBef>
              <a:spcAft>
                <a:spcPts val="0"/>
              </a:spcAft>
              <a:buClr>
                <a:srgbClr val="333333"/>
              </a:buClr>
              <a:buSzPts val="1800"/>
              <a:buFont typeface="Twentieth Century"/>
              <a:buChar char="●"/>
            </a:pPr>
            <a:r>
              <a:rPr b="0" i="0" lang="en" sz="1800" u="none" cap="none" strike="noStrike">
                <a:solidFill>
                  <a:srgbClr val="333333"/>
                </a:solidFill>
                <a:latin typeface="Twentieth Century"/>
                <a:ea typeface="Twentieth Century"/>
                <a:cs typeface="Twentieth Century"/>
                <a:sym typeface="Twentieth Century"/>
              </a:rPr>
              <a:t>What is piracy and how has Disney tried to tackle it?</a:t>
            </a:r>
            <a:endParaRPr b="0" i="0" sz="1800" u="none" cap="none" strike="noStrike">
              <a:solidFill>
                <a:srgbClr val="333333"/>
              </a:solidFill>
              <a:latin typeface="Twentieth Century"/>
              <a:ea typeface="Twentieth Century"/>
              <a:cs typeface="Twentieth Century"/>
              <a:sym typeface="Twentieth Centur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1"/>
          <p:cNvSpPr txBox="1"/>
          <p:nvPr>
            <p:ph idx="1" type="body"/>
          </p:nvPr>
        </p:nvSpPr>
        <p:spPr>
          <a:xfrm>
            <a:off x="248550" y="1062825"/>
            <a:ext cx="8646900" cy="317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lang="en" u="sng">
                <a:solidFill>
                  <a:schemeClr val="hlink"/>
                </a:solidFill>
                <a:hlinkClick r:id="rId3"/>
              </a:rPr>
              <a:t>https://arstechnica.com/tech-policy/2018/01/hollywood-says-its-not-planning-another-copyright-extension-push/</a:t>
            </a:r>
            <a:endParaRPr/>
          </a:p>
          <a:p>
            <a:pPr indent="0" lvl="0" marL="0" rtl="0" algn="l">
              <a:lnSpc>
                <a:spcPct val="115000"/>
              </a:lnSpc>
              <a:spcBef>
                <a:spcPts val="1600"/>
              </a:spcBef>
              <a:spcAft>
                <a:spcPts val="0"/>
              </a:spcAft>
              <a:buSzPts val="1200"/>
              <a:buNone/>
            </a:pPr>
            <a:r>
              <a:rPr lang="en" u="sng">
                <a:solidFill>
                  <a:schemeClr val="hlink"/>
                </a:solidFill>
                <a:hlinkClick r:id="rId4"/>
              </a:rPr>
              <a:t>https://www.copyrightservice.co.uk/copyright/p01_uk_copyright_law</a:t>
            </a:r>
            <a:endParaRPr/>
          </a:p>
          <a:p>
            <a:pPr indent="0" lvl="0" marL="0" rtl="0" algn="l">
              <a:lnSpc>
                <a:spcPct val="115000"/>
              </a:lnSpc>
              <a:spcBef>
                <a:spcPts val="1600"/>
              </a:spcBef>
              <a:spcAft>
                <a:spcPts val="0"/>
              </a:spcAft>
              <a:buSzPts val="1200"/>
              <a:buNone/>
            </a:pPr>
            <a:r>
              <a:rPr lang="en" u="sng">
                <a:solidFill>
                  <a:schemeClr val="hlink"/>
                </a:solidFill>
                <a:hlinkClick r:id="rId5"/>
              </a:rPr>
              <a:t>https://atp.orangenius.com/how-mickey-mouse-keeps-changing-copyright-law/</a:t>
            </a:r>
            <a:endParaRPr/>
          </a:p>
          <a:p>
            <a:pPr indent="0" lvl="0" marL="0" rtl="0" algn="l">
              <a:lnSpc>
                <a:spcPct val="115000"/>
              </a:lnSpc>
              <a:spcBef>
                <a:spcPts val="1600"/>
              </a:spcBef>
              <a:spcAft>
                <a:spcPts val="0"/>
              </a:spcAft>
              <a:buSzPts val="1200"/>
              <a:buNone/>
            </a:pPr>
            <a:r>
              <a:rPr lang="en" u="sng">
                <a:solidFill>
                  <a:schemeClr val="hlink"/>
                </a:solidFill>
                <a:hlinkClick r:id="rId6"/>
              </a:rPr>
              <a:t>http://copyright.nova.edu/mickey-public-domain/</a:t>
            </a:r>
            <a:endParaRPr/>
          </a:p>
          <a:p>
            <a:pPr indent="0" lvl="0" marL="0" rtl="0" algn="l">
              <a:lnSpc>
                <a:spcPct val="115000"/>
              </a:lnSpc>
              <a:spcBef>
                <a:spcPts val="1600"/>
              </a:spcBef>
              <a:spcAft>
                <a:spcPts val="0"/>
              </a:spcAft>
              <a:buSzPts val="1200"/>
              <a:buNone/>
            </a:pPr>
            <a:r>
              <a:rPr lang="en" u="sng">
                <a:solidFill>
                  <a:schemeClr val="hlink"/>
                </a:solidFill>
                <a:hlinkClick r:id="rId7"/>
              </a:rPr>
              <a:t>http://variety.com/2017/digital/news/entertainment-studios-piracy-lawsuits-1202463987/</a:t>
            </a:r>
            <a:endParaRPr/>
          </a:p>
          <a:p>
            <a:pPr indent="0" lvl="0" marL="0" rtl="0" algn="l">
              <a:lnSpc>
                <a:spcPct val="115000"/>
              </a:lnSpc>
              <a:spcBef>
                <a:spcPts val="1600"/>
              </a:spcBef>
              <a:spcAft>
                <a:spcPts val="0"/>
              </a:spcAft>
              <a:buSzPts val="1200"/>
              <a:buNone/>
            </a:pPr>
            <a:r>
              <a:rPr lang="en" u="sng">
                <a:solidFill>
                  <a:schemeClr val="hlink"/>
                </a:solidFill>
                <a:hlinkClick r:id="rId8"/>
              </a:rPr>
              <a:t>https://www.hollywoodreporter.com/news/box-office-jungle-book-overcomes-884619</a:t>
            </a:r>
            <a:endParaRPr/>
          </a:p>
          <a:p>
            <a:pPr indent="0" lvl="0" marL="0" rtl="0" algn="l">
              <a:lnSpc>
                <a:spcPct val="115000"/>
              </a:lnSpc>
              <a:spcBef>
                <a:spcPts val="1600"/>
              </a:spcBef>
              <a:spcAft>
                <a:spcPts val="0"/>
              </a:spcAft>
              <a:buSzPts val="1200"/>
              <a:buNone/>
            </a:pPr>
            <a:r>
              <a:rPr lang="en" u="sng">
                <a:solidFill>
                  <a:schemeClr val="hlink"/>
                </a:solidFill>
                <a:hlinkClick r:id="rId9"/>
              </a:rPr>
              <a:t>https://www.forbes.com/sites/scottmendelson/2017/05/16/box-office-disney-pirates-of-the-caribbean-johnny-depp-hackers/#6c6982c72aab</a:t>
            </a:r>
            <a:endParaRPr/>
          </a:p>
          <a:p>
            <a:pPr indent="0" lvl="0" marL="0" rtl="0" algn="l">
              <a:lnSpc>
                <a:spcPct val="115000"/>
              </a:lnSpc>
              <a:spcBef>
                <a:spcPts val="1600"/>
              </a:spcBef>
              <a:spcAft>
                <a:spcPts val="0"/>
              </a:spcAft>
              <a:buSzPts val="1200"/>
              <a:buNone/>
            </a:pPr>
            <a:r>
              <a:rPr lang="en" u="sng">
                <a:solidFill>
                  <a:schemeClr val="hlink"/>
                </a:solidFill>
                <a:hlinkClick r:id="rId10"/>
              </a:rPr>
              <a:t>http://www.abc.net.au/news/2017-05-26/disney-fights-off-pirates-but-is-the-cinema-industry-sinking/8560586</a:t>
            </a:r>
            <a:endParaRPr/>
          </a:p>
          <a:p>
            <a:pPr indent="0" lvl="0" marL="0" rtl="0" algn="l">
              <a:lnSpc>
                <a:spcPct val="115000"/>
              </a:lnSpc>
              <a:spcBef>
                <a:spcPts val="1600"/>
              </a:spcBef>
              <a:spcAft>
                <a:spcPts val="0"/>
              </a:spcAft>
              <a:buSzPts val="1200"/>
              <a:buNone/>
            </a:pPr>
            <a:r>
              <a:t/>
            </a:r>
            <a:endParaRPr/>
          </a:p>
          <a:p>
            <a:pPr indent="0" lvl="0" marL="0" rtl="0" algn="l">
              <a:lnSpc>
                <a:spcPct val="115000"/>
              </a:lnSpc>
              <a:spcBef>
                <a:spcPts val="1600"/>
              </a:spcBef>
              <a:spcAft>
                <a:spcPts val="0"/>
              </a:spcAft>
              <a:buSzPts val="1200"/>
              <a:buNone/>
            </a:pPr>
            <a:r>
              <a:t/>
            </a:r>
            <a:endParaRPr/>
          </a:p>
          <a:p>
            <a:pPr indent="0" lvl="0" marL="0" rtl="0" algn="l">
              <a:lnSpc>
                <a:spcPct val="115000"/>
              </a:lnSpc>
              <a:spcBef>
                <a:spcPts val="1600"/>
              </a:spcBef>
              <a:spcAft>
                <a:spcPts val="0"/>
              </a:spcAft>
              <a:buSzPts val="1200"/>
              <a:buNone/>
            </a:pPr>
            <a:r>
              <a:t/>
            </a:r>
            <a:endParaRPr/>
          </a:p>
          <a:p>
            <a:pPr indent="0" lvl="0" marL="0" rtl="0" algn="l">
              <a:lnSpc>
                <a:spcPct val="115000"/>
              </a:lnSpc>
              <a:spcBef>
                <a:spcPts val="1600"/>
              </a:spcBef>
              <a:spcAft>
                <a:spcPts val="0"/>
              </a:spcAft>
              <a:buSzPts val="1200"/>
              <a:buNone/>
            </a:pPr>
            <a:r>
              <a:t/>
            </a:r>
            <a:endParaRPr/>
          </a:p>
          <a:p>
            <a:pPr indent="0" lvl="0" marL="0" rtl="0" algn="l">
              <a:lnSpc>
                <a:spcPct val="115000"/>
              </a:lnSpc>
              <a:spcBef>
                <a:spcPts val="1600"/>
              </a:spcBef>
              <a:spcAft>
                <a:spcPts val="1600"/>
              </a:spcAft>
              <a:buSzPts val="1200"/>
              <a:buNone/>
            </a:pPr>
            <a:r>
              <a:t/>
            </a:r>
            <a:endParaRPr/>
          </a:p>
        </p:txBody>
      </p:sp>
      <p:sp>
        <p:nvSpPr>
          <p:cNvPr id="161" name="Google Shape;161;p31"/>
          <p:cNvSpPr txBox="1"/>
          <p:nvPr/>
        </p:nvSpPr>
        <p:spPr>
          <a:xfrm>
            <a:off x="-152400" y="0"/>
            <a:ext cx="3331800" cy="994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highlight>
                  <a:srgbClr val="9BE300"/>
                </a:highlight>
                <a:latin typeface="Love Ya Like A Sister"/>
                <a:ea typeface="Love Ya Like A Sister"/>
                <a:cs typeface="Love Ya Like A Sister"/>
                <a:sym typeface="Love Ya Like A Sister"/>
              </a:rPr>
              <a:t>   Useful articles;</a:t>
            </a:r>
            <a:endParaRPr b="0" i="0" sz="30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