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3"/>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Amatic SC"/>
      <p:regular r:id="rId14"/>
      <p:bold r:id="rId15"/>
    </p:embeddedFont>
    <p:embeddedFont>
      <p:font typeface="Source Code Pro"/>
      <p:regular r:id="rId16"/>
      <p:bold r:id="rId17"/>
      <p:italic r:id="rId18"/>
      <p:boldItalic r:id="rId19"/>
    </p:embeddedFont>
    <p:embeddedFont>
      <p:font typeface="Love Ya Like A Sister"/>
      <p:regular r:id="rId20"/>
    </p:embeddedFont>
    <p:embeddedFont>
      <p:font typeface="Ruslan Display"/>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LoveYaLikeASister-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RuslanDisplay-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font" Target="fonts/AmaticSC-bold.fntdata"/><Relationship Id="rId14" Type="http://schemas.openxmlformats.org/officeDocument/2006/relationships/font" Target="fonts/AmaticSC-regular.fntdata"/><Relationship Id="rId17" Type="http://schemas.openxmlformats.org/officeDocument/2006/relationships/font" Target="fonts/SourceCodePro-bold.fntdata"/><Relationship Id="rId16" Type="http://schemas.openxmlformats.org/officeDocument/2006/relationships/font" Target="fonts/SourceCodePro-regular.fntdata"/><Relationship Id="rId5" Type="http://schemas.openxmlformats.org/officeDocument/2006/relationships/notesMaster" Target="notesMasters/notesMaster1.xml"/><Relationship Id="rId19" Type="http://schemas.openxmlformats.org/officeDocument/2006/relationships/font" Target="fonts/SourceCodePro-boldItalic.fntdata"/><Relationship Id="rId6" Type="http://schemas.openxmlformats.org/officeDocument/2006/relationships/slide" Target="slides/slide1.xml"/><Relationship Id="rId18" Type="http://schemas.openxmlformats.org/officeDocument/2006/relationships/font" Target="fonts/SourceCodePr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4" name="Shape 54"/>
        <p:cNvGrpSpPr/>
        <p:nvPr/>
      </p:nvGrpSpPr>
      <p:grpSpPr>
        <a:xfrm>
          <a:off x="0" y="0"/>
          <a:ext cx="0" cy="0"/>
          <a:chOff x="0" y="0"/>
          <a:chExt cx="0" cy="0"/>
        </a:xfrm>
      </p:grpSpPr>
      <p:sp>
        <p:nvSpPr>
          <p:cNvPr id="55" name="Google Shape;55;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56" name="Google Shape;56;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8" name="Shape 58"/>
        <p:cNvGrpSpPr/>
        <p:nvPr/>
      </p:nvGrpSpPr>
      <p:grpSpPr>
        <a:xfrm>
          <a:off x="0" y="0"/>
          <a:ext cx="0" cy="0"/>
          <a:chOff x="0" y="0"/>
          <a:chExt cx="0" cy="0"/>
        </a:xfrm>
      </p:grpSpPr>
      <p:sp>
        <p:nvSpPr>
          <p:cNvPr id="59" name="Google Shape;59;p15"/>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5"/>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61" name="Google Shape;61;p15"/>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62" name="Google Shape;6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3" name="Shape 63"/>
        <p:cNvGrpSpPr/>
        <p:nvPr/>
      </p:nvGrpSpPr>
      <p:grpSpPr>
        <a:xfrm>
          <a:off x="0" y="0"/>
          <a:ext cx="0" cy="0"/>
          <a:chOff x="0" y="0"/>
          <a:chExt cx="0" cy="0"/>
        </a:xfrm>
      </p:grpSpPr>
      <p:sp>
        <p:nvSpPr>
          <p:cNvPr id="64" name="Google Shape;64;p16"/>
          <p:cNvSpPr txBox="1"/>
          <p:nvPr>
            <p:ph type="title"/>
          </p:nvPr>
        </p:nvSpPr>
        <p:spPr>
          <a:xfrm>
            <a:off x="2802750" y="802500"/>
            <a:ext cx="3538500" cy="3538500"/>
          </a:xfrm>
          <a:prstGeom prst="rect">
            <a:avLst/>
          </a:prstGeom>
          <a:solidFill>
            <a:srgbClr val="FFFFFF"/>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65" name="Google Shape;6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17"/>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68" name="Google Shape;68;p17"/>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9" name="Google Shape;6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0" name="Shape 70"/>
        <p:cNvGrpSpPr/>
        <p:nvPr/>
      </p:nvGrpSpPr>
      <p:grpSpPr>
        <a:xfrm>
          <a:off x="0" y="0"/>
          <a:ext cx="0" cy="0"/>
          <a:chOff x="0" y="0"/>
          <a:chExt cx="0" cy="0"/>
        </a:xfrm>
      </p:grpSpPr>
      <p:sp>
        <p:nvSpPr>
          <p:cNvPr id="71" name="Google Shape;71;p18"/>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72" name="Google Shape;72;p18"/>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3" name="Google Shape;73;p18"/>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4" name="Google Shape;74;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9"/>
          <p:cNvSpPr txBox="1"/>
          <p:nvPr>
            <p:ph type="title"/>
          </p:nvPr>
        </p:nvSpPr>
        <p:spPr>
          <a:xfrm>
            <a:off x="304800" y="309350"/>
            <a:ext cx="8537700" cy="74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77" name="Google Shape;7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78" name="Shape 78"/>
        <p:cNvGrpSpPr/>
        <p:nvPr/>
      </p:nvGrpSpPr>
      <p:grpSpPr>
        <a:xfrm>
          <a:off x="0" y="0"/>
          <a:ext cx="0" cy="0"/>
          <a:chOff x="0" y="0"/>
          <a:chExt cx="0" cy="0"/>
        </a:xfrm>
      </p:grpSpPr>
      <p:sp>
        <p:nvSpPr>
          <p:cNvPr id="79" name="Google Shape;79;p20"/>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80" name="Google Shape;8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 name="Shape 81"/>
        <p:cNvGrpSpPr/>
        <p:nvPr/>
      </p:nvGrpSpPr>
      <p:grpSpPr>
        <a:xfrm>
          <a:off x="0" y="0"/>
          <a:ext cx="0" cy="0"/>
          <a:chOff x="0" y="0"/>
          <a:chExt cx="0" cy="0"/>
        </a:xfrm>
      </p:grpSpPr>
      <p:sp>
        <p:nvSpPr>
          <p:cNvPr id="82" name="Google Shape;82;p21"/>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3" name="Google Shape;83;p21"/>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84" name="Google Shape;84;p21"/>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85" name="Google Shape;85;p21"/>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86" name="Google Shape;86;p2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87" name="Google Shape;8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2"/>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90" name="Google Shape;90;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3"/>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93" name="Google Shape;93;p23"/>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94" name="Google Shape;9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52" name="Google Shape;52;p13"/>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4.png"/><Relationship Id="rId6"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6.png"/><Relationship Id="rId7"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2.png"/><Relationship Id="rId9" Type="http://schemas.openxmlformats.org/officeDocument/2006/relationships/image" Target="../media/image22.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18.png"/><Relationship Id="rId8"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25"/>
          <p:cNvPicPr preferRelativeResize="0"/>
          <p:nvPr/>
        </p:nvPicPr>
        <p:blipFill rotWithShape="1">
          <a:blip r:embed="rId3">
            <a:alphaModFix/>
          </a:blip>
          <a:srcRect b="0" l="0" r="0" t="0"/>
          <a:stretch/>
        </p:blipFill>
        <p:spPr>
          <a:xfrm>
            <a:off x="0" y="0"/>
            <a:ext cx="9143986" cy="5143500"/>
          </a:xfrm>
          <a:prstGeom prst="rect">
            <a:avLst/>
          </a:prstGeom>
          <a:noFill/>
          <a:ln>
            <a:noFill/>
          </a:ln>
        </p:spPr>
      </p:pic>
      <p:sp>
        <p:nvSpPr>
          <p:cNvPr id="102" name="Google Shape;102;p25"/>
          <p:cNvSpPr txBox="1"/>
          <p:nvPr/>
        </p:nvSpPr>
        <p:spPr>
          <a:xfrm>
            <a:off x="0" y="3998225"/>
            <a:ext cx="9144000" cy="30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 sz="6000" u="none" cap="none" strike="noStrike">
                <a:solidFill>
                  <a:srgbClr val="FFFFFF"/>
                </a:solidFill>
                <a:latin typeface="Ruslan Display"/>
                <a:ea typeface="Ruslan Display"/>
                <a:cs typeface="Ruslan Display"/>
                <a:sym typeface="Ruslan Display"/>
              </a:rPr>
              <a:t>Exhibition</a:t>
            </a:r>
            <a:endParaRPr b="0" i="0" sz="1800" u="none" cap="none" strike="noStrike">
              <a:solidFill>
                <a:srgbClr val="FFFFFF"/>
              </a:solidFill>
              <a:latin typeface="Ruslan Display"/>
              <a:ea typeface="Ruslan Display"/>
              <a:cs typeface="Ruslan Display"/>
              <a:sym typeface="Ruslan Display"/>
            </a:endParaRPr>
          </a:p>
        </p:txBody>
      </p:sp>
      <p:sp>
        <p:nvSpPr>
          <p:cNvPr id="103" name="Google Shape;103;p25"/>
          <p:cNvSpPr txBox="1"/>
          <p:nvPr/>
        </p:nvSpPr>
        <p:spPr>
          <a:xfrm>
            <a:off x="24" y="3868700"/>
            <a:ext cx="9144000" cy="84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9BE300"/>
                </a:solidFill>
                <a:latin typeface="Love Ya Like A Sister"/>
                <a:ea typeface="Love Ya Like A Sister"/>
                <a:cs typeface="Love Ya Like A Sister"/>
                <a:sym typeface="Love Ya Like A Sister"/>
              </a:rPr>
              <a:t>COMPONENT 2 SECTION A: FILM</a:t>
            </a:r>
            <a:endParaRPr b="0" i="0" sz="3600" u="none" cap="none" strike="noStrike">
              <a:solidFill>
                <a:srgbClr val="9BE300"/>
              </a:solidFill>
              <a:latin typeface="Love Ya Like A Sister"/>
              <a:ea typeface="Love Ya Like A Sister"/>
              <a:cs typeface="Love Ya Like A Sister"/>
              <a:sym typeface="Love Ya Like A Sis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6"/>
          <p:cNvSpPr txBox="1"/>
          <p:nvPr>
            <p:ph type="title"/>
          </p:nvPr>
        </p:nvSpPr>
        <p:spPr>
          <a:xfrm>
            <a:off x="-91850" y="7890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Exhibition = Audience; </a:t>
            </a:r>
            <a:endParaRPr b="0">
              <a:solidFill>
                <a:srgbClr val="000000"/>
              </a:solidFill>
              <a:highlight>
                <a:srgbClr val="9BE300"/>
              </a:highlight>
              <a:latin typeface="Love Ya Like A Sister"/>
              <a:ea typeface="Love Ya Like A Sister"/>
              <a:cs typeface="Love Ya Like A Sister"/>
              <a:sym typeface="Love Ya Like A Sister"/>
            </a:endParaRPr>
          </a:p>
        </p:txBody>
      </p:sp>
      <p:pic>
        <p:nvPicPr>
          <p:cNvPr id="109" name="Google Shape;109;p26"/>
          <p:cNvPicPr preferRelativeResize="0"/>
          <p:nvPr/>
        </p:nvPicPr>
        <p:blipFill rotWithShape="1">
          <a:blip r:embed="rId3">
            <a:alphaModFix/>
          </a:blip>
          <a:srcRect b="0" l="0" r="8799" t="0"/>
          <a:stretch/>
        </p:blipFill>
        <p:spPr>
          <a:xfrm>
            <a:off x="5896926" y="0"/>
            <a:ext cx="3247074" cy="5143500"/>
          </a:xfrm>
          <a:prstGeom prst="rect">
            <a:avLst/>
          </a:prstGeom>
          <a:noFill/>
          <a:ln>
            <a:noFill/>
          </a:ln>
        </p:spPr>
      </p:pic>
      <p:sp>
        <p:nvSpPr>
          <p:cNvPr id="110" name="Google Shape;110;p26"/>
          <p:cNvSpPr txBox="1"/>
          <p:nvPr>
            <p:ph idx="1" type="body"/>
          </p:nvPr>
        </p:nvSpPr>
        <p:spPr>
          <a:xfrm>
            <a:off x="275325" y="830350"/>
            <a:ext cx="4044000" cy="317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200"/>
              <a:buNone/>
            </a:pPr>
            <a:r>
              <a:rPr lang="en" sz="2400">
                <a:solidFill>
                  <a:srgbClr val="333333"/>
                </a:solidFill>
                <a:highlight>
                  <a:srgbClr val="FFFFFF"/>
                </a:highlight>
                <a:latin typeface="Twentieth Century"/>
                <a:ea typeface="Twentieth Century"/>
                <a:cs typeface="Twentieth Century"/>
                <a:sym typeface="Twentieth Century"/>
              </a:rPr>
              <a:t>Disney was highly aware of how to build and maintain audiences nationally and globally by: </a:t>
            </a:r>
            <a:endParaRPr sz="2400">
              <a:solidFill>
                <a:srgbClr val="333333"/>
              </a:solidFill>
              <a:highlight>
                <a:srgbClr val="FFFFFF"/>
              </a:highlight>
              <a:latin typeface="Twentieth Century"/>
              <a:ea typeface="Twentieth Century"/>
              <a:cs typeface="Twentieth Century"/>
              <a:sym typeface="Twentieth Century"/>
            </a:endParaRPr>
          </a:p>
          <a:p>
            <a:pPr indent="-349250" lvl="0" marL="457200" rtl="0" algn="l">
              <a:lnSpc>
                <a:spcPct val="115000"/>
              </a:lnSpc>
              <a:spcBef>
                <a:spcPts val="1600"/>
              </a:spcBef>
              <a:spcAft>
                <a:spcPts val="0"/>
              </a:spcAft>
              <a:buClr>
                <a:srgbClr val="333333"/>
              </a:buClr>
              <a:buSzPts val="1900"/>
              <a:buFont typeface="Twentieth Century"/>
              <a:buChar char="●"/>
            </a:pPr>
            <a:r>
              <a:rPr lang="en" sz="1900">
                <a:solidFill>
                  <a:srgbClr val="333333"/>
                </a:solidFill>
                <a:highlight>
                  <a:srgbClr val="FFFFFF"/>
                </a:highlight>
                <a:latin typeface="Twentieth Century"/>
                <a:ea typeface="Twentieth Century"/>
                <a:cs typeface="Twentieth Century"/>
                <a:sym typeface="Twentieth Century"/>
              </a:rPr>
              <a:t>Shaping of the product to appeal more to a family audience</a:t>
            </a:r>
            <a:endParaRPr sz="1900">
              <a:solidFill>
                <a:srgbClr val="333333"/>
              </a:solidFill>
              <a:highlight>
                <a:srgbClr val="FFFFFF"/>
              </a:highlight>
              <a:latin typeface="Twentieth Century"/>
              <a:ea typeface="Twentieth Century"/>
              <a:cs typeface="Twentieth Century"/>
              <a:sym typeface="Twentieth Century"/>
            </a:endParaRPr>
          </a:p>
          <a:p>
            <a:pPr indent="-349250" lvl="0" marL="457200" rtl="0" algn="l">
              <a:lnSpc>
                <a:spcPct val="115000"/>
              </a:lnSpc>
              <a:spcBef>
                <a:spcPts val="0"/>
              </a:spcBef>
              <a:spcAft>
                <a:spcPts val="0"/>
              </a:spcAft>
              <a:buClr>
                <a:srgbClr val="333333"/>
              </a:buClr>
              <a:buSzPts val="1900"/>
              <a:buFont typeface="Twentieth Century"/>
              <a:buChar char="●"/>
            </a:pPr>
            <a:r>
              <a:rPr lang="en" sz="1900">
                <a:solidFill>
                  <a:srgbClr val="333333"/>
                </a:solidFill>
                <a:highlight>
                  <a:srgbClr val="FFFFFF"/>
                </a:highlight>
                <a:latin typeface="Twentieth Century"/>
                <a:ea typeface="Twentieth Century"/>
                <a:cs typeface="Twentieth Century"/>
                <a:sym typeface="Twentieth Century"/>
              </a:rPr>
              <a:t>Making the product accessible to global audiences</a:t>
            </a:r>
            <a:endParaRPr sz="1900">
              <a:solidFill>
                <a:srgbClr val="333333"/>
              </a:solidFill>
              <a:highlight>
                <a:srgbClr val="FFFFFF"/>
              </a:highlight>
              <a:latin typeface="Twentieth Century"/>
              <a:ea typeface="Twentieth Century"/>
              <a:cs typeface="Twentieth Century"/>
              <a:sym typeface="Twentieth Century"/>
            </a:endParaRPr>
          </a:p>
          <a:p>
            <a:pPr indent="-349250" lvl="0" marL="457200" rtl="0" algn="l">
              <a:lnSpc>
                <a:spcPct val="115000"/>
              </a:lnSpc>
              <a:spcBef>
                <a:spcPts val="0"/>
              </a:spcBef>
              <a:spcAft>
                <a:spcPts val="0"/>
              </a:spcAft>
              <a:buClr>
                <a:srgbClr val="333333"/>
              </a:buClr>
              <a:buSzPts val="1900"/>
              <a:buFont typeface="Twentieth Century"/>
              <a:buChar char="●"/>
            </a:pPr>
            <a:r>
              <a:rPr lang="en" sz="1900">
                <a:solidFill>
                  <a:srgbClr val="333333"/>
                </a:solidFill>
                <a:highlight>
                  <a:srgbClr val="FFFFFF"/>
                </a:highlight>
                <a:latin typeface="Twentieth Century"/>
                <a:ea typeface="Twentieth Century"/>
                <a:cs typeface="Twentieth Century"/>
                <a:sym typeface="Twentieth Century"/>
              </a:rPr>
              <a:t>Re-releasing &amp; Vaulting</a:t>
            </a:r>
            <a:endParaRPr sz="1900">
              <a:solidFill>
                <a:srgbClr val="333333"/>
              </a:solidFill>
              <a:highlight>
                <a:srgbClr val="FFFFFF"/>
              </a:highlight>
              <a:latin typeface="Twentieth Century"/>
              <a:ea typeface="Twentieth Century"/>
              <a:cs typeface="Twentieth Century"/>
              <a:sym typeface="Twentieth Century"/>
            </a:endParaRPr>
          </a:p>
          <a:p>
            <a:pPr indent="-349250" lvl="0" marL="457200" rtl="0" algn="l">
              <a:lnSpc>
                <a:spcPct val="115000"/>
              </a:lnSpc>
              <a:spcBef>
                <a:spcPts val="0"/>
              </a:spcBef>
              <a:spcAft>
                <a:spcPts val="0"/>
              </a:spcAft>
              <a:buClr>
                <a:srgbClr val="333333"/>
              </a:buClr>
              <a:buSzPts val="1900"/>
              <a:buFont typeface="Twentieth Century"/>
              <a:buChar char="●"/>
            </a:pPr>
            <a:r>
              <a:rPr lang="en" sz="1900">
                <a:solidFill>
                  <a:srgbClr val="333333"/>
                </a:solidFill>
                <a:highlight>
                  <a:srgbClr val="FFFFFF"/>
                </a:highlight>
                <a:latin typeface="Twentieth Century"/>
                <a:ea typeface="Twentieth Century"/>
                <a:cs typeface="Twentieth Century"/>
                <a:sym typeface="Twentieth Century"/>
              </a:rPr>
              <a:t>Merchandising</a:t>
            </a:r>
            <a:endParaRPr sz="19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15000"/>
              </a:lnSpc>
              <a:spcBef>
                <a:spcPts val="1600"/>
              </a:spcBef>
              <a:spcAft>
                <a:spcPts val="0"/>
              </a:spcAft>
              <a:buSzPts val="1200"/>
              <a:buNone/>
            </a:pPr>
            <a:r>
              <a:t/>
            </a:r>
            <a:endParaRPr sz="19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15000"/>
              </a:lnSpc>
              <a:spcBef>
                <a:spcPts val="1600"/>
              </a:spcBef>
              <a:spcAft>
                <a:spcPts val="1600"/>
              </a:spcAft>
              <a:buSzPts val="1200"/>
              <a:buNone/>
            </a:pPr>
            <a:r>
              <a:t/>
            </a:r>
            <a:endParaRPr i="1" sz="2000">
              <a:solidFill>
                <a:srgbClr val="333333"/>
              </a:solidFill>
              <a:highlight>
                <a:schemeClr val="dk1"/>
              </a:highlight>
              <a:latin typeface="Twentieth Century"/>
              <a:ea typeface="Twentieth Century"/>
              <a:cs typeface="Twentieth Century"/>
              <a:sym typeface="Twentieth Century"/>
            </a:endParaRPr>
          </a:p>
        </p:txBody>
      </p:sp>
      <p:pic>
        <p:nvPicPr>
          <p:cNvPr id="111" name="Google Shape;111;p26"/>
          <p:cNvPicPr preferRelativeResize="0"/>
          <p:nvPr/>
        </p:nvPicPr>
        <p:blipFill rotWithShape="1">
          <a:blip r:embed="rId4">
            <a:alphaModFix/>
          </a:blip>
          <a:srcRect b="0" l="0" r="0" t="0"/>
          <a:stretch/>
        </p:blipFill>
        <p:spPr>
          <a:xfrm>
            <a:off x="4319325" y="108525"/>
            <a:ext cx="1854300" cy="2626500"/>
          </a:xfrm>
          <a:prstGeom prst="rect">
            <a:avLst/>
          </a:prstGeom>
          <a:noFill/>
          <a:ln>
            <a:noFill/>
          </a:ln>
        </p:spPr>
      </p:pic>
      <p:pic>
        <p:nvPicPr>
          <p:cNvPr id="112" name="Google Shape;112;p26"/>
          <p:cNvPicPr preferRelativeResize="0"/>
          <p:nvPr/>
        </p:nvPicPr>
        <p:blipFill rotWithShape="1">
          <a:blip r:embed="rId5">
            <a:alphaModFix/>
          </a:blip>
          <a:srcRect b="0" l="0" r="0" t="0"/>
          <a:stretch/>
        </p:blipFill>
        <p:spPr>
          <a:xfrm>
            <a:off x="4319322" y="2870100"/>
            <a:ext cx="2808151" cy="2106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animEffect filter="fade" transition="in">
                                      <p:cBhvr>
                                        <p:cTn dur="1000"/>
                                        <p:tgtEl>
                                          <p:spTgt spid="11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animEffect filter="fade" transition="in">
                                      <p:cBhvr>
                                        <p:cTn dur="1000"/>
                                        <p:tgtEl>
                                          <p:spTgt spid="11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2" st="2"/>
                                            </p:txEl>
                                          </p:spTgt>
                                        </p:tgtEl>
                                        <p:attrNameLst>
                                          <p:attrName>style.visibility</p:attrName>
                                        </p:attrNameLst>
                                      </p:cBhvr>
                                      <p:to>
                                        <p:strVal val="visible"/>
                                      </p:to>
                                    </p:set>
                                    <p:animEffect filter="fade" transition="in">
                                      <p:cBhvr>
                                        <p:cTn dur="1000"/>
                                        <p:tgtEl>
                                          <p:spTgt spid="11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3" st="3"/>
                                            </p:txEl>
                                          </p:spTgt>
                                        </p:tgtEl>
                                        <p:attrNameLst>
                                          <p:attrName>style.visibility</p:attrName>
                                        </p:attrNameLst>
                                      </p:cBhvr>
                                      <p:to>
                                        <p:strVal val="visible"/>
                                      </p:to>
                                    </p:set>
                                    <p:animEffect filter="fade" transition="in">
                                      <p:cBhvr>
                                        <p:cTn dur="1000"/>
                                        <p:tgtEl>
                                          <p:spTgt spid="11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4" st="4"/>
                                            </p:txEl>
                                          </p:spTgt>
                                        </p:tgtEl>
                                        <p:attrNameLst>
                                          <p:attrName>style.visibility</p:attrName>
                                        </p:attrNameLst>
                                      </p:cBhvr>
                                      <p:to>
                                        <p:strVal val="visible"/>
                                      </p:to>
                                    </p:set>
                                    <p:animEffect filter="fade" transition="in">
                                      <p:cBhvr>
                                        <p:cTn dur="1000"/>
                                        <p:tgtEl>
                                          <p:spTgt spid="11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5" st="5"/>
                                            </p:txEl>
                                          </p:spTgt>
                                        </p:tgtEl>
                                        <p:attrNameLst>
                                          <p:attrName>style.visibility</p:attrName>
                                        </p:attrNameLst>
                                      </p:cBhvr>
                                      <p:to>
                                        <p:strVal val="visible"/>
                                      </p:to>
                                    </p:set>
                                    <p:animEffect filter="fade" transition="in">
                                      <p:cBhvr>
                                        <p:cTn dur="1000"/>
                                        <p:tgtEl>
                                          <p:spTgt spid="11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6" st="6"/>
                                            </p:txEl>
                                          </p:spTgt>
                                        </p:tgtEl>
                                        <p:attrNameLst>
                                          <p:attrName>style.visibility</p:attrName>
                                        </p:attrNameLst>
                                      </p:cBhvr>
                                      <p:to>
                                        <p:strVal val="visible"/>
                                      </p:to>
                                    </p:set>
                                    <p:animEffect filter="fade" transition="in">
                                      <p:cBhvr>
                                        <p:cTn dur="1000"/>
                                        <p:tgtEl>
                                          <p:spTgt spid="110">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7"/>
          <p:cNvSpPr txBox="1"/>
          <p:nvPr/>
        </p:nvSpPr>
        <p:spPr>
          <a:xfrm>
            <a:off x="191825" y="2517500"/>
            <a:ext cx="2877300" cy="1103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Twentieth Century"/>
                <a:ea typeface="Twentieth Century"/>
                <a:cs typeface="Twentieth Century"/>
                <a:sym typeface="Twentieth Century"/>
              </a:rPr>
              <a:t>The movie is playing to not just the coveted Disney female audience, but to all demos. Males have flocked to the film, attracted by the cutting edge technology used for its visual effects</a:t>
            </a:r>
            <a:endParaRPr b="0" i="0" sz="2400" u="none" cap="none" strike="noStrike">
              <a:solidFill>
                <a:srgbClr val="000000"/>
              </a:solidFill>
              <a:latin typeface="Twentieth Century"/>
              <a:ea typeface="Twentieth Century"/>
              <a:cs typeface="Twentieth Century"/>
              <a:sym typeface="Twentieth Century"/>
            </a:endParaRPr>
          </a:p>
        </p:txBody>
      </p:sp>
      <p:pic>
        <p:nvPicPr>
          <p:cNvPr id="118" name="Google Shape;118;p27"/>
          <p:cNvPicPr preferRelativeResize="0"/>
          <p:nvPr/>
        </p:nvPicPr>
        <p:blipFill rotWithShape="1">
          <a:blip r:embed="rId3">
            <a:alphaModFix/>
          </a:blip>
          <a:srcRect b="12559" l="0" r="0" t="12229"/>
          <a:stretch/>
        </p:blipFill>
        <p:spPr>
          <a:xfrm>
            <a:off x="3136200" y="0"/>
            <a:ext cx="6007800" cy="3388750"/>
          </a:xfrm>
          <a:prstGeom prst="rect">
            <a:avLst/>
          </a:prstGeom>
          <a:noFill/>
          <a:ln>
            <a:noFill/>
          </a:ln>
        </p:spPr>
      </p:pic>
      <p:pic>
        <p:nvPicPr>
          <p:cNvPr id="119" name="Google Shape;119;p27"/>
          <p:cNvPicPr preferRelativeResize="0"/>
          <p:nvPr/>
        </p:nvPicPr>
        <p:blipFill rotWithShape="1">
          <a:blip r:embed="rId4">
            <a:alphaModFix/>
          </a:blip>
          <a:srcRect b="23524" l="0" r="0" t="0"/>
          <a:stretch/>
        </p:blipFill>
        <p:spPr>
          <a:xfrm>
            <a:off x="3136200" y="2556776"/>
            <a:ext cx="6007800" cy="2586725"/>
          </a:xfrm>
          <a:prstGeom prst="rect">
            <a:avLst/>
          </a:prstGeom>
          <a:noFill/>
          <a:ln>
            <a:noFill/>
          </a:ln>
        </p:spPr>
      </p:pic>
      <p:sp>
        <p:nvSpPr>
          <p:cNvPr id="120" name="Google Shape;120;p27"/>
          <p:cNvSpPr txBox="1"/>
          <p:nvPr>
            <p:ph type="title"/>
          </p:nvPr>
        </p:nvSpPr>
        <p:spPr>
          <a:xfrm>
            <a:off x="-156300" y="52375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JB16 &amp; the</a:t>
            </a:r>
            <a:endParaRPr b="0">
              <a:solidFill>
                <a:srgbClr val="000000"/>
              </a:solidFill>
              <a:highlight>
                <a:srgbClr val="9BE300"/>
              </a:highlight>
              <a:latin typeface="Love Ya Like A Sister"/>
              <a:ea typeface="Love Ya Like A Sister"/>
              <a:cs typeface="Love Ya Like A Sister"/>
              <a:sym typeface="Love Ya Like A Sister"/>
            </a:endParaRPr>
          </a:p>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Male Audience </a:t>
            </a:r>
            <a:endParaRPr b="0">
              <a:solidFill>
                <a:srgbClr val="000000"/>
              </a:solidFill>
              <a:highlight>
                <a:srgbClr val="9BE300"/>
              </a:highlight>
              <a:latin typeface="Love Ya Like A Sister"/>
              <a:ea typeface="Love Ya Like A Sister"/>
              <a:cs typeface="Love Ya Like A Sister"/>
              <a:sym typeface="Love Ya Like A Sist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28"/>
          <p:cNvPicPr preferRelativeResize="0"/>
          <p:nvPr/>
        </p:nvPicPr>
        <p:blipFill rotWithShape="1">
          <a:blip r:embed="rId3">
            <a:alphaModFix/>
          </a:blip>
          <a:srcRect b="5490" l="0" r="51269" t="0"/>
          <a:stretch/>
        </p:blipFill>
        <p:spPr>
          <a:xfrm>
            <a:off x="5059748" y="0"/>
            <a:ext cx="4084252" cy="5143499"/>
          </a:xfrm>
          <a:prstGeom prst="rect">
            <a:avLst/>
          </a:prstGeom>
          <a:noFill/>
          <a:ln>
            <a:noFill/>
          </a:ln>
        </p:spPr>
      </p:pic>
      <p:sp>
        <p:nvSpPr>
          <p:cNvPr id="126" name="Google Shape;126;p28"/>
          <p:cNvSpPr txBox="1"/>
          <p:nvPr>
            <p:ph idx="1" type="body"/>
          </p:nvPr>
        </p:nvSpPr>
        <p:spPr>
          <a:xfrm>
            <a:off x="183025" y="594025"/>
            <a:ext cx="7255200" cy="317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 sz="2400">
                <a:solidFill>
                  <a:srgbClr val="333333"/>
                </a:solidFill>
                <a:highlight>
                  <a:srgbClr val="FFFFFF"/>
                </a:highlight>
                <a:latin typeface="Twentieth Century"/>
                <a:ea typeface="Twentieth Century"/>
                <a:cs typeface="Twentieth Century"/>
                <a:sym typeface="Twentieth Century"/>
              </a:rPr>
              <a:t>Disney was an early master of synergy and cross promotion. They did this by:</a:t>
            </a:r>
            <a:endParaRPr sz="24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00000"/>
              </a:lnSpc>
              <a:spcBef>
                <a:spcPts val="1600"/>
              </a:spcBef>
              <a:spcAft>
                <a:spcPts val="0"/>
              </a:spcAft>
              <a:buSzPts val="1200"/>
              <a:buNone/>
            </a:pPr>
            <a:r>
              <a:t/>
            </a:r>
            <a:endParaRPr sz="600">
              <a:solidFill>
                <a:srgbClr val="333333"/>
              </a:solidFill>
              <a:highlight>
                <a:srgbClr val="FFFFFF"/>
              </a:highlight>
              <a:latin typeface="Twentieth Century"/>
              <a:ea typeface="Twentieth Century"/>
              <a:cs typeface="Twentieth Century"/>
              <a:sym typeface="Twentieth Century"/>
            </a:endParaRPr>
          </a:p>
          <a:p>
            <a:pPr indent="-381000" lvl="0" marL="457200" rtl="0" algn="l">
              <a:lnSpc>
                <a:spcPct val="100000"/>
              </a:lnSpc>
              <a:spcBef>
                <a:spcPts val="0"/>
              </a:spcBef>
              <a:spcAft>
                <a:spcPts val="0"/>
              </a:spcAft>
              <a:buClr>
                <a:srgbClr val="333333"/>
              </a:buClr>
              <a:buSzPts val="2400"/>
              <a:buFont typeface="Twentieth Century"/>
              <a:buChar char="●"/>
            </a:pPr>
            <a:r>
              <a:rPr lang="en" sz="2400">
                <a:solidFill>
                  <a:srgbClr val="333333"/>
                </a:solidFill>
                <a:highlight>
                  <a:srgbClr val="FFFFFF"/>
                </a:highlight>
                <a:latin typeface="Twentieth Century"/>
                <a:ea typeface="Twentieth Century"/>
                <a:cs typeface="Twentieth Century"/>
                <a:sym typeface="Twentieth Century"/>
              </a:rPr>
              <a:t>Persuading companies to tie in with their film’s release</a:t>
            </a:r>
            <a:endParaRPr sz="2400">
              <a:solidFill>
                <a:srgbClr val="333333"/>
              </a:solidFill>
              <a:highlight>
                <a:srgbClr val="FFFFFF"/>
              </a:highlight>
              <a:latin typeface="Twentieth Century"/>
              <a:ea typeface="Twentieth Century"/>
              <a:cs typeface="Twentieth Century"/>
              <a:sym typeface="Twentieth Century"/>
            </a:endParaRPr>
          </a:p>
          <a:p>
            <a:pPr indent="-381000" lvl="0" marL="457200" rtl="0" algn="l">
              <a:lnSpc>
                <a:spcPct val="100000"/>
              </a:lnSpc>
              <a:spcBef>
                <a:spcPts val="0"/>
              </a:spcBef>
              <a:spcAft>
                <a:spcPts val="0"/>
              </a:spcAft>
              <a:buClr>
                <a:srgbClr val="333333"/>
              </a:buClr>
              <a:buSzPts val="2400"/>
              <a:buFont typeface="Twentieth Century"/>
              <a:buChar char="●"/>
            </a:pPr>
            <a:r>
              <a:rPr lang="en" sz="2400">
                <a:solidFill>
                  <a:srgbClr val="333333"/>
                </a:solidFill>
                <a:highlight>
                  <a:srgbClr val="FFFFFF"/>
                </a:highlight>
                <a:latin typeface="Twentieth Century"/>
                <a:ea typeface="Twentieth Century"/>
                <a:cs typeface="Twentieth Century"/>
                <a:sym typeface="Twentieth Century"/>
              </a:rPr>
              <a:t>Running a character merchandising department</a:t>
            </a:r>
            <a:endParaRPr sz="2400">
              <a:solidFill>
                <a:srgbClr val="333333"/>
              </a:solidFill>
              <a:highlight>
                <a:srgbClr val="FFFFFF"/>
              </a:highlight>
              <a:latin typeface="Twentieth Century"/>
              <a:ea typeface="Twentieth Century"/>
              <a:cs typeface="Twentieth Century"/>
              <a:sym typeface="Twentieth Century"/>
            </a:endParaRPr>
          </a:p>
          <a:p>
            <a:pPr indent="-381000" lvl="0" marL="457200" rtl="0" algn="l">
              <a:lnSpc>
                <a:spcPct val="100000"/>
              </a:lnSpc>
              <a:spcBef>
                <a:spcPts val="0"/>
              </a:spcBef>
              <a:spcAft>
                <a:spcPts val="0"/>
              </a:spcAft>
              <a:buClr>
                <a:srgbClr val="333333"/>
              </a:buClr>
              <a:buSzPts val="2400"/>
              <a:buFont typeface="Twentieth Century"/>
              <a:buChar char="●"/>
            </a:pPr>
            <a:r>
              <a:rPr lang="en" sz="2400">
                <a:solidFill>
                  <a:srgbClr val="333333"/>
                </a:solidFill>
                <a:highlight>
                  <a:srgbClr val="FFFFFF"/>
                </a:highlight>
                <a:latin typeface="Twentieth Century"/>
                <a:ea typeface="Twentieth Century"/>
                <a:cs typeface="Twentieth Century"/>
                <a:sym typeface="Twentieth Century"/>
              </a:rPr>
              <a:t>Using TV channel &amp; Theme Parks to promote the product</a:t>
            </a:r>
            <a:endParaRPr sz="24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00000"/>
              </a:lnSpc>
              <a:spcBef>
                <a:spcPts val="1600"/>
              </a:spcBef>
              <a:spcAft>
                <a:spcPts val="0"/>
              </a:spcAft>
              <a:buSzPts val="1200"/>
              <a:buNone/>
            </a:pPr>
            <a:r>
              <a:t/>
            </a:r>
            <a:endParaRPr sz="24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00000"/>
              </a:lnSpc>
              <a:spcBef>
                <a:spcPts val="1600"/>
              </a:spcBef>
              <a:spcAft>
                <a:spcPts val="1600"/>
              </a:spcAft>
              <a:buSzPts val="1200"/>
              <a:buNone/>
            </a:pPr>
            <a:r>
              <a:t/>
            </a:r>
            <a:endParaRPr i="1" sz="2400">
              <a:solidFill>
                <a:srgbClr val="333333"/>
              </a:solidFill>
              <a:highlight>
                <a:schemeClr val="dk1"/>
              </a:highlight>
              <a:latin typeface="Twentieth Century"/>
              <a:ea typeface="Twentieth Century"/>
              <a:cs typeface="Twentieth Century"/>
              <a:sym typeface="Twentieth Century"/>
            </a:endParaRPr>
          </a:p>
        </p:txBody>
      </p:sp>
      <p:sp>
        <p:nvSpPr>
          <p:cNvPr id="127" name="Google Shape;127;p28"/>
          <p:cNvSpPr txBox="1"/>
          <p:nvPr>
            <p:ph type="title"/>
          </p:nvPr>
        </p:nvSpPr>
        <p:spPr>
          <a:xfrm>
            <a:off x="-106575" y="-6200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Disney &amp; Synergy </a:t>
            </a:r>
            <a:endParaRPr b="0">
              <a:solidFill>
                <a:srgbClr val="000000"/>
              </a:solidFill>
              <a:highlight>
                <a:srgbClr val="9BE300"/>
              </a:highlight>
              <a:latin typeface="Love Ya Like A Sister"/>
              <a:ea typeface="Love Ya Like A Sister"/>
              <a:cs typeface="Love Ya Like A Sister"/>
              <a:sym typeface="Love Ya Like A Sister"/>
            </a:endParaRPr>
          </a:p>
        </p:txBody>
      </p:sp>
      <p:pic>
        <p:nvPicPr>
          <p:cNvPr id="128" name="Google Shape;128;p28"/>
          <p:cNvPicPr preferRelativeResize="0"/>
          <p:nvPr/>
        </p:nvPicPr>
        <p:blipFill rotWithShape="1">
          <a:blip r:embed="rId4">
            <a:alphaModFix/>
          </a:blip>
          <a:srcRect b="0" l="0" r="0" t="0"/>
          <a:stretch/>
        </p:blipFill>
        <p:spPr>
          <a:xfrm>
            <a:off x="4269675" y="3483575"/>
            <a:ext cx="2365724" cy="1577901"/>
          </a:xfrm>
          <a:prstGeom prst="rect">
            <a:avLst/>
          </a:prstGeom>
          <a:noFill/>
          <a:ln>
            <a:noFill/>
          </a:ln>
        </p:spPr>
      </p:pic>
      <p:pic>
        <p:nvPicPr>
          <p:cNvPr id="129" name="Google Shape;129;p28"/>
          <p:cNvPicPr preferRelativeResize="0"/>
          <p:nvPr/>
        </p:nvPicPr>
        <p:blipFill rotWithShape="1">
          <a:blip r:embed="rId5">
            <a:alphaModFix/>
          </a:blip>
          <a:srcRect b="0" l="0" r="0" t="0"/>
          <a:stretch/>
        </p:blipFill>
        <p:spPr>
          <a:xfrm>
            <a:off x="2105184" y="3483575"/>
            <a:ext cx="2103867" cy="1577900"/>
          </a:xfrm>
          <a:prstGeom prst="rect">
            <a:avLst/>
          </a:prstGeom>
          <a:noFill/>
          <a:ln>
            <a:noFill/>
          </a:ln>
        </p:spPr>
      </p:pic>
      <p:pic>
        <p:nvPicPr>
          <p:cNvPr id="130" name="Google Shape;130;p28"/>
          <p:cNvPicPr preferRelativeResize="0"/>
          <p:nvPr/>
        </p:nvPicPr>
        <p:blipFill rotWithShape="1">
          <a:blip r:embed="rId6">
            <a:alphaModFix/>
          </a:blip>
          <a:srcRect b="0" l="0" r="18165" t="0"/>
          <a:stretch/>
        </p:blipFill>
        <p:spPr>
          <a:xfrm>
            <a:off x="322825" y="3483575"/>
            <a:ext cx="1721725" cy="1577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9"/>
          <p:cNvSpPr txBox="1"/>
          <p:nvPr/>
        </p:nvSpPr>
        <p:spPr>
          <a:xfrm>
            <a:off x="326800" y="184725"/>
            <a:ext cx="86247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1" lang="en" sz="2400" u="none" cap="none" strike="noStrike">
                <a:solidFill>
                  <a:srgbClr val="000000"/>
                </a:solidFill>
                <a:latin typeface="Twentieth Century"/>
                <a:ea typeface="Twentieth Century"/>
                <a:cs typeface="Twentieth Century"/>
                <a:sym typeface="Twentieth Century"/>
              </a:rPr>
              <a:t>“Every Disney product is both a commodity and an ad for every other Disney commodity, it is scarcely an exaggeration to say that each story the company tells, each theme the company deploys builds the Disney brand”.</a:t>
            </a:r>
            <a:r>
              <a:rPr b="0" i="0" lang="en" sz="2400" u="none" cap="none" strike="noStrike">
                <a:solidFill>
                  <a:srgbClr val="000000"/>
                </a:solidFill>
                <a:latin typeface="Twentieth Century"/>
                <a:ea typeface="Twentieth Century"/>
                <a:cs typeface="Twentieth Century"/>
                <a:sym typeface="Twentieth Century"/>
              </a:rPr>
              <a:t>  </a:t>
            </a:r>
            <a:endParaRPr b="0" i="0" sz="2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0000"/>
                </a:solidFill>
                <a:latin typeface="Twentieth Century"/>
                <a:ea typeface="Twentieth Century"/>
                <a:cs typeface="Twentieth Century"/>
                <a:sym typeface="Twentieth Century"/>
              </a:rPr>
              <a:t>Budd. M (Ed) &amp; Kirsch, M. (Ed). (2005) </a:t>
            </a:r>
            <a:r>
              <a:rPr b="1" i="1" lang="en" sz="2400" u="none" cap="none" strike="noStrike">
                <a:solidFill>
                  <a:srgbClr val="000000"/>
                </a:solidFill>
                <a:latin typeface="Twentieth Century"/>
                <a:ea typeface="Twentieth Century"/>
                <a:cs typeface="Twentieth Century"/>
                <a:sym typeface="Twentieth Century"/>
              </a:rPr>
              <a:t>Rethinking Disney: Private Control, Public Dimensions</a:t>
            </a:r>
            <a:endParaRPr b="1" i="1" sz="2400" u="none" cap="none" strike="noStrike">
              <a:solidFill>
                <a:srgbClr val="000000"/>
              </a:solidFill>
              <a:latin typeface="Twentieth Century"/>
              <a:ea typeface="Twentieth Century"/>
              <a:cs typeface="Twentieth Century"/>
              <a:sym typeface="Twentieth Century"/>
            </a:endParaRPr>
          </a:p>
        </p:txBody>
      </p:sp>
      <p:sp>
        <p:nvSpPr>
          <p:cNvPr id="136" name="Google Shape;136;p29"/>
          <p:cNvSpPr txBox="1"/>
          <p:nvPr/>
        </p:nvSpPr>
        <p:spPr>
          <a:xfrm>
            <a:off x="277075" y="3445575"/>
            <a:ext cx="8731200" cy="1477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222222"/>
                </a:solidFill>
                <a:latin typeface="Twentieth Century"/>
                <a:ea typeface="Twentieth Century"/>
                <a:cs typeface="Twentieth Century"/>
                <a:sym typeface="Twentieth Century"/>
              </a:rPr>
              <a:t>Brand loyalty</a:t>
            </a:r>
            <a:r>
              <a:rPr b="0" i="0" lang="en" sz="1800" u="none" cap="none" strike="noStrike">
                <a:solidFill>
                  <a:srgbClr val="222222"/>
                </a:solidFill>
                <a:latin typeface="Twentieth Century"/>
                <a:ea typeface="Twentieth Century"/>
                <a:cs typeface="Twentieth Century"/>
                <a:sym typeface="Twentieth Century"/>
              </a:rPr>
              <a:t> is a pattern of consumer behavior where consumers become committed to </a:t>
            </a:r>
            <a:r>
              <a:rPr b="1" i="0" lang="en" sz="1800" u="none" cap="none" strike="noStrike">
                <a:solidFill>
                  <a:srgbClr val="222222"/>
                </a:solidFill>
                <a:latin typeface="Twentieth Century"/>
                <a:ea typeface="Twentieth Century"/>
                <a:cs typeface="Twentieth Century"/>
                <a:sym typeface="Twentieth Century"/>
              </a:rPr>
              <a:t>brands</a:t>
            </a:r>
            <a:r>
              <a:rPr b="0" i="0" lang="en" sz="1800" u="none" cap="none" strike="noStrike">
                <a:solidFill>
                  <a:srgbClr val="222222"/>
                </a:solidFill>
                <a:latin typeface="Twentieth Century"/>
                <a:ea typeface="Twentieth Century"/>
                <a:cs typeface="Twentieth Century"/>
                <a:sym typeface="Twentieth Century"/>
              </a:rPr>
              <a:t> and make repeat purchases from the same </a:t>
            </a:r>
            <a:r>
              <a:rPr b="1" i="0" lang="en" sz="1800" u="none" cap="none" strike="noStrike">
                <a:solidFill>
                  <a:srgbClr val="222222"/>
                </a:solidFill>
                <a:latin typeface="Twentieth Century"/>
                <a:ea typeface="Twentieth Century"/>
                <a:cs typeface="Twentieth Century"/>
                <a:sym typeface="Twentieth Century"/>
              </a:rPr>
              <a:t>brands</a:t>
            </a:r>
            <a:r>
              <a:rPr b="0" i="0" lang="en" sz="1800" u="none" cap="none" strike="noStrike">
                <a:solidFill>
                  <a:srgbClr val="222222"/>
                </a:solidFill>
                <a:latin typeface="Twentieth Century"/>
                <a:ea typeface="Twentieth Century"/>
                <a:cs typeface="Twentieth Century"/>
                <a:sym typeface="Twentieth Century"/>
              </a:rPr>
              <a:t> over time. </a:t>
            </a:r>
            <a:r>
              <a:rPr b="1" i="0" lang="en" sz="1800" u="none" cap="none" strike="noStrike">
                <a:solidFill>
                  <a:srgbClr val="222222"/>
                </a:solidFill>
                <a:latin typeface="Twentieth Century"/>
                <a:ea typeface="Twentieth Century"/>
                <a:cs typeface="Twentieth Century"/>
                <a:sym typeface="Twentieth Century"/>
              </a:rPr>
              <a:t>Loyal</a:t>
            </a:r>
            <a:r>
              <a:rPr b="0" i="0" lang="en" sz="1800" u="none" cap="none" strike="noStrike">
                <a:solidFill>
                  <a:srgbClr val="222222"/>
                </a:solidFill>
                <a:latin typeface="Twentieth Century"/>
                <a:ea typeface="Twentieth Century"/>
                <a:cs typeface="Twentieth Century"/>
                <a:sym typeface="Twentieth Century"/>
              </a:rPr>
              <a:t> customers consistently purchase products from their preferred </a:t>
            </a:r>
            <a:r>
              <a:rPr b="1" i="0" lang="en" sz="1800" u="none" cap="none" strike="noStrike">
                <a:solidFill>
                  <a:srgbClr val="222222"/>
                </a:solidFill>
                <a:latin typeface="Twentieth Century"/>
                <a:ea typeface="Twentieth Century"/>
                <a:cs typeface="Twentieth Century"/>
                <a:sym typeface="Twentieth Century"/>
              </a:rPr>
              <a:t>brands</a:t>
            </a:r>
            <a:r>
              <a:rPr b="0" i="0" lang="en" sz="1800" u="none" cap="none" strike="noStrike">
                <a:solidFill>
                  <a:srgbClr val="222222"/>
                </a:solidFill>
                <a:latin typeface="Twentieth Century"/>
                <a:ea typeface="Twentieth Century"/>
                <a:cs typeface="Twentieth Century"/>
                <a:sym typeface="Twentieth Century"/>
              </a:rPr>
              <a:t>, regardless of convenience or price.</a:t>
            </a:r>
            <a:endParaRPr b="0" i="0" sz="1800" u="none" cap="none" strike="noStrike">
              <a:solidFill>
                <a:srgbClr val="000000"/>
              </a:solidFill>
              <a:latin typeface="Twentieth Century"/>
              <a:ea typeface="Twentieth Century"/>
              <a:cs typeface="Twentieth Century"/>
              <a:sym typeface="Twentieth Centur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30"/>
          <p:cNvSpPr txBox="1"/>
          <p:nvPr>
            <p:ph idx="1" type="body"/>
          </p:nvPr>
        </p:nvSpPr>
        <p:spPr>
          <a:xfrm>
            <a:off x="208325" y="604325"/>
            <a:ext cx="4697700" cy="317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 sz="2400">
                <a:solidFill>
                  <a:srgbClr val="333333"/>
                </a:solidFill>
                <a:highlight>
                  <a:srgbClr val="FFFFFF"/>
                </a:highlight>
                <a:latin typeface="Twentieth Century"/>
                <a:ea typeface="Twentieth Century"/>
                <a:cs typeface="Twentieth Century"/>
                <a:sym typeface="Twentieth Century"/>
              </a:rPr>
              <a:t>Tie-Ins</a:t>
            </a:r>
            <a:endParaRPr sz="6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00000"/>
              </a:lnSpc>
              <a:spcBef>
                <a:spcPts val="0"/>
              </a:spcBef>
              <a:spcAft>
                <a:spcPts val="0"/>
              </a:spcAft>
              <a:buSzPts val="1200"/>
              <a:buNone/>
            </a:pPr>
            <a:r>
              <a:rPr lang="en" sz="1600">
                <a:solidFill>
                  <a:srgbClr val="222222"/>
                </a:solidFill>
                <a:highlight>
                  <a:srgbClr val="FFFFFF"/>
                </a:highlight>
                <a:latin typeface="Twentieth Century"/>
                <a:ea typeface="Twentieth Century"/>
                <a:cs typeface="Twentieth Century"/>
                <a:sym typeface="Twentieth Century"/>
              </a:rPr>
              <a:t>A </a:t>
            </a:r>
            <a:r>
              <a:rPr b="1" lang="en" sz="1600">
                <a:solidFill>
                  <a:srgbClr val="222222"/>
                </a:solidFill>
                <a:highlight>
                  <a:srgbClr val="FFFFFF"/>
                </a:highlight>
                <a:latin typeface="Twentieth Century"/>
                <a:ea typeface="Twentieth Century"/>
                <a:cs typeface="Twentieth Century"/>
                <a:sym typeface="Twentieth Century"/>
              </a:rPr>
              <a:t>tie-in</a:t>
            </a:r>
            <a:r>
              <a:rPr lang="en" sz="1600">
                <a:solidFill>
                  <a:srgbClr val="222222"/>
                </a:solidFill>
                <a:highlight>
                  <a:srgbClr val="FFFFFF"/>
                </a:highlight>
                <a:latin typeface="Twentieth Century"/>
                <a:ea typeface="Twentieth Century"/>
                <a:cs typeface="Twentieth Century"/>
                <a:sym typeface="Twentieth Century"/>
              </a:rPr>
              <a:t> work is a work of fiction or other product based on a media property. </a:t>
            </a:r>
            <a:endParaRPr sz="1600">
              <a:solidFill>
                <a:srgbClr val="222222"/>
              </a:solidFill>
              <a:highlight>
                <a:srgbClr val="FFFFFF"/>
              </a:highlight>
              <a:latin typeface="Twentieth Century"/>
              <a:ea typeface="Twentieth Century"/>
              <a:cs typeface="Twentieth Century"/>
              <a:sym typeface="Twentieth Century"/>
            </a:endParaRPr>
          </a:p>
          <a:p>
            <a:pPr indent="0" lvl="0" marL="0" rtl="0" algn="l">
              <a:lnSpc>
                <a:spcPct val="100000"/>
              </a:lnSpc>
              <a:spcBef>
                <a:spcPts val="0"/>
              </a:spcBef>
              <a:spcAft>
                <a:spcPts val="0"/>
              </a:spcAft>
              <a:buSzPts val="1200"/>
              <a:buNone/>
            </a:pPr>
            <a:r>
              <a:rPr lang="en" sz="1600">
                <a:solidFill>
                  <a:srgbClr val="222222"/>
                </a:solidFill>
                <a:highlight>
                  <a:srgbClr val="FFFFFF"/>
                </a:highlight>
                <a:latin typeface="Twentieth Century"/>
                <a:ea typeface="Twentieth Century"/>
                <a:cs typeface="Twentieth Century"/>
                <a:sym typeface="Twentieth Century"/>
              </a:rPr>
              <a:t>Tie-ins are authorized by the owners of the original property, and are a form of cross-promotion used primarily to generate additional income from that property and to promote its visibility.</a:t>
            </a:r>
            <a:endParaRPr sz="16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00000"/>
              </a:lnSpc>
              <a:spcBef>
                <a:spcPts val="1600"/>
              </a:spcBef>
              <a:spcAft>
                <a:spcPts val="1600"/>
              </a:spcAft>
              <a:buSzPts val="1200"/>
              <a:buNone/>
            </a:pPr>
            <a:r>
              <a:t/>
            </a:r>
            <a:endParaRPr i="1" sz="2400">
              <a:solidFill>
                <a:srgbClr val="333333"/>
              </a:solidFill>
              <a:highlight>
                <a:schemeClr val="dk1"/>
              </a:highlight>
              <a:latin typeface="Twentieth Century"/>
              <a:ea typeface="Twentieth Century"/>
              <a:cs typeface="Twentieth Century"/>
              <a:sym typeface="Twentieth Century"/>
            </a:endParaRPr>
          </a:p>
        </p:txBody>
      </p:sp>
      <p:sp>
        <p:nvSpPr>
          <p:cNvPr id="142" name="Google Shape;142;p30"/>
          <p:cNvSpPr txBox="1"/>
          <p:nvPr>
            <p:ph type="title"/>
          </p:nvPr>
        </p:nvSpPr>
        <p:spPr>
          <a:xfrm>
            <a:off x="-149200" y="-6200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Disney &amp; Synergy </a:t>
            </a:r>
            <a:endParaRPr b="0">
              <a:solidFill>
                <a:srgbClr val="000000"/>
              </a:solidFill>
              <a:highlight>
                <a:srgbClr val="9BE300"/>
              </a:highlight>
              <a:latin typeface="Love Ya Like A Sister"/>
              <a:ea typeface="Love Ya Like A Sister"/>
              <a:cs typeface="Love Ya Like A Sister"/>
              <a:sym typeface="Love Ya Like A Sister"/>
            </a:endParaRPr>
          </a:p>
        </p:txBody>
      </p:sp>
      <p:pic>
        <p:nvPicPr>
          <p:cNvPr id="143" name="Google Shape;143;p30"/>
          <p:cNvPicPr preferRelativeResize="0"/>
          <p:nvPr/>
        </p:nvPicPr>
        <p:blipFill rotWithShape="1">
          <a:blip r:embed="rId3">
            <a:alphaModFix/>
          </a:blip>
          <a:srcRect b="0" l="13099" r="3566" t="0"/>
          <a:stretch/>
        </p:blipFill>
        <p:spPr>
          <a:xfrm>
            <a:off x="7109275" y="65650"/>
            <a:ext cx="1946575" cy="3024725"/>
          </a:xfrm>
          <a:prstGeom prst="rect">
            <a:avLst/>
          </a:prstGeom>
          <a:noFill/>
          <a:ln>
            <a:noFill/>
          </a:ln>
        </p:spPr>
      </p:pic>
      <p:pic>
        <p:nvPicPr>
          <p:cNvPr id="144" name="Google Shape;144;p30"/>
          <p:cNvPicPr preferRelativeResize="0"/>
          <p:nvPr/>
        </p:nvPicPr>
        <p:blipFill rotWithShape="1">
          <a:blip r:embed="rId4">
            <a:alphaModFix/>
          </a:blip>
          <a:srcRect b="0" l="0" r="0" t="3361"/>
          <a:stretch/>
        </p:blipFill>
        <p:spPr>
          <a:xfrm>
            <a:off x="5583975" y="3164100"/>
            <a:ext cx="3471875" cy="1890526"/>
          </a:xfrm>
          <a:prstGeom prst="rect">
            <a:avLst/>
          </a:prstGeom>
          <a:noFill/>
          <a:ln>
            <a:noFill/>
          </a:ln>
        </p:spPr>
      </p:pic>
      <p:pic>
        <p:nvPicPr>
          <p:cNvPr id="145" name="Google Shape;145;p30"/>
          <p:cNvPicPr preferRelativeResize="0"/>
          <p:nvPr/>
        </p:nvPicPr>
        <p:blipFill rotWithShape="1">
          <a:blip r:embed="rId5">
            <a:alphaModFix/>
          </a:blip>
          <a:srcRect b="0" l="0" r="0" t="0"/>
          <a:stretch/>
        </p:blipFill>
        <p:spPr>
          <a:xfrm>
            <a:off x="3518098" y="3164100"/>
            <a:ext cx="1921102" cy="1929650"/>
          </a:xfrm>
          <a:prstGeom prst="rect">
            <a:avLst/>
          </a:prstGeom>
          <a:noFill/>
          <a:ln>
            <a:noFill/>
          </a:ln>
        </p:spPr>
      </p:pic>
      <p:pic>
        <p:nvPicPr>
          <p:cNvPr id="146" name="Google Shape;146;p30"/>
          <p:cNvPicPr preferRelativeResize="0"/>
          <p:nvPr/>
        </p:nvPicPr>
        <p:blipFill rotWithShape="1">
          <a:blip r:embed="rId6">
            <a:alphaModFix/>
          </a:blip>
          <a:srcRect b="3947" l="0" r="0" t="3578"/>
          <a:stretch/>
        </p:blipFill>
        <p:spPr>
          <a:xfrm>
            <a:off x="112775" y="2767925"/>
            <a:ext cx="3297275" cy="2286700"/>
          </a:xfrm>
          <a:prstGeom prst="rect">
            <a:avLst/>
          </a:prstGeom>
          <a:noFill/>
          <a:ln>
            <a:noFill/>
          </a:ln>
        </p:spPr>
      </p:pic>
      <p:pic>
        <p:nvPicPr>
          <p:cNvPr id="147" name="Google Shape;147;p30"/>
          <p:cNvPicPr preferRelativeResize="0"/>
          <p:nvPr/>
        </p:nvPicPr>
        <p:blipFill rotWithShape="1">
          <a:blip r:embed="rId7">
            <a:alphaModFix/>
          </a:blip>
          <a:srcRect b="0" l="0" r="0" t="0"/>
          <a:stretch/>
        </p:blipFill>
        <p:spPr>
          <a:xfrm>
            <a:off x="4906019" y="65651"/>
            <a:ext cx="2104680" cy="3024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1"/>
          <p:cNvSpPr txBox="1"/>
          <p:nvPr>
            <p:ph idx="1" type="body"/>
          </p:nvPr>
        </p:nvSpPr>
        <p:spPr>
          <a:xfrm>
            <a:off x="208325" y="604325"/>
            <a:ext cx="4104000" cy="317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 sz="2400">
                <a:solidFill>
                  <a:srgbClr val="333333"/>
                </a:solidFill>
                <a:highlight>
                  <a:srgbClr val="FFFFFF"/>
                </a:highlight>
                <a:latin typeface="Twentieth Century"/>
                <a:ea typeface="Twentieth Century"/>
                <a:cs typeface="Twentieth Century"/>
                <a:sym typeface="Twentieth Century"/>
              </a:rPr>
              <a:t>Disney continues to employ a similar strategy in a modern world...</a:t>
            </a:r>
            <a:endParaRPr sz="1600">
              <a:solidFill>
                <a:srgbClr val="333333"/>
              </a:solidFill>
              <a:highlight>
                <a:srgbClr val="FFFFFF"/>
              </a:highlight>
              <a:latin typeface="Twentieth Century"/>
              <a:ea typeface="Twentieth Century"/>
              <a:cs typeface="Twentieth Century"/>
              <a:sym typeface="Twentieth Century"/>
            </a:endParaRPr>
          </a:p>
          <a:p>
            <a:pPr indent="0" lvl="0" marL="0" rtl="0" algn="l">
              <a:lnSpc>
                <a:spcPct val="100000"/>
              </a:lnSpc>
              <a:spcBef>
                <a:spcPts val="1600"/>
              </a:spcBef>
              <a:spcAft>
                <a:spcPts val="1600"/>
              </a:spcAft>
              <a:buSzPts val="1200"/>
              <a:buNone/>
            </a:pPr>
            <a:r>
              <a:t/>
            </a:r>
            <a:endParaRPr i="1" sz="2400">
              <a:solidFill>
                <a:srgbClr val="333333"/>
              </a:solidFill>
              <a:highlight>
                <a:schemeClr val="dk1"/>
              </a:highlight>
              <a:latin typeface="Twentieth Century"/>
              <a:ea typeface="Twentieth Century"/>
              <a:cs typeface="Twentieth Century"/>
              <a:sym typeface="Twentieth Century"/>
            </a:endParaRPr>
          </a:p>
        </p:txBody>
      </p:sp>
      <p:sp>
        <p:nvSpPr>
          <p:cNvPr id="153" name="Google Shape;153;p31"/>
          <p:cNvSpPr txBox="1"/>
          <p:nvPr>
            <p:ph type="title"/>
          </p:nvPr>
        </p:nvSpPr>
        <p:spPr>
          <a:xfrm>
            <a:off x="-149200" y="-6200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JB16 &amp; Synergy </a:t>
            </a:r>
            <a:endParaRPr b="0">
              <a:solidFill>
                <a:srgbClr val="000000"/>
              </a:solidFill>
              <a:highlight>
                <a:srgbClr val="9BE300"/>
              </a:highlight>
              <a:latin typeface="Love Ya Like A Sister"/>
              <a:ea typeface="Love Ya Like A Sister"/>
              <a:cs typeface="Love Ya Like A Sister"/>
              <a:sym typeface="Love Ya Like A Sister"/>
            </a:endParaRPr>
          </a:p>
        </p:txBody>
      </p:sp>
      <p:pic>
        <p:nvPicPr>
          <p:cNvPr id="154" name="Google Shape;154;p31"/>
          <p:cNvPicPr preferRelativeResize="0"/>
          <p:nvPr/>
        </p:nvPicPr>
        <p:blipFill rotWithShape="1">
          <a:blip r:embed="rId3">
            <a:alphaModFix/>
          </a:blip>
          <a:srcRect b="0" l="0" r="0" t="0"/>
          <a:stretch/>
        </p:blipFill>
        <p:spPr>
          <a:xfrm>
            <a:off x="3889425" y="257500"/>
            <a:ext cx="1637700" cy="957375"/>
          </a:xfrm>
          <a:prstGeom prst="rect">
            <a:avLst/>
          </a:prstGeom>
          <a:noFill/>
          <a:ln>
            <a:noFill/>
          </a:ln>
        </p:spPr>
      </p:pic>
      <p:pic>
        <p:nvPicPr>
          <p:cNvPr id="155" name="Google Shape;155;p31"/>
          <p:cNvPicPr preferRelativeResize="0"/>
          <p:nvPr/>
        </p:nvPicPr>
        <p:blipFill rotWithShape="1">
          <a:blip r:embed="rId4">
            <a:alphaModFix/>
          </a:blip>
          <a:srcRect b="0" l="0" r="0" t="0"/>
          <a:stretch/>
        </p:blipFill>
        <p:spPr>
          <a:xfrm>
            <a:off x="137276" y="1738137"/>
            <a:ext cx="2179200" cy="1074475"/>
          </a:xfrm>
          <a:prstGeom prst="rect">
            <a:avLst/>
          </a:prstGeom>
          <a:noFill/>
          <a:ln>
            <a:noFill/>
          </a:ln>
        </p:spPr>
      </p:pic>
      <p:pic>
        <p:nvPicPr>
          <p:cNvPr id="156" name="Google Shape;156;p31"/>
          <p:cNvPicPr preferRelativeResize="0"/>
          <p:nvPr/>
        </p:nvPicPr>
        <p:blipFill rotWithShape="1">
          <a:blip r:embed="rId5">
            <a:alphaModFix/>
          </a:blip>
          <a:srcRect b="0" l="0" r="0" t="0"/>
          <a:stretch/>
        </p:blipFill>
        <p:spPr>
          <a:xfrm>
            <a:off x="137273" y="2812600"/>
            <a:ext cx="2091775" cy="2188799"/>
          </a:xfrm>
          <a:prstGeom prst="rect">
            <a:avLst/>
          </a:prstGeom>
          <a:noFill/>
          <a:ln>
            <a:noFill/>
          </a:ln>
        </p:spPr>
      </p:pic>
      <p:pic>
        <p:nvPicPr>
          <p:cNvPr id="157" name="Google Shape;157;p31"/>
          <p:cNvPicPr preferRelativeResize="0"/>
          <p:nvPr/>
        </p:nvPicPr>
        <p:blipFill rotWithShape="1">
          <a:blip r:embed="rId6">
            <a:alphaModFix/>
          </a:blip>
          <a:srcRect b="0" l="0" r="0" t="0"/>
          <a:stretch/>
        </p:blipFill>
        <p:spPr>
          <a:xfrm>
            <a:off x="2306925" y="3353219"/>
            <a:ext cx="3271151" cy="1724375"/>
          </a:xfrm>
          <a:prstGeom prst="rect">
            <a:avLst/>
          </a:prstGeom>
          <a:noFill/>
          <a:ln>
            <a:noFill/>
          </a:ln>
        </p:spPr>
      </p:pic>
      <p:pic>
        <p:nvPicPr>
          <p:cNvPr id="158" name="Google Shape;158;p31"/>
          <p:cNvPicPr preferRelativeResize="0"/>
          <p:nvPr/>
        </p:nvPicPr>
        <p:blipFill rotWithShape="1">
          <a:blip r:embed="rId7">
            <a:alphaModFix/>
          </a:blip>
          <a:srcRect b="0" l="0" r="0" t="0"/>
          <a:stretch/>
        </p:blipFill>
        <p:spPr>
          <a:xfrm>
            <a:off x="5680287" y="227125"/>
            <a:ext cx="3232699" cy="2424524"/>
          </a:xfrm>
          <a:prstGeom prst="rect">
            <a:avLst/>
          </a:prstGeom>
          <a:noFill/>
          <a:ln>
            <a:noFill/>
          </a:ln>
        </p:spPr>
      </p:pic>
      <p:pic>
        <p:nvPicPr>
          <p:cNvPr id="159" name="Google Shape;159;p31"/>
          <p:cNvPicPr preferRelativeResize="0"/>
          <p:nvPr/>
        </p:nvPicPr>
        <p:blipFill rotWithShape="1">
          <a:blip r:embed="rId8">
            <a:alphaModFix/>
          </a:blip>
          <a:srcRect b="0" l="0" r="0" t="0"/>
          <a:stretch/>
        </p:blipFill>
        <p:spPr>
          <a:xfrm>
            <a:off x="5704026" y="2763461"/>
            <a:ext cx="3232701" cy="2157840"/>
          </a:xfrm>
          <a:prstGeom prst="rect">
            <a:avLst/>
          </a:prstGeom>
          <a:noFill/>
          <a:ln>
            <a:noFill/>
          </a:ln>
        </p:spPr>
      </p:pic>
      <p:pic>
        <p:nvPicPr>
          <p:cNvPr id="160" name="Google Shape;160;p31"/>
          <p:cNvPicPr preferRelativeResize="0"/>
          <p:nvPr/>
        </p:nvPicPr>
        <p:blipFill rotWithShape="1">
          <a:blip r:embed="rId9">
            <a:alphaModFix/>
          </a:blip>
          <a:srcRect b="0" l="0" r="0" t="0"/>
          <a:stretch/>
        </p:blipFill>
        <p:spPr>
          <a:xfrm>
            <a:off x="2326150" y="1458637"/>
            <a:ext cx="3232701" cy="181838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2"/>
          <p:cNvSpPr txBox="1"/>
          <p:nvPr>
            <p:ph type="title"/>
          </p:nvPr>
        </p:nvSpPr>
        <p:spPr>
          <a:xfrm>
            <a:off x="-113675" y="0"/>
            <a:ext cx="8520600" cy="69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b="0" lang="en">
                <a:solidFill>
                  <a:srgbClr val="000000"/>
                </a:solidFill>
                <a:highlight>
                  <a:srgbClr val="9BE300"/>
                </a:highlight>
                <a:latin typeface="Love Ya Like A Sister"/>
                <a:ea typeface="Love Ya Like A Sister"/>
                <a:cs typeface="Love Ya Like A Sister"/>
                <a:sym typeface="Love Ya Like A Sister"/>
              </a:rPr>
              <a:t>   Your Task </a:t>
            </a:r>
            <a:endParaRPr b="0">
              <a:solidFill>
                <a:srgbClr val="000000"/>
              </a:solidFill>
              <a:highlight>
                <a:srgbClr val="9BE300"/>
              </a:highlight>
              <a:latin typeface="Love Ya Like A Sister"/>
              <a:ea typeface="Love Ya Like A Sister"/>
              <a:cs typeface="Love Ya Like A Sister"/>
              <a:sym typeface="Love Ya Like A Sister"/>
            </a:endParaRPr>
          </a:p>
        </p:txBody>
      </p:sp>
      <p:sp>
        <p:nvSpPr>
          <p:cNvPr id="166" name="Google Shape;166;p32"/>
          <p:cNvSpPr txBox="1"/>
          <p:nvPr/>
        </p:nvSpPr>
        <p:spPr>
          <a:xfrm>
            <a:off x="32325" y="572025"/>
            <a:ext cx="6230400" cy="37590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rgbClr val="000000"/>
              </a:buClr>
              <a:buSzPts val="2400"/>
              <a:buFont typeface="Twentieth Century"/>
              <a:buAutoNum type="arabicPeriod"/>
            </a:pPr>
            <a:r>
              <a:rPr b="0" i="0" lang="en" sz="2400" u="none" cap="none" strike="noStrike">
                <a:solidFill>
                  <a:srgbClr val="000000"/>
                </a:solidFill>
                <a:latin typeface="Twentieth Century"/>
                <a:ea typeface="Twentieth Century"/>
                <a:cs typeface="Twentieth Century"/>
                <a:sym typeface="Twentieth Century"/>
              </a:rPr>
              <a:t>What is the audience score for JB67 &amp; JB16 on Rotten Tomatoes?</a:t>
            </a:r>
            <a:endParaRPr b="0" i="0" sz="2400" u="none" cap="none" strike="noStrike">
              <a:solidFill>
                <a:srgbClr val="000000"/>
              </a:solidFill>
              <a:latin typeface="Twentieth Century"/>
              <a:ea typeface="Twentieth Century"/>
              <a:cs typeface="Twentieth Century"/>
              <a:sym typeface="Twentieth Century"/>
            </a:endParaRPr>
          </a:p>
          <a:p>
            <a:pPr indent="-381000" lvl="0" marL="457200" marR="0" rtl="0" algn="l">
              <a:lnSpc>
                <a:spcPct val="100000"/>
              </a:lnSpc>
              <a:spcBef>
                <a:spcPts val="0"/>
              </a:spcBef>
              <a:spcAft>
                <a:spcPts val="0"/>
              </a:spcAft>
              <a:buClr>
                <a:srgbClr val="000000"/>
              </a:buClr>
              <a:buSzPts val="2400"/>
              <a:buFont typeface="Twentieth Century"/>
              <a:buAutoNum type="arabicPeriod"/>
            </a:pPr>
            <a:r>
              <a:rPr b="0" i="0" lang="en" sz="2400" u="none" cap="none" strike="noStrike">
                <a:solidFill>
                  <a:srgbClr val="000000"/>
                </a:solidFill>
                <a:latin typeface="Twentieth Century"/>
                <a:ea typeface="Twentieth Century"/>
                <a:cs typeface="Twentieth Century"/>
                <a:sym typeface="Twentieth Century"/>
              </a:rPr>
              <a:t>Summarise some of the positive and negative responses from audiences.</a:t>
            </a:r>
            <a:endParaRPr b="0" i="0" sz="2400" u="none" cap="none" strike="noStrike">
              <a:solidFill>
                <a:srgbClr val="000000"/>
              </a:solidFill>
              <a:latin typeface="Twentieth Century"/>
              <a:ea typeface="Twentieth Century"/>
              <a:cs typeface="Twentieth Century"/>
              <a:sym typeface="Twentieth Century"/>
            </a:endParaRPr>
          </a:p>
          <a:p>
            <a:pPr indent="-381000" lvl="0" marL="457200" marR="0" rtl="0" algn="l">
              <a:lnSpc>
                <a:spcPct val="100000"/>
              </a:lnSpc>
              <a:spcBef>
                <a:spcPts val="0"/>
              </a:spcBef>
              <a:spcAft>
                <a:spcPts val="0"/>
              </a:spcAft>
              <a:buClr>
                <a:srgbClr val="000000"/>
              </a:buClr>
              <a:buSzPts val="2400"/>
              <a:buFont typeface="Twentieth Century"/>
              <a:buAutoNum type="arabicPeriod"/>
            </a:pPr>
            <a:r>
              <a:rPr b="0" i="0" lang="en" sz="2400" u="none" cap="none" strike="noStrike">
                <a:solidFill>
                  <a:srgbClr val="000000"/>
                </a:solidFill>
                <a:latin typeface="Twentieth Century"/>
                <a:ea typeface="Twentieth Century"/>
                <a:cs typeface="Twentieth Century"/>
                <a:sym typeface="Twentieth Century"/>
              </a:rPr>
              <a:t>Are there any comments that stand out to you in particular? Why?</a:t>
            </a:r>
            <a:endParaRPr b="0" i="0" sz="2400" u="none" cap="none" strike="noStrike">
              <a:solidFill>
                <a:srgbClr val="000000"/>
              </a:solidFill>
              <a:latin typeface="Twentieth Century"/>
              <a:ea typeface="Twentieth Century"/>
              <a:cs typeface="Twentieth Century"/>
              <a:sym typeface="Twentieth Century"/>
            </a:endParaRPr>
          </a:p>
          <a:p>
            <a:pPr indent="-381000" lvl="0" marL="457200" marR="0" rtl="0" algn="l">
              <a:lnSpc>
                <a:spcPct val="100000"/>
              </a:lnSpc>
              <a:spcBef>
                <a:spcPts val="0"/>
              </a:spcBef>
              <a:spcAft>
                <a:spcPts val="0"/>
              </a:spcAft>
              <a:buClr>
                <a:srgbClr val="000000"/>
              </a:buClr>
              <a:buSzPts val="2400"/>
              <a:buFont typeface="Twentieth Century"/>
              <a:buAutoNum type="arabicPeriod"/>
            </a:pPr>
            <a:r>
              <a:rPr b="0" i="0" lang="en" sz="2400" u="none" cap="none" strike="noStrike">
                <a:solidFill>
                  <a:srgbClr val="000000"/>
                </a:solidFill>
                <a:latin typeface="Twentieth Century"/>
                <a:ea typeface="Twentieth Century"/>
                <a:cs typeface="Twentieth Century"/>
                <a:sym typeface="Twentieth Century"/>
              </a:rPr>
              <a:t>In your opinion, why do you think merchandise (and any form of cross promotion) appeals to audiences? </a:t>
            </a:r>
            <a:endParaRPr b="0" i="0" sz="2400" u="none" cap="none" strike="noStrike">
              <a:solidFill>
                <a:srgbClr val="000000"/>
              </a:solidFill>
              <a:latin typeface="Twentieth Century"/>
              <a:ea typeface="Twentieth Century"/>
              <a:cs typeface="Twentieth Century"/>
              <a:sym typeface="Twentieth Century"/>
            </a:endParaRPr>
          </a:p>
        </p:txBody>
      </p:sp>
      <p:pic>
        <p:nvPicPr>
          <p:cNvPr id="167" name="Google Shape;167;p32"/>
          <p:cNvPicPr preferRelativeResize="0"/>
          <p:nvPr/>
        </p:nvPicPr>
        <p:blipFill rotWithShape="1">
          <a:blip r:embed="rId3">
            <a:alphaModFix/>
          </a:blip>
          <a:srcRect b="0" l="57985" r="0" t="0"/>
          <a:stretch/>
        </p:blipFill>
        <p:spPr>
          <a:xfrm>
            <a:off x="6262725" y="0"/>
            <a:ext cx="2881276"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