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Anton"/>
      <p:regular r:id="rId18"/>
    </p:embeddedFont>
    <p:embeddedFont>
      <p:font typeface="Amatic SC"/>
      <p:regular r:id="rId19"/>
      <p:bold r:id="rId20"/>
    </p:embeddedFont>
    <p:embeddedFont>
      <p:font typeface="Source Code Pro"/>
      <p:regular r:id="rId21"/>
      <p:bold r:id="rId22"/>
      <p:italic r:id="rId23"/>
      <p:boldItalic r:id="rId24"/>
    </p:embeddedFont>
    <p:embeddedFont>
      <p:font typeface="Love Ya Like A Sister"/>
      <p:regular r:id="rId25"/>
    </p:embeddedFont>
    <p:embeddedFont>
      <p:font typeface="Ruslan Display"/>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maticSC-bold.fntdata"/><Relationship Id="rId22" Type="http://schemas.openxmlformats.org/officeDocument/2006/relationships/font" Target="fonts/SourceCodePro-bold.fntdata"/><Relationship Id="rId21" Type="http://schemas.openxmlformats.org/officeDocument/2006/relationships/font" Target="fonts/SourceCodePro-regular.fntdata"/><Relationship Id="rId24" Type="http://schemas.openxmlformats.org/officeDocument/2006/relationships/font" Target="fonts/SourceCodePro-boldItalic.fntdata"/><Relationship Id="rId23" Type="http://schemas.openxmlformats.org/officeDocument/2006/relationships/font" Target="fonts/SourceCodePr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uslanDisplay-regular.fntdata"/><Relationship Id="rId25" Type="http://schemas.openxmlformats.org/officeDocument/2006/relationships/font" Target="fonts/LoveYaLikeASister-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AmaticSC-regular.fntdata"/><Relationship Id="rId18" Type="http://schemas.openxmlformats.org/officeDocument/2006/relationships/font" Target="fonts/Anton-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 name="Google Shape;4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 name="Shape 14"/>
        <p:cNvGrpSpPr/>
        <p:nvPr/>
      </p:nvGrpSpPr>
      <p:grpSpPr>
        <a:xfrm>
          <a:off x="0" y="0"/>
          <a:ext cx="0" cy="0"/>
          <a:chOff x="0" y="0"/>
          <a:chExt cx="0" cy="0"/>
        </a:xfrm>
      </p:grpSpPr>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8" name="Google Shape;18;p4"/>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2" name="Google Shape;22;p5"/>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3" name="Google Shape;23;p5"/>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5" name="Shape 25"/>
        <p:cNvGrpSpPr/>
        <p:nvPr/>
      </p:nvGrpSpPr>
      <p:grpSpPr>
        <a:xfrm>
          <a:off x="0" y="0"/>
          <a:ext cx="0" cy="0"/>
          <a:chOff x="0" y="0"/>
          <a:chExt cx="0" cy="0"/>
        </a:xfrm>
      </p:grpSpPr>
      <p:sp>
        <p:nvSpPr>
          <p:cNvPr id="26" name="Google Shape;26;p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27" name="Google Shape;27;p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29" name="Shape 29"/>
        <p:cNvGrpSpPr/>
        <p:nvPr/>
      </p:nvGrpSpPr>
      <p:grpSpPr>
        <a:xfrm>
          <a:off x="0" y="0"/>
          <a:ext cx="0" cy="0"/>
          <a:chOff x="0" y="0"/>
          <a:chExt cx="0" cy="0"/>
        </a:xfrm>
      </p:grpSpPr>
      <p:sp>
        <p:nvSpPr>
          <p:cNvPr id="30" name="Google Shape;30;p7"/>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2" name="Shape 32"/>
        <p:cNvGrpSpPr/>
        <p:nvPr/>
      </p:nvGrpSpPr>
      <p:grpSpPr>
        <a:xfrm>
          <a:off x="0" y="0"/>
          <a:ext cx="0" cy="0"/>
          <a:chOff x="0" y="0"/>
          <a:chExt cx="0" cy="0"/>
        </a:xfrm>
      </p:grpSpPr>
      <p:sp>
        <p:nvSpPr>
          <p:cNvPr id="33" name="Google Shape;33;p8"/>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4" name="Google Shape;34;p8"/>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5" name="Google Shape;35;p8"/>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36" name="Google Shape;36;p8"/>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7" name="Google Shape;37;p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38" name="Google Shape;3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9" name="Shape 39"/>
        <p:cNvGrpSpPr/>
        <p:nvPr/>
      </p:nvGrpSpPr>
      <p:grpSpPr>
        <a:xfrm>
          <a:off x="0" y="0"/>
          <a:ext cx="0" cy="0"/>
          <a:chOff x="0" y="0"/>
          <a:chExt cx="0" cy="0"/>
        </a:xfrm>
      </p:grpSpPr>
      <p:sp>
        <p:nvSpPr>
          <p:cNvPr id="40" name="Google Shape;40;p9"/>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2" name="Shape 42"/>
        <p:cNvGrpSpPr/>
        <p:nvPr/>
      </p:nvGrpSpPr>
      <p:grpSpPr>
        <a:xfrm>
          <a:off x="0" y="0"/>
          <a:ext cx="0" cy="0"/>
          <a:chOff x="0" y="0"/>
          <a:chExt cx="0" cy="0"/>
        </a:xfrm>
      </p:grpSpPr>
      <p:sp>
        <p:nvSpPr>
          <p:cNvPr id="43" name="Google Shape;43;p10"/>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4" name="Google Shape;44;p10"/>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5" name="Google Shape;4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aZOUWQ6ioxc"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ZnrKKjaVxCA"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0MD1g_5dV4" TargetMode="External"/><Relationship Id="rId4" Type="http://schemas.openxmlformats.org/officeDocument/2006/relationships/image" Target="../media/image7.jpg"/><Relationship Id="rId5" Type="http://schemas.openxmlformats.org/officeDocument/2006/relationships/image" Target="../media/image9.png"/><Relationship Id="rId6" Type="http://schemas.openxmlformats.org/officeDocument/2006/relationships/hyperlink" Target="http://www.youtube.com/watch?v=iCI473EwTLc" TargetMode="External"/><Relationship Id="rId7"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nbcnews.com/pop-culture/movies/jungle-book-roars-box-office-103-6-million-debut-n557341" TargetMode="External"/><Relationship Id="rId4" Type="http://schemas.openxmlformats.org/officeDocument/2006/relationships/hyperlink" Target="http://theweek.com/articles/617441/how-disneys-new-jungle-book-corrects-years-troubling-racial-under" TargetMode="External"/><Relationship Id="rId11" Type="http://schemas.openxmlformats.org/officeDocument/2006/relationships/hyperlink" Target="http://www.boxofficemojo.com/movies/?id=junglebook2015.htm" TargetMode="External"/><Relationship Id="rId10" Type="http://schemas.openxmlformats.org/officeDocument/2006/relationships/hyperlink" Target="https://www.forbes.com/forbes/welcome/?toURL=https://www.forbes.com/sites/robcain/2016/04/15/disneys-jungle-book-swings-in-china-to-12-million-opening-day-250-better-than-zootopia/&amp;refURL=&amp;referrer=#7d44f2aa2a1f" TargetMode="External"/><Relationship Id="rId9" Type="http://schemas.openxmlformats.org/officeDocument/2006/relationships/hyperlink" Target="http://www.hollywoodreporter.com/news/summer-box-office-2016-blockbusters-flops-sequelitis-923601" TargetMode="External"/><Relationship Id="rId5" Type="http://schemas.openxmlformats.org/officeDocument/2006/relationships/hyperlink" Target="http://theweek.com/articles/617441/how-disneys-new-jungle-book-corrects-years-troubling-racial-under" TargetMode="External"/><Relationship Id="rId6" Type="http://schemas.openxmlformats.org/officeDocument/2006/relationships/hyperlink" Target="https://d23.com/floyd-normans-9-wild-stories-from-the-making-of-the-jungle-book-1967/" TargetMode="External"/><Relationship Id="rId7" Type="http://schemas.openxmlformats.org/officeDocument/2006/relationships/hyperlink" Target="http://www.hollywoodreporter.com/news/germany-original-jungle-book-biggest-885953" TargetMode="External"/><Relationship Id="rId8" Type="http://schemas.openxmlformats.org/officeDocument/2006/relationships/hyperlink" Target="https://www.nbcnews.com/pop-culture/movies/jungle-book-roars-box-office-103-6-million-debut-n55734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pic>
        <p:nvPicPr>
          <p:cNvPr id="50" name="Google Shape;50;p11"/>
          <p:cNvPicPr preferRelativeResize="0"/>
          <p:nvPr/>
        </p:nvPicPr>
        <p:blipFill rotWithShape="1">
          <a:blip r:embed="rId3">
            <a:alphaModFix/>
          </a:blip>
          <a:srcRect b="0" l="0" r="0" t="0"/>
          <a:stretch/>
        </p:blipFill>
        <p:spPr>
          <a:xfrm>
            <a:off x="0" y="0"/>
            <a:ext cx="9143986" cy="5143500"/>
          </a:xfrm>
          <a:prstGeom prst="rect">
            <a:avLst/>
          </a:prstGeom>
          <a:noFill/>
          <a:ln>
            <a:noFill/>
          </a:ln>
        </p:spPr>
      </p:pic>
      <p:sp>
        <p:nvSpPr>
          <p:cNvPr id="51" name="Google Shape;51;p11"/>
          <p:cNvSpPr txBox="1"/>
          <p:nvPr/>
        </p:nvSpPr>
        <p:spPr>
          <a:xfrm>
            <a:off x="0" y="39982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1" i="0" lang="en" sz="6000" u="none" cap="none" strike="noStrike">
                <a:solidFill>
                  <a:srgbClr val="FFFFFF"/>
                </a:solidFill>
                <a:latin typeface="Ruslan Display"/>
                <a:ea typeface="Ruslan Display"/>
                <a:cs typeface="Ruslan Display"/>
                <a:sym typeface="Ruslan Display"/>
              </a:rPr>
              <a:t>JUNGLE BOOK 2016</a:t>
            </a:r>
            <a:endParaRPr b="1" i="0" sz="1800" u="none" cap="none" strike="noStrike">
              <a:solidFill>
                <a:srgbClr val="FFFFFF"/>
              </a:solidFill>
              <a:latin typeface="Ruslan Display"/>
              <a:ea typeface="Ruslan Display"/>
              <a:cs typeface="Ruslan Display"/>
              <a:sym typeface="Ruslan Display"/>
            </a:endParaRPr>
          </a:p>
        </p:txBody>
      </p:sp>
      <p:sp>
        <p:nvSpPr>
          <p:cNvPr id="52" name="Google Shape;52;p11"/>
          <p:cNvSpPr txBox="1"/>
          <p:nvPr/>
        </p:nvSpPr>
        <p:spPr>
          <a:xfrm>
            <a:off x="-13" y="3558850"/>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9BE300"/>
                </a:solidFill>
                <a:latin typeface="Love Ya Like A Sister"/>
                <a:ea typeface="Love Ya Like A Sister"/>
                <a:cs typeface="Love Ya Like A Sister"/>
                <a:sym typeface="Love Ya Like A Sister"/>
              </a:rPr>
              <a:t>COMPONENT 2 SECTION A: FILM</a:t>
            </a:r>
            <a:endParaRPr b="0" i="0" sz="3600" u="none" cap="none" strike="noStrike">
              <a:solidFill>
                <a:srgbClr val="9BE300"/>
              </a:solidFill>
              <a:latin typeface="Love Ya Like A Sister"/>
              <a:ea typeface="Love Ya Like A Sister"/>
              <a:cs typeface="Love Ya Like A Sister"/>
              <a:sym typeface="Love Ya Like A Si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pic>
        <p:nvPicPr>
          <p:cNvPr id="57" name="Google Shape;57;p12"/>
          <p:cNvPicPr preferRelativeResize="0"/>
          <p:nvPr/>
        </p:nvPicPr>
        <p:blipFill rotWithShape="1">
          <a:blip r:embed="rId3">
            <a:alphaModFix/>
          </a:blip>
          <a:srcRect b="0" l="0" r="0" t="0"/>
          <a:stretch/>
        </p:blipFill>
        <p:spPr>
          <a:xfrm>
            <a:off x="0" y="0"/>
            <a:ext cx="3571866" cy="5143500"/>
          </a:xfrm>
          <a:prstGeom prst="rect">
            <a:avLst/>
          </a:prstGeom>
          <a:noFill/>
          <a:ln>
            <a:noFill/>
          </a:ln>
        </p:spPr>
      </p:pic>
      <p:sp>
        <p:nvSpPr>
          <p:cNvPr id="58" name="Google Shape;58;p12"/>
          <p:cNvSpPr txBox="1"/>
          <p:nvPr/>
        </p:nvSpPr>
        <p:spPr>
          <a:xfrm>
            <a:off x="3781425" y="1071750"/>
            <a:ext cx="44871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Comic Sans MS"/>
                <a:ea typeface="Comic Sans MS"/>
                <a:cs typeface="Comic Sans MS"/>
                <a:sym typeface="Comic Sans MS"/>
              </a:rPr>
              <a:t>The Jungle Book (2016) was produced by Walt Disney Pictures, directed and co-produced by Jon Favreau, and written by Justin Marks. It was partly based on Disney’s original version but also drew more on Kipling’s original books, giving a rather darker tone. </a:t>
            </a:r>
            <a:endParaRPr b="0" i="0" sz="16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Comic Sans MS"/>
                <a:ea typeface="Comic Sans MS"/>
                <a:cs typeface="Comic Sans MS"/>
                <a:sym typeface="Comic Sans MS"/>
              </a:rPr>
              <a:t>In some ways it is part of Disney’s on-going policy to create live action versions of its earlier animated classics but, although the film has some live action, by far the largest part of what is seen on screen was produced using CGI</a:t>
            </a:r>
            <a:endParaRPr b="0" i="0" sz="16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omic Sans MS"/>
              <a:ea typeface="Comic Sans MS"/>
              <a:cs typeface="Comic Sans MS"/>
              <a:sym typeface="Comic Sans MS"/>
            </a:endParaRPr>
          </a:p>
          <a:p>
            <a:pPr indent="0" lvl="0" marL="0" marR="0" rtl="0" algn="l">
              <a:lnSpc>
                <a:spcPct val="100000"/>
              </a:lnSpc>
              <a:spcBef>
                <a:spcPts val="0"/>
              </a:spcBef>
              <a:spcAft>
                <a:spcPts val="0"/>
              </a:spcAft>
              <a:buClr>
                <a:srgbClr val="000000"/>
              </a:buClr>
              <a:buSzPts val="1600"/>
              <a:buFont typeface="Arial"/>
              <a:buNone/>
            </a:pPr>
            <a:r>
              <a:rPr b="0" i="1" lang="en" sz="1600" u="none" cap="none" strike="noStrike">
                <a:solidFill>
                  <a:srgbClr val="000000"/>
                </a:solidFill>
                <a:latin typeface="Comic Sans MS"/>
                <a:ea typeface="Comic Sans MS"/>
                <a:cs typeface="Comic Sans MS"/>
                <a:sym typeface="Comic Sans MS"/>
              </a:rPr>
              <a:t>“The Jungle Book exists in a strange limbo-world between live action and animation”</a:t>
            </a:r>
            <a:r>
              <a:rPr b="0" i="0" lang="en" sz="1600" u="none" cap="none" strike="noStrike">
                <a:solidFill>
                  <a:srgbClr val="000000"/>
                </a:solidFill>
                <a:latin typeface="Comic Sans MS"/>
                <a:ea typeface="Comic Sans MS"/>
                <a:cs typeface="Comic Sans MS"/>
                <a:sym typeface="Comic Sans MS"/>
              </a:rPr>
              <a:t> Jon Favreau</a:t>
            </a:r>
            <a:endParaRPr b="0" i="0" sz="1600" u="none" cap="none" strike="noStrike">
              <a:solidFill>
                <a:srgbClr val="000000"/>
              </a:solidFill>
              <a:latin typeface="Comic Sans MS"/>
              <a:ea typeface="Comic Sans MS"/>
              <a:cs typeface="Comic Sans MS"/>
              <a:sym typeface="Comic Sans MS"/>
            </a:endParaRPr>
          </a:p>
        </p:txBody>
      </p:sp>
      <p:pic>
        <p:nvPicPr>
          <p:cNvPr id="59" name="Google Shape;59;p12"/>
          <p:cNvPicPr preferRelativeResize="0"/>
          <p:nvPr/>
        </p:nvPicPr>
        <p:blipFill rotWithShape="1">
          <a:blip r:embed="rId4">
            <a:alphaModFix/>
          </a:blip>
          <a:srcRect b="0" l="91363" r="0" t="0"/>
          <a:stretch/>
        </p:blipFill>
        <p:spPr>
          <a:xfrm>
            <a:off x="8354325" y="0"/>
            <a:ext cx="789677"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nvSpPr>
        <p:spPr>
          <a:xfrm>
            <a:off x="0" y="629725"/>
            <a:ext cx="9144000" cy="309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 sz="9600" u="none" cap="none" strike="noStrike">
                <a:solidFill>
                  <a:srgbClr val="38761D"/>
                </a:solidFill>
                <a:latin typeface="Ruslan Display"/>
                <a:ea typeface="Ruslan Display"/>
                <a:cs typeface="Ruslan Display"/>
                <a:sym typeface="Ruslan Display"/>
              </a:rPr>
              <a:t>Production</a:t>
            </a:r>
            <a:endParaRPr b="0" i="0" sz="9600" u="none" cap="none" strike="noStrike">
              <a:solidFill>
                <a:srgbClr val="38761D"/>
              </a:solidFill>
              <a:latin typeface="Ruslan Display"/>
              <a:ea typeface="Ruslan Display"/>
              <a:cs typeface="Ruslan Display"/>
              <a:sym typeface="Ruslan Display"/>
            </a:endParaRPr>
          </a:p>
        </p:txBody>
      </p:sp>
      <p:sp>
        <p:nvSpPr>
          <p:cNvPr id="65" name="Google Shape;65;p13"/>
          <p:cNvSpPr txBox="1"/>
          <p:nvPr/>
        </p:nvSpPr>
        <p:spPr>
          <a:xfrm>
            <a:off x="-1" y="361825"/>
            <a:ext cx="9144000" cy="84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Love Ya Like A Sister"/>
                <a:ea typeface="Love Ya Like A Sister"/>
                <a:cs typeface="Love Ya Like A Sister"/>
                <a:sym typeface="Love Ya Like A Sister"/>
              </a:rPr>
              <a:t>The Jungle Book (2016)</a:t>
            </a:r>
            <a:endParaRPr b="0" i="0" sz="3600" u="none" cap="none" strike="noStrike">
              <a:solidFill>
                <a:srgbClr val="000000"/>
              </a:solidFill>
              <a:latin typeface="Love Ya Like A Sister"/>
              <a:ea typeface="Love Ya Like A Sister"/>
              <a:cs typeface="Love Ya Like A Sister"/>
              <a:sym typeface="Love Ya Like A Sister"/>
            </a:endParaRPr>
          </a:p>
        </p:txBody>
      </p:sp>
      <p:pic>
        <p:nvPicPr>
          <p:cNvPr id="66" name="Google Shape;66;p13"/>
          <p:cNvPicPr preferRelativeResize="0"/>
          <p:nvPr/>
        </p:nvPicPr>
        <p:blipFill rotWithShape="1">
          <a:blip r:embed="rId3">
            <a:alphaModFix/>
          </a:blip>
          <a:srcRect b="22843" l="0" r="0" t="19339"/>
          <a:stretch/>
        </p:blipFill>
        <p:spPr>
          <a:xfrm>
            <a:off x="0" y="2166950"/>
            <a:ext cx="9144000" cy="2976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nvSpPr>
        <p:spPr>
          <a:xfrm>
            <a:off x="269700" y="116425"/>
            <a:ext cx="5826600" cy="117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600"/>
              </a:spcBef>
              <a:spcAft>
                <a:spcPts val="0"/>
              </a:spcAft>
              <a:buClr>
                <a:srgbClr val="000000"/>
              </a:buClr>
              <a:buSzPts val="2200"/>
              <a:buFont typeface="Arial"/>
              <a:buNone/>
            </a:pPr>
            <a:r>
              <a:rPr b="0" i="0" lang="en" sz="2200" u="none" cap="none" strike="noStrike">
                <a:solidFill>
                  <a:srgbClr val="222222"/>
                </a:solidFill>
                <a:highlight>
                  <a:srgbClr val="FFFFFF"/>
                </a:highlight>
                <a:latin typeface="Comic Sans MS"/>
                <a:ea typeface="Comic Sans MS"/>
                <a:cs typeface="Comic Sans MS"/>
                <a:sym typeface="Comic Sans MS"/>
              </a:rPr>
              <a:t>JB16 included some of the original music from the 1967 version partly in order to compete with the Warner version that was simultaneously in production: </a:t>
            </a:r>
            <a:endParaRPr b="0" i="0" sz="2200" u="none" cap="none" strike="noStrike">
              <a:solidFill>
                <a:srgbClr val="222222"/>
              </a:solidFill>
              <a:highlight>
                <a:srgbClr val="FFFFFF"/>
              </a:highlight>
              <a:latin typeface="Comic Sans MS"/>
              <a:ea typeface="Comic Sans MS"/>
              <a:cs typeface="Comic Sans MS"/>
              <a:sym typeface="Comic Sans MS"/>
            </a:endParaRPr>
          </a:p>
          <a:p>
            <a:pPr indent="0" lvl="0" marL="0" marR="0" rtl="0" algn="l">
              <a:lnSpc>
                <a:spcPct val="115000"/>
              </a:lnSpc>
              <a:spcBef>
                <a:spcPts val="600"/>
              </a:spcBef>
              <a:spcAft>
                <a:spcPts val="600"/>
              </a:spcAft>
              <a:buClr>
                <a:srgbClr val="000000"/>
              </a:buClr>
              <a:buSzPts val="2200"/>
              <a:buFont typeface="Arial"/>
              <a:buNone/>
            </a:pPr>
            <a:r>
              <a:rPr b="0" i="1" lang="en" sz="2200" u="none" cap="none" strike="noStrike">
                <a:solidFill>
                  <a:srgbClr val="222222"/>
                </a:solidFill>
                <a:highlight>
                  <a:srgbClr val="FFFFFF"/>
                </a:highlight>
                <a:latin typeface="Comic Sans MS"/>
                <a:ea typeface="Comic Sans MS"/>
                <a:cs typeface="Comic Sans MS"/>
                <a:sym typeface="Comic Sans MS"/>
              </a:rPr>
              <a:t>‘When Warners raced us on Jungle Book, we thought, Well, we’re putting ‘Bare Necessities’ in the movie because they can’t’ [Sean] Bailey said. ‘We have certain characters and certain depictions of characters and we’re going lean into that. It’s an advantage to us.’ </a:t>
            </a:r>
            <a:endParaRPr b="1" i="1" sz="2200" u="none" cap="none" strike="noStrike">
              <a:solidFill>
                <a:srgbClr val="000000"/>
              </a:solidFill>
              <a:highlight>
                <a:srgbClr val="FFFFFF"/>
              </a:highlight>
              <a:latin typeface="Comic Sans MS"/>
              <a:ea typeface="Comic Sans MS"/>
              <a:cs typeface="Comic Sans MS"/>
              <a:sym typeface="Comic Sans MS"/>
            </a:endParaRPr>
          </a:p>
        </p:txBody>
      </p:sp>
      <p:pic>
        <p:nvPicPr>
          <p:cNvPr id="72" name="Google Shape;72;p14"/>
          <p:cNvPicPr preferRelativeResize="0"/>
          <p:nvPr/>
        </p:nvPicPr>
        <p:blipFill rotWithShape="1">
          <a:blip r:embed="rId3">
            <a:alphaModFix/>
          </a:blip>
          <a:srcRect b="8909" l="19373" r="21830" t="11108"/>
          <a:stretch/>
        </p:blipFill>
        <p:spPr>
          <a:xfrm>
            <a:off x="6096300" y="0"/>
            <a:ext cx="3047699"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5"/>
          <p:cNvPicPr preferRelativeResize="0"/>
          <p:nvPr/>
        </p:nvPicPr>
        <p:blipFill rotWithShape="1">
          <a:blip r:embed="rId3">
            <a:alphaModFix/>
          </a:blip>
          <a:srcRect b="0" l="14792" r="0" t="0"/>
          <a:stretch/>
        </p:blipFill>
        <p:spPr>
          <a:xfrm>
            <a:off x="0" y="0"/>
            <a:ext cx="6606949" cy="5143501"/>
          </a:xfrm>
          <a:prstGeom prst="rect">
            <a:avLst/>
          </a:prstGeom>
          <a:noFill/>
          <a:ln>
            <a:noFill/>
          </a:ln>
        </p:spPr>
      </p:pic>
      <p:sp>
        <p:nvSpPr>
          <p:cNvPr id="78" name="Google Shape;78;p15"/>
          <p:cNvSpPr txBox="1"/>
          <p:nvPr/>
        </p:nvSpPr>
        <p:spPr>
          <a:xfrm>
            <a:off x="2607825" y="1071750"/>
            <a:ext cx="6312000" cy="30000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2000"/>
              <a:buFont typeface="Arial"/>
              <a:buNone/>
            </a:pPr>
            <a:r>
              <a:rPr b="0" i="0" lang="en" sz="2000" u="none" cap="none" strike="noStrike">
                <a:solidFill>
                  <a:srgbClr val="000000"/>
                </a:solidFill>
                <a:highlight>
                  <a:srgbClr val="FFFFFF"/>
                </a:highlight>
                <a:latin typeface="Comic Sans MS"/>
                <a:ea typeface="Comic Sans MS"/>
                <a:cs typeface="Comic Sans MS"/>
                <a:sym typeface="Comic Sans MS"/>
              </a:rPr>
              <a:t>Sean Bailey (the head of Production at the Studios) said that the team were able to call on Disney’s huge archives (called the Morgue): </a:t>
            </a:r>
            <a:endParaRPr b="0" i="0" sz="2000" u="none" cap="none" strike="noStrike">
              <a:solidFill>
                <a:srgbClr val="000000"/>
              </a:solidFill>
              <a:highlight>
                <a:srgbClr val="FFFFFF"/>
              </a:highlight>
              <a:latin typeface="Comic Sans MS"/>
              <a:ea typeface="Comic Sans MS"/>
              <a:cs typeface="Comic Sans MS"/>
              <a:sym typeface="Comic Sans MS"/>
            </a:endParaRPr>
          </a:p>
          <a:p>
            <a:pPr indent="0" lvl="0" marL="0" marR="0" rtl="0" algn="r">
              <a:lnSpc>
                <a:spcPct val="115000"/>
              </a:lnSpc>
              <a:spcBef>
                <a:spcPts val="0"/>
              </a:spcBef>
              <a:spcAft>
                <a:spcPts val="0"/>
              </a:spcAft>
              <a:buClr>
                <a:srgbClr val="000000"/>
              </a:buClr>
              <a:buSzPts val="2000"/>
              <a:buFont typeface="Arial"/>
              <a:buNone/>
            </a:pPr>
            <a:r>
              <a:t/>
            </a:r>
            <a:endParaRPr b="0" i="0" sz="2000" u="none" cap="none" strike="noStrike">
              <a:solidFill>
                <a:srgbClr val="000000"/>
              </a:solidFill>
              <a:highlight>
                <a:srgbClr val="FFFFFF"/>
              </a:highlight>
              <a:latin typeface="Comic Sans MS"/>
              <a:ea typeface="Comic Sans MS"/>
              <a:cs typeface="Comic Sans MS"/>
              <a:sym typeface="Comic Sans MS"/>
            </a:endParaRPr>
          </a:p>
          <a:p>
            <a:pPr indent="0" lvl="0" marL="0" marR="0" rtl="0" algn="r">
              <a:lnSpc>
                <a:spcPct val="115000"/>
              </a:lnSpc>
              <a:spcBef>
                <a:spcPts val="0"/>
              </a:spcBef>
              <a:spcAft>
                <a:spcPts val="0"/>
              </a:spcAft>
              <a:buClr>
                <a:srgbClr val="000000"/>
              </a:buClr>
              <a:buSzPts val="2000"/>
              <a:buFont typeface="Arial"/>
              <a:buNone/>
            </a:pPr>
            <a:r>
              <a:rPr b="1" i="1" lang="en" sz="2000" u="none" cap="none" strike="noStrike">
                <a:solidFill>
                  <a:srgbClr val="000000"/>
                </a:solidFill>
                <a:highlight>
                  <a:srgbClr val="FFFFFF"/>
                </a:highlight>
                <a:latin typeface="Comic Sans MS"/>
                <a:ea typeface="Comic Sans MS"/>
                <a:cs typeface="Comic Sans MS"/>
                <a:sym typeface="Comic Sans MS"/>
              </a:rPr>
              <a:t>‘While developing projects, creative teams look at ‘every screenplay page that didn’t make it, every deleted scene, every conceptual drawing.’</a:t>
            </a:r>
            <a:r>
              <a:rPr b="0" i="0" lang="en" sz="2000" u="none" cap="none" strike="noStrike">
                <a:solidFill>
                  <a:srgbClr val="000000"/>
                </a:solidFill>
                <a:highlight>
                  <a:srgbClr val="FFFFFF"/>
                </a:highlight>
                <a:latin typeface="Comic Sans MS"/>
                <a:ea typeface="Comic Sans MS"/>
                <a:cs typeface="Comic Sans MS"/>
                <a:sym typeface="Comic Sans MS"/>
              </a:rPr>
              <a:t> </a:t>
            </a:r>
            <a:endParaRPr b="0" i="0" sz="2000" u="none" cap="none" strike="noStrike">
              <a:solidFill>
                <a:srgbClr val="000000"/>
              </a:solidFill>
              <a:highlight>
                <a:srgbClr val="FFFFFF"/>
              </a:highlight>
              <a:latin typeface="Comic Sans MS"/>
              <a:ea typeface="Comic Sans MS"/>
              <a:cs typeface="Comic Sans MS"/>
              <a:sym typeface="Comic Sans MS"/>
            </a:endParaRPr>
          </a:p>
          <a:p>
            <a:pPr indent="0" lvl="0" marL="0" marR="0" rtl="0" algn="r">
              <a:lnSpc>
                <a:spcPct val="115000"/>
              </a:lnSpc>
              <a:spcBef>
                <a:spcPts val="0"/>
              </a:spcBef>
              <a:spcAft>
                <a:spcPts val="0"/>
              </a:spcAft>
              <a:buClr>
                <a:srgbClr val="000000"/>
              </a:buClr>
              <a:buSzPts val="2000"/>
              <a:buFont typeface="Arial"/>
              <a:buNone/>
            </a:pPr>
            <a:r>
              <a:t/>
            </a:r>
            <a:endParaRPr b="0" i="0" sz="2000" u="none" cap="none" strike="noStrike">
              <a:solidFill>
                <a:srgbClr val="000000"/>
              </a:solidFill>
              <a:highlight>
                <a:srgbClr val="FFFFFF"/>
              </a:highlight>
              <a:latin typeface="Comic Sans MS"/>
              <a:ea typeface="Comic Sans MS"/>
              <a:cs typeface="Comic Sans MS"/>
              <a:sym typeface="Comic Sans MS"/>
            </a:endParaRPr>
          </a:p>
          <a:p>
            <a:pPr indent="0" lvl="0" marL="0" marR="0" rtl="0" algn="r">
              <a:lnSpc>
                <a:spcPct val="115000"/>
              </a:lnSpc>
              <a:spcBef>
                <a:spcPts val="0"/>
              </a:spcBef>
              <a:spcAft>
                <a:spcPts val="0"/>
              </a:spcAft>
              <a:buClr>
                <a:srgbClr val="000000"/>
              </a:buClr>
              <a:buSzPts val="2000"/>
              <a:buFont typeface="Arial"/>
              <a:buNone/>
            </a:pPr>
            <a:r>
              <a:rPr b="0" i="0" lang="en" sz="2000" u="none" cap="none" strike="noStrike">
                <a:solidFill>
                  <a:srgbClr val="000000"/>
                </a:solidFill>
                <a:highlight>
                  <a:srgbClr val="FFFFFF"/>
                </a:highlight>
                <a:latin typeface="Comic Sans MS"/>
                <a:ea typeface="Comic Sans MS"/>
                <a:cs typeface="Comic Sans MS"/>
                <a:sym typeface="Comic Sans MS"/>
              </a:rPr>
              <a:t>There are still people at the company who worked on older films who can help inform the production, too. (When Favreau wanted additional lyrics for ‘I Wan’na Be Like You ‘ in The Jungle Book, he just asked original songwriter Richard Sherman.)</a:t>
            </a:r>
            <a:endParaRPr b="0" i="0" sz="2000" u="none" cap="none" strike="noStrike">
              <a:solidFill>
                <a:srgbClr val="000000"/>
              </a:solidFill>
              <a:highlight>
                <a:srgbClr val="FFFFFF"/>
              </a:highlight>
              <a:latin typeface="Comic Sans MS"/>
              <a:ea typeface="Comic Sans MS"/>
              <a:cs typeface="Comic Sans MS"/>
              <a:sym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6"/>
          <p:cNvPicPr preferRelativeResize="0"/>
          <p:nvPr/>
        </p:nvPicPr>
        <p:blipFill rotWithShape="1">
          <a:blip r:embed="rId3">
            <a:alphaModFix/>
          </a:blip>
          <a:srcRect b="0" l="0" r="0" t="0"/>
          <a:stretch/>
        </p:blipFill>
        <p:spPr>
          <a:xfrm>
            <a:off x="0" y="-65025"/>
            <a:ext cx="9144000" cy="5208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7"/>
          <p:cNvPicPr preferRelativeResize="0"/>
          <p:nvPr/>
        </p:nvPicPr>
        <p:blipFill rotWithShape="1">
          <a:blip r:embed="rId3">
            <a:alphaModFix/>
          </a:blip>
          <a:srcRect b="0" l="0" r="0" t="0"/>
          <a:stretch/>
        </p:blipFill>
        <p:spPr>
          <a:xfrm>
            <a:off x="5143500" y="2728900"/>
            <a:ext cx="4000501" cy="2414600"/>
          </a:xfrm>
          <a:prstGeom prst="rect">
            <a:avLst/>
          </a:prstGeom>
          <a:noFill/>
          <a:ln>
            <a:noFill/>
          </a:ln>
        </p:spPr>
      </p:pic>
      <p:pic>
        <p:nvPicPr>
          <p:cNvPr id="89" name="Google Shape;89;p17"/>
          <p:cNvPicPr preferRelativeResize="0"/>
          <p:nvPr/>
        </p:nvPicPr>
        <p:blipFill rotWithShape="1">
          <a:blip r:embed="rId4">
            <a:alphaModFix/>
          </a:blip>
          <a:srcRect b="0" l="0" r="0" t="0"/>
          <a:stretch/>
        </p:blipFill>
        <p:spPr>
          <a:xfrm>
            <a:off x="116175" y="0"/>
            <a:ext cx="3416099" cy="1391274"/>
          </a:xfrm>
          <a:prstGeom prst="rect">
            <a:avLst/>
          </a:prstGeom>
          <a:noFill/>
          <a:ln>
            <a:noFill/>
          </a:ln>
        </p:spPr>
      </p:pic>
      <p:pic>
        <p:nvPicPr>
          <p:cNvPr id="90" name="Google Shape;90;p17"/>
          <p:cNvPicPr preferRelativeResize="0"/>
          <p:nvPr/>
        </p:nvPicPr>
        <p:blipFill rotWithShape="1">
          <a:blip r:embed="rId5">
            <a:alphaModFix/>
          </a:blip>
          <a:srcRect b="38283" l="0" r="0" t="0"/>
          <a:stretch/>
        </p:blipFill>
        <p:spPr>
          <a:xfrm>
            <a:off x="0" y="3022198"/>
            <a:ext cx="5143501" cy="2117274"/>
          </a:xfrm>
          <a:prstGeom prst="rect">
            <a:avLst/>
          </a:prstGeom>
          <a:noFill/>
          <a:ln>
            <a:noFill/>
          </a:ln>
        </p:spPr>
      </p:pic>
      <p:sp>
        <p:nvSpPr>
          <p:cNvPr id="91" name="Google Shape;91;p17"/>
          <p:cNvSpPr txBox="1"/>
          <p:nvPr>
            <p:ph idx="1" type="body"/>
          </p:nvPr>
        </p:nvSpPr>
        <p:spPr>
          <a:xfrm>
            <a:off x="207000" y="1110600"/>
            <a:ext cx="4936500" cy="1511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2000">
                <a:solidFill>
                  <a:srgbClr val="000000"/>
                </a:solidFill>
                <a:latin typeface="Comic Sans MS"/>
                <a:ea typeface="Comic Sans MS"/>
                <a:cs typeface="Comic Sans MS"/>
                <a:sym typeface="Comic Sans MS"/>
              </a:rPr>
              <a:t>Unlike it’s predecessor, JB16 wasn’t completely made in-house, as Disney used The Moving Picture Company to create the visual effects. The VFX (Visual Effects) won both the BAFTA and Academy Award</a:t>
            </a:r>
            <a:r>
              <a:rPr lang="en" sz="2100">
                <a:solidFill>
                  <a:srgbClr val="000000"/>
                </a:solidFill>
                <a:latin typeface="Comic Sans MS"/>
                <a:ea typeface="Comic Sans MS"/>
                <a:cs typeface="Comic Sans MS"/>
                <a:sym typeface="Comic Sans MS"/>
              </a:rPr>
              <a:t>. </a:t>
            </a:r>
            <a:endParaRPr sz="2100">
              <a:solidFill>
                <a:srgbClr val="000000"/>
              </a:solidFill>
              <a:latin typeface="Comic Sans MS"/>
              <a:ea typeface="Comic Sans MS"/>
              <a:cs typeface="Comic Sans MS"/>
              <a:sym typeface="Comic Sans MS"/>
            </a:endParaRPr>
          </a:p>
        </p:txBody>
      </p:sp>
      <p:pic>
        <p:nvPicPr>
          <p:cNvPr id="92" name="Google Shape;92;p17"/>
          <p:cNvPicPr preferRelativeResize="0"/>
          <p:nvPr/>
        </p:nvPicPr>
        <p:blipFill rotWithShape="1">
          <a:blip r:embed="rId6">
            <a:alphaModFix/>
          </a:blip>
          <a:srcRect b="0" l="0" r="0" t="0"/>
          <a:stretch/>
        </p:blipFill>
        <p:spPr>
          <a:xfrm>
            <a:off x="7143750" y="0"/>
            <a:ext cx="2000250" cy="2922809"/>
          </a:xfrm>
          <a:prstGeom prst="rect">
            <a:avLst/>
          </a:prstGeom>
          <a:noFill/>
          <a:ln>
            <a:noFill/>
          </a:ln>
        </p:spPr>
      </p:pic>
      <p:pic>
        <p:nvPicPr>
          <p:cNvPr id="93" name="Google Shape;93;p17"/>
          <p:cNvPicPr preferRelativeResize="0"/>
          <p:nvPr/>
        </p:nvPicPr>
        <p:blipFill rotWithShape="1">
          <a:blip r:embed="rId7">
            <a:alphaModFix/>
          </a:blip>
          <a:srcRect b="0" l="0" r="0" t="0"/>
          <a:stretch/>
        </p:blipFill>
        <p:spPr>
          <a:xfrm>
            <a:off x="5143500" y="0"/>
            <a:ext cx="2000250" cy="29229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The Jungle Book [Blu-Ray/DVD 2016]&#10;'Bonus Features Compilation'&#10;SUBSCRIBE HERE: http://goo.gl/SrrTlT&#10;SUBSCRIBE MOVIE TRAILERS: http://goo.gl/8WxGeD&#10;&#10;The man-cub Mowgli flees the jungle after a threat from the tiger Shere Khan. Guided by Bagheera the panther and the bear Baloo, Mowgli embarks on a journey of self-discovery, though he also meets creatures who don't have his best interests at heart.&#10;&#10;Some of the best and most funniest movie moments happen behind the scenes.  FilmIsNow Movie Extras channel gives you the latest and best behind the scenes footage, bloopers, interviews, featurettes, deleted/alternate scenes. We give you the before, during and after that goes into making movies." id="98" name="Google Shape;98;p18" title="The Jungle Book | DVD/Blu-Ray Release Bonus Features Compilation">
            <a:hlinkClick r:id="rId3"/>
          </p:cNvPr>
          <p:cNvPicPr preferRelativeResize="0"/>
          <p:nvPr/>
        </p:nvPicPr>
        <p:blipFill rotWithShape="1">
          <a:blip r:embed="rId4">
            <a:alphaModFix/>
          </a:blip>
          <a:srcRect b="0" l="0" r="0" t="0"/>
          <a:stretch/>
        </p:blipFill>
        <p:spPr>
          <a:xfrm>
            <a:off x="2829450" y="236150"/>
            <a:ext cx="6228275" cy="4671200"/>
          </a:xfrm>
          <a:prstGeom prst="rect">
            <a:avLst/>
          </a:prstGeom>
          <a:noFill/>
          <a:ln>
            <a:noFill/>
          </a:ln>
        </p:spPr>
      </p:pic>
      <p:sp>
        <p:nvSpPr>
          <p:cNvPr id="99" name="Google Shape;99;p18"/>
          <p:cNvSpPr txBox="1"/>
          <p:nvPr/>
        </p:nvSpPr>
        <p:spPr>
          <a:xfrm>
            <a:off x="103650" y="582300"/>
            <a:ext cx="2725800" cy="3978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Sean Bailey, president of production for Disney, called JB16 ‘one of the most technologically advanced movies ever made’; as the director noted,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‘I found myself wrestling with the same things as Walt, who used innovative technology for his day, but with a different set of tools and technologies.</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JB16 is the result of cutting edge CGI – the animals were created digitally post-production and the one actor in the film (playing Mowgli) acted against a blue screen. </a:t>
            </a:r>
            <a:endParaRPr b="0" i="0" sz="1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descr="Mo-cap isn't new by any means, the precursors of it date back to the early twentieth century, when they used it to track basic movement for animated characters. Over the next century, though, it evolved drastically, and these days filmmakers are able to create truly lifelike beings, who look as authentic as any real actor. &#10;&#10;For the latest movie news, like us on https://www.facebook.com/ActionZoneFCCE" id="104" name="Google Shape;104;p19" title="How Motion Capture Really Works in Movies (HD)">
            <a:hlinkClick r:id="rId3"/>
          </p:cNvPr>
          <p:cNvPicPr preferRelativeResize="0"/>
          <p:nvPr/>
        </p:nvPicPr>
        <p:blipFill rotWithShape="1">
          <a:blip r:embed="rId4">
            <a:alphaModFix/>
          </a:blip>
          <a:srcRect b="0" l="0" r="0" t="0"/>
          <a:stretch/>
        </p:blipFill>
        <p:spPr>
          <a:xfrm>
            <a:off x="189775" y="190863"/>
            <a:ext cx="6349025" cy="4761775"/>
          </a:xfrm>
          <a:prstGeom prst="rect">
            <a:avLst/>
          </a:prstGeom>
          <a:noFill/>
          <a:ln>
            <a:noFill/>
          </a:ln>
        </p:spPr>
      </p:pic>
      <p:sp>
        <p:nvSpPr>
          <p:cNvPr id="105" name="Google Shape;105;p19"/>
          <p:cNvSpPr txBox="1"/>
          <p:nvPr/>
        </p:nvSpPr>
        <p:spPr>
          <a:xfrm>
            <a:off x="6626525" y="1076850"/>
            <a:ext cx="24414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Twentieth Century"/>
                <a:ea typeface="Twentieth Century"/>
                <a:cs typeface="Twentieth Century"/>
                <a:sym typeface="Twentieth Century"/>
              </a:rPr>
              <a:t>On the set, scenes for The Jungle Book were first filmed using motion capture. ‘We motion-captured the entire movie before we filmed anything and we cut the whole film together,’ says Favreau. </a:t>
            </a:r>
            <a:endParaRPr b="0" i="0" sz="16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Twentieth Century"/>
                <a:ea typeface="Twentieth Century"/>
                <a:cs typeface="Twentieth Century"/>
                <a:sym typeface="Twentieth Century"/>
              </a:rPr>
              <a:t>Using that footage, the effects team then built the film’s sets virtually, a process known as previsualisation (previz). ‘Everything was mapped against the virtual sets. We designed the sets like you would for a video game</a:t>
            </a:r>
            <a:endParaRPr b="0" i="0" sz="16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The Jungle Book 'Creating the Animals and the Jungle'&#10;Visual Effects by MPC&#10;Subscribe and click the notification bell HERE: http://goo.gl/SrrTlT&#10;Subscrive to Filmisnow Movie Trailers: http://goo.gl/8WxGeD&#10;&#10;The man-cub Mowgli flees the jungle after a threat from the tiger Shere Khan. Guided by Bagheera the panther and the bear Baloo, Mowgli embarks on a journey of self-discovery, though he also meets creatures who don't have his best interests at heart.&#10;&#10;Some of the best and most funniest movie moments happen behind the scenes.  FilmIsNow Movie Extras channel gives you the latest and best behind the scenes footage, bloopers, interviews, featurettes, deleted/alternate scenes. We give you the before, during and after that goes into making movies." id="110" name="Google Shape;110;p20" title="The Jungle Book 'Creating the Animals and the Jungle' - VFX Breakdown by MPC (2016)">
            <a:hlinkClick r:id="rId3"/>
          </p:cNvPr>
          <p:cNvPicPr preferRelativeResize="0"/>
          <p:nvPr/>
        </p:nvPicPr>
        <p:blipFill rotWithShape="1">
          <a:blip r:embed="rId4">
            <a:alphaModFix/>
          </a:blip>
          <a:srcRect b="0" l="0" r="0" t="0"/>
          <a:stretch/>
        </p:blipFill>
        <p:spPr>
          <a:xfrm>
            <a:off x="4666563" y="181738"/>
            <a:ext cx="3557050" cy="2667800"/>
          </a:xfrm>
          <a:prstGeom prst="rect">
            <a:avLst/>
          </a:prstGeom>
          <a:noFill/>
          <a:ln>
            <a:noFill/>
          </a:ln>
        </p:spPr>
      </p:pic>
      <p:sp>
        <p:nvSpPr>
          <p:cNvPr id="111" name="Google Shape;111;p20"/>
          <p:cNvSpPr txBox="1"/>
          <p:nvPr/>
        </p:nvSpPr>
        <p:spPr>
          <a:xfrm>
            <a:off x="789000" y="3308075"/>
            <a:ext cx="7566000" cy="1365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 sz="2000" u="sng" cap="none" strike="noStrike">
                <a:solidFill>
                  <a:srgbClr val="000000"/>
                </a:solidFill>
                <a:latin typeface="Twentieth Century"/>
                <a:ea typeface="Twentieth Century"/>
                <a:cs typeface="Twentieth Century"/>
                <a:sym typeface="Twentieth Century"/>
              </a:rPr>
              <a:t>Watch the clips and answer the following questions:</a:t>
            </a:r>
            <a:endParaRPr b="1" i="0" sz="2000" u="sng" cap="none" strike="noStrike">
              <a:solidFill>
                <a:srgbClr val="000000"/>
              </a:solidFill>
              <a:latin typeface="Twentieth Century"/>
              <a:ea typeface="Twentieth Century"/>
              <a:cs typeface="Twentieth Century"/>
              <a:sym typeface="Twentieth Century"/>
            </a:endParaRPr>
          </a:p>
          <a:p>
            <a:pPr indent="-355600" lvl="0" marL="457200" marR="0" rtl="0" algn="l">
              <a:lnSpc>
                <a:spcPct val="100000"/>
              </a:lnSpc>
              <a:spcBef>
                <a:spcPts val="0"/>
              </a:spcBef>
              <a:spcAft>
                <a:spcPts val="0"/>
              </a:spcAft>
              <a:buClr>
                <a:srgbClr val="000000"/>
              </a:buClr>
              <a:buSzPts val="2000"/>
              <a:buFont typeface="Twentieth Century"/>
              <a:buAutoNum type="arabicPeriod"/>
            </a:pPr>
            <a:r>
              <a:rPr b="0" i="0" lang="en" sz="2000" u="none" cap="none" strike="noStrike">
                <a:solidFill>
                  <a:srgbClr val="000000"/>
                </a:solidFill>
                <a:latin typeface="Twentieth Century"/>
                <a:ea typeface="Twentieth Century"/>
                <a:cs typeface="Twentieth Century"/>
                <a:sym typeface="Twentieth Century"/>
              </a:rPr>
              <a:t>What are the similarities and differences in the production processes used in both Jungle Book movies?</a:t>
            </a:r>
            <a:endParaRPr b="0" i="0" sz="2000" u="none" cap="none" strike="noStrike">
              <a:solidFill>
                <a:srgbClr val="000000"/>
              </a:solidFill>
              <a:latin typeface="Twentieth Century"/>
              <a:ea typeface="Twentieth Century"/>
              <a:cs typeface="Twentieth Century"/>
              <a:sym typeface="Twentieth Century"/>
            </a:endParaRPr>
          </a:p>
          <a:p>
            <a:pPr indent="-355600" lvl="0" marL="457200" marR="0" rtl="0" algn="l">
              <a:lnSpc>
                <a:spcPct val="100000"/>
              </a:lnSpc>
              <a:spcBef>
                <a:spcPts val="0"/>
              </a:spcBef>
              <a:spcAft>
                <a:spcPts val="0"/>
              </a:spcAft>
              <a:buClr>
                <a:srgbClr val="000000"/>
              </a:buClr>
              <a:buSzPts val="2000"/>
              <a:buFont typeface="Twentieth Century"/>
              <a:buAutoNum type="arabicPeriod"/>
            </a:pPr>
            <a:r>
              <a:rPr b="0" i="0" lang="en" sz="2000" u="none" cap="none" strike="noStrike">
                <a:solidFill>
                  <a:srgbClr val="000000"/>
                </a:solidFill>
                <a:latin typeface="Twentieth Century"/>
                <a:ea typeface="Twentieth Century"/>
                <a:cs typeface="Twentieth Century"/>
                <a:sym typeface="Twentieth Century"/>
              </a:rPr>
              <a:t>How might the production processes in the 2016 film help it appeal to both new and old audiences?</a:t>
            </a:r>
            <a:endParaRPr b="0" i="0" sz="2000" u="none" cap="none" strike="noStrike">
              <a:solidFill>
                <a:srgbClr val="000000"/>
              </a:solidFill>
              <a:latin typeface="Twentieth Century"/>
              <a:ea typeface="Twentieth Century"/>
              <a:cs typeface="Twentieth Century"/>
              <a:sym typeface="Twentieth Century"/>
            </a:endParaRPr>
          </a:p>
          <a:p>
            <a:pPr indent="-355600" lvl="0" marL="457200" marR="0" rtl="0" algn="l">
              <a:lnSpc>
                <a:spcPct val="100000"/>
              </a:lnSpc>
              <a:spcBef>
                <a:spcPts val="0"/>
              </a:spcBef>
              <a:spcAft>
                <a:spcPts val="0"/>
              </a:spcAft>
              <a:buClr>
                <a:srgbClr val="000000"/>
              </a:buClr>
              <a:buSzPts val="2000"/>
              <a:buFont typeface="Twentieth Century"/>
              <a:buAutoNum type="arabicPeriod"/>
            </a:pPr>
            <a:r>
              <a:rPr b="0" i="0" lang="en" sz="2000" u="none" cap="none" strike="noStrike">
                <a:solidFill>
                  <a:srgbClr val="000000"/>
                </a:solidFill>
                <a:latin typeface="Twentieth Century"/>
                <a:ea typeface="Twentieth Century"/>
                <a:cs typeface="Twentieth Century"/>
                <a:sym typeface="Twentieth Century"/>
              </a:rPr>
              <a:t>EXTENSION: How does the Jungle Book franchise demonstrate Disney’s position as a leader of innovation? </a:t>
            </a:r>
            <a:endParaRPr b="0" i="0" sz="2000" u="none" cap="none" strike="noStrike">
              <a:solidFill>
                <a:srgbClr val="000000"/>
              </a:solidFill>
              <a:latin typeface="Twentieth Century"/>
              <a:ea typeface="Twentieth Century"/>
              <a:cs typeface="Twentieth Century"/>
              <a:sym typeface="Twentieth Century"/>
            </a:endParaRPr>
          </a:p>
        </p:txBody>
      </p:sp>
      <p:pic>
        <p:nvPicPr>
          <p:cNvPr id="112" name="Google Shape;112;p20"/>
          <p:cNvPicPr preferRelativeResize="0"/>
          <p:nvPr/>
        </p:nvPicPr>
        <p:blipFill rotWithShape="1">
          <a:blip r:embed="rId5">
            <a:alphaModFix/>
          </a:blip>
          <a:srcRect b="0" l="0" r="91363" t="0"/>
          <a:stretch/>
        </p:blipFill>
        <p:spPr>
          <a:xfrm>
            <a:off x="0" y="0"/>
            <a:ext cx="789677" cy="5143500"/>
          </a:xfrm>
          <a:prstGeom prst="rect">
            <a:avLst/>
          </a:prstGeom>
          <a:noFill/>
          <a:ln>
            <a:noFill/>
          </a:ln>
        </p:spPr>
      </p:pic>
      <p:pic>
        <p:nvPicPr>
          <p:cNvPr id="113" name="Google Shape;113;p20"/>
          <p:cNvPicPr preferRelativeResize="0"/>
          <p:nvPr/>
        </p:nvPicPr>
        <p:blipFill rotWithShape="1">
          <a:blip r:embed="rId5">
            <a:alphaModFix/>
          </a:blip>
          <a:srcRect b="0" l="91363" r="0" t="0"/>
          <a:stretch/>
        </p:blipFill>
        <p:spPr>
          <a:xfrm>
            <a:off x="8354325" y="0"/>
            <a:ext cx="789677" cy="5143500"/>
          </a:xfrm>
          <a:prstGeom prst="rect">
            <a:avLst/>
          </a:prstGeom>
          <a:noFill/>
          <a:ln>
            <a:noFill/>
          </a:ln>
        </p:spPr>
      </p:pic>
      <p:pic>
        <p:nvPicPr>
          <p:cNvPr descr="The man-cub Mowgli flees the jungle after a threat from the tiger Shere Khan. Guided by Bagheera the panther and the bear Baloo, Mowgli embarks on a journey of self-discovery, though he also meets creatures who don't have his best interests at heart.&#10;〰️〰️〰️〰️〰️〰️〰️〰️〰️〰️〰️〰️〰️〰️〰️〰️〰️〰️〰️〰️〰️〰️〰️〰️〰️〰️〰️〰️〰️&#10;Subscribe  ► https://tinyurl.com/l6nqvu6&#10;〰️〰️〰️〰️〰️〰️〰️〰️〰️〰️〰️〰️〰️〰️〰️〰️〰️〰️〰️〰️〰️〰️〰️〰️〰️〰️〰️〰️〰️ˍˍˍˍˍˍˍˍˍˍˍˍˍˍˍˍˍˍˍˍˍˍˍˍˍˍˍˍˍˍˍˍˍˍˍˍˍˍˍˍˍˍˍˍˍˍˍˍˍˍˍˍˍˍˍˍˍˍˍˍˍˍˍˍˍˍˍˍˍˍˍˍˍˍˍˍˍˍˍˍˍˍˍˍˍˍˍˍˍˍˍˍˍˍˍ&#10;Instagram ► https://www.instagram.com/insidethemovieofficial/&#10;Facebook  ► https://www.facebook.com/pg/Inside-the-Movie-771517086330971/about/?ref=page_internal&#10;ˍˍˍˍˍˍˍˍˍˍˍˍˍˍˍˍˍˍˍˍˍˍˍˍˍˍˍˍˍˍˍˍˍˍˍˍˍˍˍˍˍˍˍˍˍˍˍˍˍˍˍˍˍˍˍˍˍˍˍˍˍˍˍˍˍˍˍˍˍˍˍˍˍˍˍˍˍˍˍˍˍˍˍˍˍˍˍˍˍˍˍˍˍˍˍ" id="114" name="Google Shape;114;p20" title="The Jungle Book | REIMAGINED | 2016">
            <a:hlinkClick r:id="rId6"/>
          </p:cNvPr>
          <p:cNvPicPr preferRelativeResize="0"/>
          <p:nvPr/>
        </p:nvPicPr>
        <p:blipFill rotWithShape="1">
          <a:blip r:embed="rId7">
            <a:alphaModFix/>
          </a:blip>
          <a:srcRect b="0" l="0" r="0" t="0"/>
          <a:stretch/>
        </p:blipFill>
        <p:spPr>
          <a:xfrm>
            <a:off x="946550" y="169650"/>
            <a:ext cx="3589313" cy="269198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p:nvPr/>
        </p:nvSpPr>
        <p:spPr>
          <a:xfrm>
            <a:off x="4332475" y="0"/>
            <a:ext cx="4811700" cy="5164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20" name="Google Shape;120;p21"/>
          <p:cNvSpPr txBox="1"/>
          <p:nvPr/>
        </p:nvSpPr>
        <p:spPr>
          <a:xfrm>
            <a:off x="323150" y="699542"/>
            <a:ext cx="3927000" cy="4028258"/>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What was the budget for JB16? </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much did it take on its opening weekend?</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What is the total box office revenue to date?</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Which countries have the largest box office figures for </a:t>
            </a:r>
            <a:r>
              <a:rPr b="0" i="0" lang="en" sz="1400" u="none" cap="none" strike="noStrike">
                <a:solidFill>
                  <a:schemeClr val="dk1"/>
                </a:solidFill>
                <a:latin typeface="Twentieth Century"/>
                <a:ea typeface="Twentieth Century"/>
                <a:cs typeface="Twentieth Century"/>
                <a:sym typeface="Twentieth Century"/>
              </a:rPr>
              <a:t>JB16</a:t>
            </a:r>
            <a:r>
              <a:rPr b="0" i="0" lang="en" sz="1400" u="none" cap="none" strike="noStrike">
                <a:solidFill>
                  <a:srgbClr val="000000"/>
                </a:solidFill>
                <a:latin typeface="Twentieth Century"/>
                <a:ea typeface="Twentieth Century"/>
                <a:cs typeface="Twentieth Century"/>
                <a:sym typeface="Twentieth Century"/>
              </a:rPr>
              <a:t>?</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does vertical integration relate to </a:t>
            </a:r>
            <a:r>
              <a:rPr b="0" i="0" lang="en" sz="1400" u="none" cap="none" strike="noStrike">
                <a:solidFill>
                  <a:schemeClr val="dk1"/>
                </a:solidFill>
                <a:latin typeface="Twentieth Century"/>
                <a:ea typeface="Twentieth Century"/>
                <a:cs typeface="Twentieth Century"/>
                <a:sym typeface="Twentieth Century"/>
              </a:rPr>
              <a:t>JB16</a:t>
            </a:r>
            <a:r>
              <a:rPr b="0" i="0" lang="en" sz="1400" u="none" cap="none" strike="noStrike">
                <a:solidFill>
                  <a:srgbClr val="000000"/>
                </a:solidFill>
                <a:latin typeface="Twentieth Century"/>
                <a:ea typeface="Twentieth Century"/>
                <a:cs typeface="Twentieth Century"/>
                <a:sym typeface="Twentieth Century"/>
              </a:rPr>
              <a:t>?</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has access to a back catalogue of classic movies helped The Walt Disney company to progress in a competitive industry?</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did JB16 move away from WD’s politics and beliefs? Or did they?</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did JB16 impact Warner Bros?</a:t>
            </a:r>
            <a:endParaRPr/>
          </a:p>
          <a:p>
            <a:pPr indent="-342900" lvl="0" marL="457200" marR="0" rtl="0" algn="l">
              <a:lnSpc>
                <a:spcPct val="100000"/>
              </a:lnSpc>
              <a:spcBef>
                <a:spcPts val="0"/>
              </a:spcBef>
              <a:spcAft>
                <a:spcPts val="0"/>
              </a:spcAft>
              <a:buClr>
                <a:srgbClr val="000000"/>
              </a:buClr>
              <a:buSzPts val="1800"/>
              <a:buFont typeface="Twentieth Century"/>
              <a:buAutoNum type="arabicPeriod"/>
            </a:pPr>
            <a:r>
              <a:rPr b="0" i="0" lang="en" sz="1400" u="none" cap="none" strike="noStrike">
                <a:solidFill>
                  <a:srgbClr val="000000"/>
                </a:solidFill>
                <a:latin typeface="Twentieth Century"/>
                <a:ea typeface="Twentieth Century"/>
                <a:cs typeface="Twentieth Century"/>
                <a:sym typeface="Twentieth Century"/>
              </a:rPr>
              <a:t>How much revenue did The WD Co make in 2016? How does this compare with their rivals? Were there any losses? How did that impact the company?</a:t>
            </a:r>
            <a:endParaRPr/>
          </a:p>
        </p:txBody>
      </p:sp>
      <p:sp>
        <p:nvSpPr>
          <p:cNvPr id="121" name="Google Shape;121;p21"/>
          <p:cNvSpPr txBox="1"/>
          <p:nvPr/>
        </p:nvSpPr>
        <p:spPr>
          <a:xfrm>
            <a:off x="4332475" y="96050"/>
            <a:ext cx="4737900" cy="334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Source Code Pro"/>
                <a:ea typeface="Source Code Pro"/>
                <a:cs typeface="Source Code Pro"/>
                <a:sym typeface="Source Code Pro"/>
              </a:rPr>
              <a:t>Research the marketing campaign for the film. </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rPr b="1" i="1" lang="en" sz="1800" u="none" cap="none" strike="noStrike">
                <a:solidFill>
                  <a:srgbClr val="FFFFFF"/>
                </a:solidFill>
                <a:latin typeface="Source Code Pro"/>
                <a:ea typeface="Source Code Pro"/>
                <a:cs typeface="Source Code Pro"/>
                <a:sym typeface="Source Code Pro"/>
              </a:rPr>
              <a:t>How did they create hype and make the audience excited to see the film?</a:t>
            </a:r>
            <a:endParaRPr b="1" i="1"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Source Code Pro"/>
                <a:ea typeface="Source Code Pro"/>
                <a:cs typeface="Source Code Pro"/>
                <a:sym typeface="Source Code Pro"/>
              </a:rPr>
              <a:t>Consider:</a:t>
            </a:r>
            <a:endParaRPr b="0" i="0" sz="1800" u="none" cap="none" strike="noStrike">
              <a:solidFill>
                <a:srgbClr val="FFFFFF"/>
              </a:solidFill>
              <a:latin typeface="Source Code Pro"/>
              <a:ea typeface="Source Code Pro"/>
              <a:cs typeface="Source Code Pro"/>
              <a:sym typeface="Source Code Pr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Posters</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Trailer</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Social Media</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Websites</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Viral marketing</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Release Date</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Merchandise</a:t>
            </a:r>
            <a:endParaRPr b="0" i="0" sz="1800" u="none" cap="none" strike="noStrike">
              <a:solidFill>
                <a:srgbClr val="FFFFFF"/>
              </a:solidFill>
              <a:latin typeface="Source Code Pro"/>
              <a:ea typeface="Source Code Pro"/>
              <a:cs typeface="Source Code Pro"/>
              <a:sym typeface="Source Code Pro"/>
            </a:endParaRPr>
          </a:p>
          <a:p>
            <a:pPr indent="-342900" lvl="0" marL="457200" marR="0" rtl="0" algn="l">
              <a:lnSpc>
                <a:spcPct val="100000"/>
              </a:lnSpc>
              <a:spcBef>
                <a:spcPts val="0"/>
              </a:spcBef>
              <a:spcAft>
                <a:spcPts val="0"/>
              </a:spcAft>
              <a:buClr>
                <a:srgbClr val="FFFFFF"/>
              </a:buClr>
              <a:buSzPts val="1800"/>
              <a:buFont typeface="Source Code Pro"/>
              <a:buChar char="●"/>
            </a:pPr>
            <a:r>
              <a:rPr b="0" i="0" lang="en" sz="1800" u="none" cap="none" strike="noStrike">
                <a:solidFill>
                  <a:srgbClr val="FFFFFF"/>
                </a:solidFill>
                <a:latin typeface="Source Code Pro"/>
                <a:ea typeface="Source Code Pro"/>
                <a:cs typeface="Source Code Pro"/>
                <a:sym typeface="Source Code Pro"/>
              </a:rPr>
              <a:t>Publicity</a:t>
            </a:r>
            <a:endParaRPr b="0" i="0" sz="1800" u="none" cap="none" strike="noStrike">
              <a:solidFill>
                <a:srgbClr val="FFFFFF"/>
              </a:solidFill>
              <a:latin typeface="Source Code Pro"/>
              <a:ea typeface="Source Code Pro"/>
              <a:cs typeface="Source Code Pro"/>
              <a:sym typeface="Source Code Pro"/>
            </a:endParaRPr>
          </a:p>
        </p:txBody>
      </p:sp>
      <p:sp>
        <p:nvSpPr>
          <p:cNvPr id="122" name="Google Shape;122;p21"/>
          <p:cNvSpPr txBox="1"/>
          <p:nvPr/>
        </p:nvSpPr>
        <p:spPr>
          <a:xfrm>
            <a:off x="85150" y="-1100850"/>
            <a:ext cx="30000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highlight>
                  <a:schemeClr val="lt1"/>
                </a:highlight>
                <a:latin typeface="Anton"/>
                <a:ea typeface="Anton"/>
                <a:cs typeface="Anton"/>
                <a:sym typeface="Anton"/>
              </a:rPr>
              <a:t>Your Task</a:t>
            </a:r>
            <a:endParaRPr b="0" i="0" sz="1800" u="none" cap="none" strike="noStrike">
              <a:solidFill>
                <a:srgbClr val="000000"/>
              </a:solidFill>
              <a:highlight>
                <a:schemeClr val="lt1"/>
              </a:highlight>
              <a:latin typeface="Anton"/>
              <a:ea typeface="Anton"/>
              <a:cs typeface="Anton"/>
              <a:sym typeface="Anto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91850" y="80750"/>
            <a:ext cx="8520600" cy="699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solidFill>
                  <a:srgbClr val="000000"/>
                </a:solidFill>
                <a:highlight>
                  <a:srgbClr val="9BE300"/>
                </a:highlight>
                <a:latin typeface="Love Ya Like A Sister"/>
                <a:ea typeface="Love Ya Like A Sister"/>
                <a:cs typeface="Love Ya Like A Sister"/>
                <a:sym typeface="Love Ya Like A Sister"/>
              </a:rPr>
              <a:t>     Useful links for this task</a:t>
            </a:r>
            <a:endParaRPr>
              <a:solidFill>
                <a:srgbClr val="000000"/>
              </a:solidFill>
              <a:highlight>
                <a:srgbClr val="9BE300"/>
              </a:highlight>
              <a:latin typeface="Love Ya Like A Sister"/>
              <a:ea typeface="Love Ya Like A Sister"/>
              <a:cs typeface="Love Ya Like A Sister"/>
              <a:sym typeface="Love Ya Like A Sister"/>
            </a:endParaRPr>
          </a:p>
        </p:txBody>
      </p:sp>
      <p:sp>
        <p:nvSpPr>
          <p:cNvPr id="128" name="Google Shape;128;p22"/>
          <p:cNvSpPr txBox="1"/>
          <p:nvPr/>
        </p:nvSpPr>
        <p:spPr>
          <a:xfrm>
            <a:off x="140250" y="558300"/>
            <a:ext cx="8863500" cy="121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3"/>
              </a:rPr>
              <a:t>https://www.nbcnews.com/pop-culture/movies/jungle-book-roars-box-office-103-6-million-debut-n557341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4"/>
              </a:rPr>
              <a:t>http://theweek.com/articles/617441/how-disneys-new-jungle-book-corrects-years-troubling-racial-under</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5"/>
              </a:rPr>
              <a:t>http://theweek.com/articles/617441/how-disneys-new-jungle-book-corrects-years-troubling-racial-under</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6"/>
              </a:rPr>
              <a:t>https://d23.com/floyd-normans-9-wild-stories-from-the-making-of-the-jungle-book-1967/</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7"/>
              </a:rPr>
              <a:t>http://www.hollywoodreporter.com/news/germany-original-jungle-book-biggest-885953</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8"/>
              </a:rPr>
              <a:t>https://www.nbcnews.com/pop-culture/movies/jungle-book-roars-box-office-103-6-million-debut-n557341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9"/>
              </a:rPr>
              <a:t>http://www.hollywoodreporter.com/news/summer-box-office-2016-blockbusters-flops-sequelitis-923601</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Twentieth Century"/>
                <a:ea typeface="Twentieth Century"/>
                <a:cs typeface="Twentieth Century"/>
                <a:sym typeface="Twentieth Century"/>
                <a:hlinkClick r:id="rId10"/>
              </a:rPr>
              <a:t>https://www.forbes.com/forbes/welcome/?toURL=https://www.forbes.com/sites/robcain/2016/04/15/disneys-jungle-book-swings-in-china-to-12-million-opening-day-250-better-than-zootopia/&amp;refURL=&amp;referrer=#7d44f2aa2a1f</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 </a:t>
            </a:r>
            <a:r>
              <a:rPr b="0" i="0" lang="en" sz="1400" u="sng" cap="none" strike="noStrike">
                <a:solidFill>
                  <a:schemeClr val="hlink"/>
                </a:solidFill>
                <a:latin typeface="Twentieth Century"/>
                <a:ea typeface="Twentieth Century"/>
                <a:cs typeface="Twentieth Century"/>
                <a:sym typeface="Twentieth Century"/>
                <a:hlinkClick r:id="rId11"/>
              </a:rPr>
              <a:t>http://www.boxofficemojo.com/movies/?id=junglebook2015.htm</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Twentieth Century"/>
                <a:ea typeface="Twentieth Century"/>
                <a:cs typeface="Twentieth Century"/>
                <a:sym typeface="Twentieth Century"/>
              </a:rPr>
              <a:t>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