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7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Amatic SC"/>
      <p:regular r:id="rId13"/>
      <p:bold r:id="rId14"/>
    </p:embeddedFont>
    <p:embeddedFont>
      <p:font typeface="Source Code Pro"/>
      <p:regular r:id="rId15"/>
      <p:bold r:id="rId16"/>
      <p:italic r:id="rId17"/>
      <p:boldItalic r:id="rId18"/>
    </p:embeddedFont>
    <p:embeddedFont>
      <p:font typeface="Love Ya Like A Sister"/>
      <p:regular r:id="rId19"/>
    </p:embeddedFont>
    <p:embeddedFont>
      <p:font typeface="Ruslan Display"/>
      <p:regular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uslanDisplay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AmaticSC-regular.fnt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SourceCodePro-regular.fntdata"/><Relationship Id="rId14" Type="http://schemas.openxmlformats.org/officeDocument/2006/relationships/font" Target="fonts/AmaticSC-bold.fntdata"/><Relationship Id="rId17" Type="http://schemas.openxmlformats.org/officeDocument/2006/relationships/font" Target="fonts/SourceCodePro-italic.fntdata"/><Relationship Id="rId16" Type="http://schemas.openxmlformats.org/officeDocument/2006/relationships/font" Target="fonts/SourceCodePro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LoveYaLikeASister-regular.fntdata"/><Relationship Id="rId6" Type="http://schemas.openxmlformats.org/officeDocument/2006/relationships/slide" Target="slides/slide1.xml"/><Relationship Id="rId18" Type="http://schemas.openxmlformats.org/officeDocument/2006/relationships/font" Target="fonts/SourceCodePr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" name="Google Shape;4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" name="Google Shape;5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" name="Google Shape;7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27" name="Google Shape;27;p6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4" name="Google Shape;34;p8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" name="Google Shape;35;p8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36" name="Google Shape;36;p8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7" name="Google Shape;37;p8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i="0" sz="4200" u="none" cap="none" strike="noStrik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b="0" i="0" sz="18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 b="0" i="0" sz="14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 b="0" i="0" sz="14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 b="0" i="0" sz="14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 b="0" i="0" sz="14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 b="0" i="0" sz="14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 b="0" i="0" sz="14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 b="0" i="0" sz="14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 b="0" i="0" sz="1400" u="none" cap="none" strike="noStrik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www.youtube.com/watch?v=IYsJTJ--uoU" TargetMode="External"/><Relationship Id="rId4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www.youtube.com/watch?v=wwL5dQbmwUg" TargetMode="External"/><Relationship Id="rId4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youtube.com/watch?v=lenMhmmU6V8" TargetMode="External"/><Relationship Id="rId4" Type="http://schemas.openxmlformats.org/officeDocument/2006/relationships/image" Target="../media/image8.jpg"/><Relationship Id="rId5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398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11"/>
          <p:cNvSpPr txBox="1"/>
          <p:nvPr/>
        </p:nvSpPr>
        <p:spPr>
          <a:xfrm>
            <a:off x="0" y="4303025"/>
            <a:ext cx="91440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" sz="3600" u="none" cap="none" strike="noStrike">
                <a:solidFill>
                  <a:srgbClr val="FFFFFF"/>
                </a:solidFill>
                <a:latin typeface="Ruslan Display"/>
                <a:ea typeface="Ruslan Display"/>
                <a:cs typeface="Ruslan Display"/>
                <a:sym typeface="Ruslan Display"/>
              </a:rPr>
              <a:t>Disney &amp; the Digital revolution</a:t>
            </a:r>
            <a:endParaRPr b="0" i="0" sz="3600" u="none" cap="none" strike="noStrike">
              <a:solidFill>
                <a:srgbClr val="FFFFFF"/>
              </a:solidFill>
              <a:latin typeface="Ruslan Display"/>
              <a:ea typeface="Ruslan Display"/>
              <a:cs typeface="Ruslan Display"/>
              <a:sym typeface="Ruslan Display"/>
            </a:endParaRPr>
          </a:p>
        </p:txBody>
      </p:sp>
      <p:sp>
        <p:nvSpPr>
          <p:cNvPr id="52" name="Google Shape;52;p11"/>
          <p:cNvSpPr txBox="1"/>
          <p:nvPr/>
        </p:nvSpPr>
        <p:spPr>
          <a:xfrm>
            <a:off x="-13" y="3930900"/>
            <a:ext cx="9144000" cy="8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" sz="3600" u="none" cap="none" strike="noStrike">
                <a:solidFill>
                  <a:srgbClr val="9BE300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COMPONENT 2 SECTION A: FILM</a:t>
            </a:r>
            <a:endParaRPr b="0" i="0" sz="3600" u="none" cap="none" strike="noStrike">
              <a:solidFill>
                <a:srgbClr val="9BE300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2" title="The History of Pixar Animation Studios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2"/>
          <p:cNvSpPr txBox="1"/>
          <p:nvPr/>
        </p:nvSpPr>
        <p:spPr>
          <a:xfrm>
            <a:off x="7032300" y="1472625"/>
            <a:ext cx="1908900" cy="7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How Pixar helped Disney to evolve...</a:t>
            </a:r>
            <a:endParaRPr b="0" i="0" sz="3000" u="none" cap="none" strike="noStrik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www.bloopanimation.com/&#10;Click here to subscribe: http://www.youtube.com/subscription_center?add_user=bloopanimation&#10;In this video I'll explain the core differences between the process of 2D animation and 3D animation.&#10;I'll cover issues like frame rates, moving holds, working on a 3D software and more.&#10;------------------------------------------------------------------------------------------------&#10;Bloop is an animation channel featuring short sketches, short animated films and tutorials about the making of creative videos.&#10;&#10;Visit the Bloop channel here - http://www.youtube.com/user/bloopanimation&#10;&#10;And don't forget to subscribe if you liked this video!&#10;http://www.youtube.com/subscription_center?add_user=bloopanimation" id="63" name="Google Shape;63;p13" title="The Difference Between 2D and 3D animation (What does it mean to animate in 3D?)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86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160075" y="1024600"/>
            <a:ext cx="1908900" cy="7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The move to </a:t>
            </a:r>
            <a:r>
              <a:rPr b="0" i="0" lang="en" sz="3000" u="none" cap="none" strike="noStrike">
                <a:solidFill>
                  <a:srgbClr val="000000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CGI</a:t>
            </a:r>
            <a:endParaRPr b="0" i="0" sz="3000" u="none" cap="none" strike="noStrike">
              <a:solidFill>
                <a:srgbClr val="000000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(Computer Generated Imagery)</a:t>
            </a:r>
            <a:endParaRPr b="0" i="0" sz="2800" u="none" cap="none" strike="noStrik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t/>
            </a:r>
            <a:endParaRPr/>
          </a:p>
        </p:txBody>
      </p:sp>
      <p:pic>
        <p:nvPicPr>
          <p:cNvPr id="70" name="Google Shape;7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4"/>
            <a:ext cx="9144003" cy="1656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82950" y="2176925"/>
            <a:ext cx="5160100" cy="290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1700" y="2384950"/>
            <a:ext cx="2968876" cy="296887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4"/>
          <p:cNvSpPr txBox="1"/>
          <p:nvPr/>
        </p:nvSpPr>
        <p:spPr>
          <a:xfrm>
            <a:off x="-4925" y="1680750"/>
            <a:ext cx="9144000" cy="17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Do you think Walt Disney would have approved of the move to CGI?</a:t>
            </a:r>
            <a:endParaRPr b="0" i="0" sz="2000" u="none" cap="none" strike="noStrik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5"/>
          <p:cNvSpPr txBox="1"/>
          <p:nvPr/>
        </p:nvSpPr>
        <p:spPr>
          <a:xfrm>
            <a:off x="94400" y="4507600"/>
            <a:ext cx="86343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The Era of the Remake</a:t>
            </a:r>
            <a:endParaRPr b="0" i="0" sz="3000" u="none" cap="none" strike="noStrike">
              <a:solidFill>
                <a:srgbClr val="000000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80" name="Google Shape;80;p15"/>
          <p:cNvSpPr txBox="1"/>
          <p:nvPr/>
        </p:nvSpPr>
        <p:spPr>
          <a:xfrm>
            <a:off x="188775" y="2536725"/>
            <a:ext cx="3810900" cy="123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Why are Disney producing so many remakes? How does it benefit them as a business?</a:t>
            </a:r>
            <a:endParaRPr b="0" i="0" sz="2000" u="none" cap="none" strike="noStrik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81" name="Google Shape;81;p15"/>
          <p:cNvSpPr txBox="1"/>
          <p:nvPr/>
        </p:nvSpPr>
        <p:spPr>
          <a:xfrm>
            <a:off x="5001700" y="2536725"/>
            <a:ext cx="3810900" cy="123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Why are audiences so excited by remakes? What do remakes offer them?</a:t>
            </a:r>
            <a:endParaRPr b="0" i="0" sz="2400" u="none" cap="none" strike="noStrik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cxnSp>
        <p:nvCxnSpPr>
          <p:cNvPr id="82" name="Google Shape;82;p15"/>
          <p:cNvCxnSpPr/>
          <p:nvPr/>
        </p:nvCxnSpPr>
        <p:spPr>
          <a:xfrm rot="10800000">
            <a:off x="2878725" y="3976000"/>
            <a:ext cx="625500" cy="66090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83" name="Google Shape;83;p15"/>
          <p:cNvCxnSpPr/>
          <p:nvPr/>
        </p:nvCxnSpPr>
        <p:spPr>
          <a:xfrm flipH="1" rot="10800000">
            <a:off x="5274025" y="4011700"/>
            <a:ext cx="684300" cy="62520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ive-action Disney remakes certainly are popular but are they needed? Here's my thoughts on the problems with Disney Remakes.&#10;Don't forget to Like and SUBSCRIBE: https://www.youtube.com/channel/UC5Dmf63ISKIbJTSskMCgwkw&#10;&#10;Copyright Disclaimer Under Section 107 of the Copyright Act 1976, allowance is made for &quot;fair use&quot; for purposes such as criticism, comment, news reporting, teaching, scholarship, and research. Fair use is a use permitted by copyright statute that might otherwise be infringing. Non-profit, educational or personal use tips the balance in favour of fair use." id="88" name="Google Shape;88;p16" title="The Problem with Live-Action Disney Remakes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1920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 rotWithShape="1">
          <a:blip r:embed="rId5">
            <a:alphaModFix/>
          </a:blip>
          <a:srcRect b="0" l="0" r="91363" t="0"/>
          <a:stretch/>
        </p:blipFill>
        <p:spPr>
          <a:xfrm>
            <a:off x="0" y="0"/>
            <a:ext cx="789677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 rotWithShape="1">
          <a:blip r:embed="rId5">
            <a:alphaModFix/>
          </a:blip>
          <a:srcRect b="0" l="91363" r="0" t="0"/>
          <a:stretch/>
        </p:blipFill>
        <p:spPr>
          <a:xfrm>
            <a:off x="8354325" y="0"/>
            <a:ext cx="78967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7"/>
          <p:cNvSpPr txBox="1"/>
          <p:nvPr/>
        </p:nvSpPr>
        <p:spPr>
          <a:xfrm>
            <a:off x="0" y="19850"/>
            <a:ext cx="9144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highlight>
                  <a:srgbClr val="FFFFFF"/>
                </a:highlight>
                <a:latin typeface="Love Ya Like A Sister"/>
                <a:ea typeface="Love Ya Like A Sister"/>
                <a:cs typeface="Love Ya Like A Sister"/>
                <a:sym typeface="Love Ya Like A Sister"/>
              </a:rPr>
              <a:t>Your Task</a:t>
            </a:r>
            <a:endParaRPr b="0" i="0" sz="3000" u="none" cap="none" strike="noStrike">
              <a:solidFill>
                <a:srgbClr val="000000"/>
              </a:solidFill>
              <a:highlight>
                <a:srgbClr val="FFFFFF"/>
              </a:highlight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97" name="Google Shape;97;p17"/>
          <p:cNvSpPr txBox="1"/>
          <p:nvPr/>
        </p:nvSpPr>
        <p:spPr>
          <a:xfrm>
            <a:off x="306775" y="591350"/>
            <a:ext cx="86721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000000"/>
                </a:solidFill>
                <a:highlight>
                  <a:srgbClr val="FFFFFF"/>
                </a:highlight>
                <a:latin typeface="Twentieth Century"/>
                <a:ea typeface="Twentieth Century"/>
                <a:cs typeface="Twentieth Century"/>
                <a:sym typeface="Twentieth Century"/>
              </a:rPr>
              <a:t>You have been asked to produce the next Disney movie. You have complete creative freedom to do whatever you want; whether you create an entirely new idea or remake an existing movie.</a:t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wentieth Century"/>
              <a:buChar char="●"/>
            </a:pPr>
            <a:r>
              <a:rPr b="0" i="0" lang="en" sz="2000" u="none" cap="none" strike="noStrike">
                <a:solidFill>
                  <a:srgbClr val="000000"/>
                </a:solidFill>
                <a:highlight>
                  <a:srgbClr val="FFFFFF"/>
                </a:highlight>
                <a:latin typeface="Twentieth Century"/>
                <a:ea typeface="Twentieth Century"/>
                <a:cs typeface="Twentieth Century"/>
                <a:sym typeface="Twentieth Century"/>
              </a:rPr>
              <a:t>What would your ideas be for the storyline? </a:t>
            </a:r>
            <a:endParaRPr b="0" i="0" sz="2000" u="none" cap="none" strike="noStrike">
              <a:solidFill>
                <a:srgbClr val="000000"/>
              </a:solidFill>
              <a:highlight>
                <a:srgbClr val="FFFFFF"/>
              </a:highlight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wentieth Century"/>
              <a:buChar char="●"/>
            </a:pPr>
            <a:r>
              <a:rPr b="0" i="0" lang="en" sz="2000" u="none" cap="none" strike="noStrike">
                <a:solidFill>
                  <a:srgbClr val="000000"/>
                </a:solidFill>
                <a:highlight>
                  <a:srgbClr val="FFFFFF"/>
                </a:highlight>
                <a:latin typeface="Twentieth Century"/>
                <a:ea typeface="Twentieth Century"/>
                <a:cs typeface="Twentieth Century"/>
                <a:sym typeface="Twentieth Century"/>
              </a:rPr>
              <a:t>Would it be an original story or a re-make? If it’s a remake would it be an origin story or a carbon copy?</a:t>
            </a:r>
            <a:endParaRPr b="0" i="0" sz="2000" u="none" cap="none" strike="noStrike">
              <a:solidFill>
                <a:srgbClr val="000000"/>
              </a:solidFill>
              <a:highlight>
                <a:srgbClr val="FFFFFF"/>
              </a:highlight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wentieth Century"/>
              <a:buChar char="●"/>
            </a:pPr>
            <a:r>
              <a:rPr b="0" i="0" lang="en" sz="2000" u="none" cap="none" strike="noStrike">
                <a:solidFill>
                  <a:srgbClr val="000000"/>
                </a:solidFill>
                <a:highlight>
                  <a:srgbClr val="FFFFFF"/>
                </a:highlight>
                <a:latin typeface="Twentieth Century"/>
                <a:ea typeface="Twentieth Century"/>
                <a:cs typeface="Twentieth Century"/>
                <a:sym typeface="Twentieth Century"/>
              </a:rPr>
              <a:t>How would you appeal to old and new audiences?</a:t>
            </a:r>
            <a:endParaRPr b="0" i="0" sz="2000" u="none" cap="none" strike="noStrike">
              <a:solidFill>
                <a:srgbClr val="000000"/>
              </a:solidFill>
              <a:highlight>
                <a:srgbClr val="FFFFFF"/>
              </a:highlight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wentieth Century"/>
              <a:buChar char="●"/>
            </a:pPr>
            <a:r>
              <a:rPr b="0" i="0" lang="en" sz="2000" u="none" cap="none" strike="noStrike">
                <a:solidFill>
                  <a:srgbClr val="000000"/>
                </a:solidFill>
                <a:highlight>
                  <a:srgbClr val="FFFFFF"/>
                </a:highlight>
                <a:latin typeface="Twentieth Century"/>
                <a:ea typeface="Twentieth Century"/>
                <a:cs typeface="Twentieth Century"/>
                <a:sym typeface="Twentieth Century"/>
              </a:rPr>
              <a:t>Extension: How would you utilise Disney as a conglomerate to produce the movie?</a:t>
            </a:r>
            <a:endParaRPr b="0" i="0" sz="2000" u="none" cap="none" strike="noStrike">
              <a:solidFill>
                <a:srgbClr val="000000"/>
              </a:solidFill>
              <a:highlight>
                <a:srgbClr val="FFFFFF"/>
              </a:highlight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000000"/>
                </a:solidFill>
                <a:highlight>
                  <a:srgbClr val="FFFFFF"/>
                </a:highlight>
                <a:latin typeface="Twentieth Century"/>
                <a:ea typeface="Twentieth Century"/>
                <a:cs typeface="Twentieth Century"/>
                <a:sym typeface="Twentieth Century"/>
              </a:rPr>
              <a:t>	You will pitch your idea to the class in our next lesson. </a:t>
            </a:r>
            <a:endParaRPr b="0" i="0" sz="2000" u="none" cap="none" strike="noStrike">
              <a:solidFill>
                <a:srgbClr val="000000"/>
              </a:solidFill>
              <a:highlight>
                <a:srgbClr val="FFFFFF"/>
              </a:highlight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000000"/>
                </a:solidFill>
                <a:highlight>
                  <a:srgbClr val="FFFFFF"/>
                </a:highlight>
                <a:latin typeface="Twentieth Century"/>
                <a:ea typeface="Twentieth Century"/>
                <a:cs typeface="Twentieth Century"/>
                <a:sym typeface="Twentieth Century"/>
              </a:rPr>
              <a:t>Good luck!</a:t>
            </a:r>
            <a:endParaRPr b="0" i="0" sz="2000" u="none" cap="none" strike="noStrike">
              <a:solidFill>
                <a:srgbClr val="000000"/>
              </a:solidFill>
              <a:highlight>
                <a:srgbClr val="FFFFFF"/>
              </a:highlight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