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Montserra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regular.fntdata"/><Relationship Id="rId14" Type="http://schemas.openxmlformats.org/officeDocument/2006/relationships/slide" Target="slides/slide9.xml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4c4bfcd6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4c4bfcd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solidFill>
            <a:srgbClr val="7030A0">
              <a:alpha val="5764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solidFill>
            <a:srgbClr val="7030A0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solidFill>
            <a:srgbClr val="7030A0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1" name="Google Shape;31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solidFill>
            <a:srgbClr val="7030A0">
              <a:alpha val="55686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solidFill>
            <a:srgbClr val="7030A0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solidFill>
            <a:srgbClr val="7030A0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solidFill>
            <a:srgbClr val="7030A0">
              <a:alpha val="55686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solidFill>
            <a:srgbClr val="7030A0">
              <a:alpha val="55686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solidFill>
            <a:srgbClr val="7030A0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solidFill>
            <a:srgbClr val="7030A0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4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solidFill>
            <a:srgbClr val="7030A0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b="0" i="0" sz="6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7.jpg"/><Relationship Id="rId5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Relationship Id="rId4" Type="http://schemas.openxmlformats.org/officeDocument/2006/relationships/image" Target="../media/image1.jpg"/><Relationship Id="rId9" Type="http://schemas.openxmlformats.org/officeDocument/2006/relationships/image" Target="../media/image11.jpg"/><Relationship Id="rId5" Type="http://schemas.openxmlformats.org/officeDocument/2006/relationships/image" Target="../media/image2.jpg"/><Relationship Id="rId6" Type="http://schemas.openxmlformats.org/officeDocument/2006/relationships/image" Target="../media/image6.jpg"/><Relationship Id="rId7" Type="http://schemas.openxmlformats.org/officeDocument/2006/relationships/image" Target="../media/image8.jpg"/><Relationship Id="rId8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solidFill>
            <a:srgbClr val="7030A0">
              <a:alpha val="5764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Deutschland 83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Representation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solidFill>
            <a:srgbClr val="7030A0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Task 1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Make some notes on paper 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•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What representations are present in episode 1 (e.g Gender)?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•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Are they generally positive or negative?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•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Why do you think this is?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1079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Montserrat"/>
                <a:ea typeface="Montserrat"/>
                <a:cs typeface="Montserrat"/>
                <a:sym typeface="Montserrat"/>
              </a:rPr>
              <a:t>As a reminder, things to look for when talking about representation</a:t>
            </a:r>
            <a:r>
              <a:rPr lang="en-GB" sz="3600"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8028" y="1063350"/>
            <a:ext cx="2927325" cy="414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7722" y="1063375"/>
            <a:ext cx="1943950" cy="275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78" y="1063363"/>
            <a:ext cx="2927325" cy="414803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 txBox="1"/>
          <p:nvPr/>
        </p:nvSpPr>
        <p:spPr>
          <a:xfrm>
            <a:off x="3453325" y="3453325"/>
            <a:ext cx="2626500" cy="137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And editing!</a:t>
            </a: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  What is shown next to each other, where are the cross cuts?  What is the pace of editing?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/>
          <p:nvPr/>
        </p:nvSpPr>
        <p:spPr>
          <a:xfrm>
            <a:off x="0" y="1059582"/>
            <a:ext cx="9144000" cy="4032448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BAB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6"/>
          <p:cNvSpPr txBox="1"/>
          <p:nvPr>
            <p:ph type="title"/>
          </p:nvPr>
        </p:nvSpPr>
        <p:spPr>
          <a:xfrm>
            <a:off x="0" y="205975"/>
            <a:ext cx="9144000" cy="857400"/>
          </a:xfrm>
          <a:prstGeom prst="rect">
            <a:avLst/>
          </a:prstGeom>
          <a:solidFill>
            <a:srgbClr val="7030A0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GB" sz="3000">
                <a:latin typeface="Montserrat"/>
                <a:ea typeface="Montserrat"/>
                <a:cs typeface="Montserrat"/>
                <a:sym typeface="Montserrat"/>
              </a:rPr>
              <a:t>Now make some notes on h</a:t>
            </a:r>
            <a:r>
              <a:rPr lang="en-GB" sz="3000">
                <a:latin typeface="Montserrat"/>
                <a:ea typeface="Montserrat"/>
                <a:cs typeface="Montserrat"/>
                <a:sym typeface="Montserrat"/>
              </a:rPr>
              <a:t>ow the following following represented: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8" name="Google Shape;108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623" y="1112959"/>
            <a:ext cx="1368152" cy="2052229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64775" y="1112959"/>
            <a:ext cx="1368152" cy="2055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32927" y="1114202"/>
            <a:ext cx="2626174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59101" y="1125783"/>
            <a:ext cx="1541976" cy="2055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08304" y="1114202"/>
            <a:ext cx="1370644" cy="2055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966231" y="2554362"/>
            <a:ext cx="1479783" cy="221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446014" y="2554362"/>
            <a:ext cx="1482395" cy="2227643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 txBox="1"/>
          <p:nvPr/>
        </p:nvSpPr>
        <p:spPr>
          <a:xfrm>
            <a:off x="467544" y="3075806"/>
            <a:ext cx="1224136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2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Martin/Moritz</a:t>
            </a:r>
            <a:endParaRPr b="1" sz="12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6"/>
          <p:cNvSpPr txBox="1"/>
          <p:nvPr/>
        </p:nvSpPr>
        <p:spPr>
          <a:xfrm>
            <a:off x="1908791" y="3075806"/>
            <a:ext cx="863009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Leonora</a:t>
            </a:r>
            <a:endParaRPr b="1" sz="12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3995936" y="2276947"/>
            <a:ext cx="934322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Tischbier</a:t>
            </a:r>
            <a:endParaRPr b="1" sz="12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6300192" y="3030426"/>
            <a:ext cx="887306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Alex Edel</a:t>
            </a:r>
            <a:endParaRPr b="1" sz="12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7418185" y="3014387"/>
            <a:ext cx="1150882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General Edel</a:t>
            </a:r>
            <a:endParaRPr b="1" sz="12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3094053" y="4643505"/>
            <a:ext cx="1369043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General Jackson</a:t>
            </a:r>
            <a:endParaRPr b="1" sz="12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4575143" y="4643505"/>
            <a:ext cx="1224136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Annette</a:t>
            </a:r>
            <a:endParaRPr b="1" sz="12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>
            <p:ph type="title"/>
          </p:nvPr>
        </p:nvSpPr>
        <p:spPr>
          <a:xfrm>
            <a:off x="53400" y="205975"/>
            <a:ext cx="9144000" cy="1118700"/>
          </a:xfrm>
          <a:prstGeom prst="rect">
            <a:avLst/>
          </a:prstGeom>
          <a:solidFill>
            <a:srgbClr val="7030A0">
              <a:alpha val="960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en-GB" sz="3600">
                <a:latin typeface="Montserrat"/>
                <a:ea typeface="Montserrat"/>
                <a:cs typeface="Montserrat"/>
                <a:sym typeface="Montserrat"/>
              </a:rPr>
              <a:t>Task 2 : Focus on the women:  what do you </a:t>
            </a:r>
            <a:r>
              <a:rPr lang="en-GB" sz="3600">
                <a:latin typeface="Montserrat"/>
                <a:ea typeface="Montserrat"/>
                <a:cs typeface="Montserrat"/>
                <a:sym typeface="Montserrat"/>
              </a:rPr>
              <a:t>notice</a:t>
            </a:r>
            <a:r>
              <a:rPr lang="en-GB" sz="3600">
                <a:latin typeface="Montserrat"/>
                <a:ea typeface="Montserrat"/>
                <a:cs typeface="Montserrat"/>
                <a:sym typeface="Montserrat"/>
              </a:rPr>
              <a:t> about their representation?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672805"/>
            <a:ext cx="8229600" cy="2448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4" y="171004"/>
            <a:ext cx="8157542" cy="4573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2" y="30427"/>
            <a:ext cx="8784976" cy="4922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solidFill>
            <a:srgbClr val="7030A0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en-GB" sz="3600">
                <a:latin typeface="Montserrat"/>
                <a:ea typeface="Montserrat"/>
                <a:cs typeface="Montserrat"/>
                <a:sym typeface="Montserrat"/>
              </a:rPr>
              <a:t>Task 3: </a:t>
            </a:r>
            <a:r>
              <a:rPr lang="en-GB" sz="3600">
                <a:latin typeface="Montserrat"/>
                <a:ea typeface="Montserrat"/>
                <a:cs typeface="Montserrat"/>
                <a:sym typeface="Montserrat"/>
              </a:rPr>
              <a:t>Continue this sentence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20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i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i="1" lang="en-GB">
                <a:latin typeface="Montserrat"/>
                <a:ea typeface="Montserrat"/>
                <a:cs typeface="Montserrat"/>
                <a:sym typeface="Montserrat"/>
              </a:rPr>
              <a:t>The  gender representations in D83 are/are not surprising because…  (try for 200 words!)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solidFill>
            <a:srgbClr val="7030A0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en-GB" sz="3600">
                <a:latin typeface="Montserrat"/>
                <a:ea typeface="Montserrat"/>
                <a:cs typeface="Montserrat"/>
                <a:sym typeface="Montserrat"/>
              </a:rPr>
              <a:t>Final task</a:t>
            </a:r>
            <a:r>
              <a:rPr lang="en-GB" sz="3600">
                <a:latin typeface="Montserrat"/>
                <a:ea typeface="Montserrat"/>
                <a:cs typeface="Montserrat"/>
                <a:sym typeface="Montserrat"/>
              </a:rPr>
              <a:t>: Pick a character</a:t>
            </a:r>
            <a:r>
              <a:rPr lang="en-GB"/>
              <a:t>...</a:t>
            </a:r>
            <a:endParaRPr/>
          </a:p>
        </p:txBody>
      </p:sp>
      <p:sp>
        <p:nvSpPr>
          <p:cNvPr id="149" name="Google Shape;149;p21"/>
          <p:cNvSpPr txBox="1"/>
          <p:nvPr>
            <p:ph idx="1" type="body"/>
          </p:nvPr>
        </p:nvSpPr>
        <p:spPr>
          <a:xfrm>
            <a:off x="207050" y="1200150"/>
            <a:ext cx="8674200" cy="3394500"/>
          </a:xfrm>
          <a:prstGeom prst="rect">
            <a:avLst/>
          </a:prstGeom>
          <a:solidFill>
            <a:srgbClr val="7030A0">
              <a:alpha val="8588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0"/>
              <a:buFont typeface="Montserrat"/>
              <a:buChar char="•"/>
            </a:pPr>
            <a:r>
              <a:rPr lang="en-GB" sz="2480">
                <a:latin typeface="Montserrat"/>
                <a:ea typeface="Montserrat"/>
                <a:cs typeface="Montserrat"/>
                <a:sym typeface="Montserrat"/>
              </a:rPr>
              <a:t>Pick one character we have met in episode 1, and look at how their representation is constructed.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ts val="2480"/>
              <a:buFont typeface="Montserrat"/>
              <a:buChar char="•"/>
            </a:pPr>
            <a:r>
              <a:rPr lang="en-GB" sz="2480">
                <a:latin typeface="Montserrat"/>
                <a:ea typeface="Montserrat"/>
                <a:cs typeface="Montserrat"/>
                <a:sym typeface="Montserrat"/>
              </a:rPr>
              <a:t>Go back to the episode and find where they are introduced.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ts val="2480"/>
              <a:buFont typeface="Montserrat"/>
              <a:buChar char="•"/>
            </a:pPr>
            <a:r>
              <a:rPr lang="en-GB" sz="2480">
                <a:latin typeface="Montserrat"/>
                <a:ea typeface="Montserrat"/>
                <a:cs typeface="Montserrat"/>
                <a:sym typeface="Montserrat"/>
              </a:rPr>
              <a:t>Using the four analysis areas (cinematography, editing, sound and mise-en-scene), and screen grabs if possible, explore how this is initial representation is created.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ts val="2480"/>
              <a:buFont typeface="Montserrat"/>
              <a:buChar char="•"/>
            </a:pPr>
            <a:r>
              <a:rPr lang="en-GB" sz="2480">
                <a:latin typeface="Montserrat"/>
                <a:ea typeface="Montserrat"/>
                <a:cs typeface="Montserrat"/>
                <a:sym typeface="Montserrat"/>
              </a:rPr>
              <a:t>Upload your response as a Google Doc, Slides or a video or audio file.</a:t>
            </a:r>
            <a:endParaRPr sz="248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8">
      <a:dk1>
        <a:srgbClr val="FFFFFF"/>
      </a:dk1>
      <a:lt1>
        <a:srgbClr val="FFFFFF"/>
      </a:lt1>
      <a:dk2>
        <a:srgbClr val="1F497D"/>
      </a:dk2>
      <a:lt2>
        <a:srgbClr val="EEECE1"/>
      </a:lt2>
      <a:accent1>
        <a:srgbClr val="FFFF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