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58" r:id="rId5"/>
    <p:sldId id="259" r:id="rId6"/>
    <p:sldId id="260" r:id="rId7"/>
    <p:sldId id="261" r:id="rId8"/>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384" y="-96"/>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EA52F08-2F11-401C-8E9A-167462E66518}" type="datetimeFigureOut">
              <a:rPr lang="en-GB" smtClean="0"/>
              <a:t>18/03/2020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A9BB783-5340-423C-B75B-0FF72B98E96C}" type="slidenum">
              <a:rPr lang="en-GB" smtClean="0"/>
              <a:t>‹#›</a:t>
            </a:fld>
            <a:endParaRPr lang="en-GB"/>
          </a:p>
        </p:txBody>
      </p:sp>
    </p:spTree>
    <p:extLst>
      <p:ext uri="{BB962C8B-B14F-4D97-AF65-F5344CB8AC3E}">
        <p14:creationId xmlns:p14="http://schemas.microsoft.com/office/powerpoint/2010/main" val="3663707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EA52F08-2F11-401C-8E9A-167462E66518}" type="datetimeFigureOut">
              <a:rPr lang="en-GB" smtClean="0"/>
              <a:t>18/03/2020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A9BB783-5340-423C-B75B-0FF72B98E96C}" type="slidenum">
              <a:rPr lang="en-GB" smtClean="0"/>
              <a:t>‹#›</a:t>
            </a:fld>
            <a:endParaRPr lang="en-GB"/>
          </a:p>
        </p:txBody>
      </p:sp>
    </p:spTree>
    <p:extLst>
      <p:ext uri="{BB962C8B-B14F-4D97-AF65-F5344CB8AC3E}">
        <p14:creationId xmlns:p14="http://schemas.microsoft.com/office/powerpoint/2010/main" val="1306799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A52F08-2F11-401C-8E9A-167462E66518}" type="datetimeFigureOut">
              <a:rPr lang="en-GB" smtClean="0"/>
              <a:t>18/03/2020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A9BB783-5340-423C-B75B-0FF72B98E96C}" type="slidenum">
              <a:rPr lang="en-GB" smtClean="0"/>
              <a:t>‹#›</a:t>
            </a:fld>
            <a:endParaRPr lang="en-GB"/>
          </a:p>
        </p:txBody>
      </p:sp>
    </p:spTree>
    <p:extLst>
      <p:ext uri="{BB962C8B-B14F-4D97-AF65-F5344CB8AC3E}">
        <p14:creationId xmlns:p14="http://schemas.microsoft.com/office/powerpoint/2010/main" val="665951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536575"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448300"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EA52F08-2F11-401C-8E9A-167462E66518}" type="datetimeFigureOut">
              <a:rPr lang="en-GB" smtClean="0"/>
              <a:t>18/03/2020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A9BB783-5340-423C-B75B-0FF72B98E96C}" type="slidenum">
              <a:rPr lang="en-GB" smtClean="0"/>
              <a:t>‹#›</a:t>
            </a:fld>
            <a:endParaRPr lang="en-GB"/>
          </a:p>
        </p:txBody>
      </p:sp>
    </p:spTree>
    <p:extLst>
      <p:ext uri="{BB962C8B-B14F-4D97-AF65-F5344CB8AC3E}">
        <p14:creationId xmlns:p14="http://schemas.microsoft.com/office/powerpoint/2010/main" val="20237894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EA52F08-2F11-401C-8E9A-167462E66518}" type="datetimeFigureOut">
              <a:rPr lang="en-GB" smtClean="0"/>
              <a:t>18/03/2020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A9BB783-5340-423C-B75B-0FF72B98E96C}" type="slidenum">
              <a:rPr lang="en-GB" smtClean="0"/>
              <a:t>‹#›</a:t>
            </a:fld>
            <a:endParaRPr lang="en-GB"/>
          </a:p>
        </p:txBody>
      </p:sp>
    </p:spTree>
    <p:extLst>
      <p:ext uri="{BB962C8B-B14F-4D97-AF65-F5344CB8AC3E}">
        <p14:creationId xmlns:p14="http://schemas.microsoft.com/office/powerpoint/2010/main" val="3850886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EA52F08-2F11-401C-8E9A-167462E66518}" type="datetimeFigureOut">
              <a:rPr lang="en-GB" smtClean="0"/>
              <a:t>18/03/2020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A9BB783-5340-423C-B75B-0FF72B98E96C}" type="slidenum">
              <a:rPr lang="en-GB" smtClean="0"/>
              <a:t>‹#›</a:t>
            </a:fld>
            <a:endParaRPr lang="en-GB"/>
          </a:p>
        </p:txBody>
      </p:sp>
    </p:spTree>
    <p:extLst>
      <p:ext uri="{BB962C8B-B14F-4D97-AF65-F5344CB8AC3E}">
        <p14:creationId xmlns:p14="http://schemas.microsoft.com/office/powerpoint/2010/main" val="13342016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A52F08-2F11-401C-8E9A-167462E66518}" type="datetimeFigureOut">
              <a:rPr lang="en-GB" smtClean="0"/>
              <a:t>18/03/2020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A9BB783-5340-423C-B75B-0FF72B98E96C}" type="slidenum">
              <a:rPr lang="en-GB" smtClean="0"/>
              <a:t>‹#›</a:t>
            </a:fld>
            <a:endParaRPr lang="en-GB"/>
          </a:p>
        </p:txBody>
      </p:sp>
    </p:spTree>
    <p:extLst>
      <p:ext uri="{BB962C8B-B14F-4D97-AF65-F5344CB8AC3E}">
        <p14:creationId xmlns:p14="http://schemas.microsoft.com/office/powerpoint/2010/main" val="3185298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A52F08-2F11-401C-8E9A-167462E66518}" type="datetimeFigureOut">
              <a:rPr lang="en-GB" smtClean="0"/>
              <a:t>18/03/2020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A9BB783-5340-423C-B75B-0FF72B98E96C}" type="slidenum">
              <a:rPr lang="en-GB" smtClean="0"/>
              <a:t>‹#›</a:t>
            </a:fld>
            <a:endParaRPr lang="en-GB"/>
          </a:p>
        </p:txBody>
      </p:sp>
    </p:spTree>
    <p:extLst>
      <p:ext uri="{BB962C8B-B14F-4D97-AF65-F5344CB8AC3E}">
        <p14:creationId xmlns:p14="http://schemas.microsoft.com/office/powerpoint/2010/main" val="37811403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A52F08-2F11-401C-8E9A-167462E66518}" type="datetimeFigureOut">
              <a:rPr lang="en-GB" smtClean="0"/>
              <a:t>18/03/2020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A9BB783-5340-423C-B75B-0FF72B98E96C}" type="slidenum">
              <a:rPr lang="en-GB" smtClean="0"/>
              <a:t>‹#›</a:t>
            </a:fld>
            <a:endParaRPr lang="en-GB"/>
          </a:p>
        </p:txBody>
      </p:sp>
    </p:spTree>
    <p:extLst>
      <p:ext uri="{BB962C8B-B14F-4D97-AF65-F5344CB8AC3E}">
        <p14:creationId xmlns:p14="http://schemas.microsoft.com/office/powerpoint/2010/main" val="8032929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EA52F08-2F11-401C-8E9A-167462E66518}" type="datetimeFigureOut">
              <a:rPr lang="en-GB" smtClean="0"/>
              <a:t>18/03/2020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A9BB783-5340-423C-B75B-0FF72B98E96C}" type="slidenum">
              <a:rPr lang="en-GB" smtClean="0"/>
              <a:t>‹#›</a:t>
            </a:fld>
            <a:endParaRPr lang="en-GB"/>
          </a:p>
        </p:txBody>
      </p:sp>
    </p:spTree>
    <p:extLst>
      <p:ext uri="{BB962C8B-B14F-4D97-AF65-F5344CB8AC3E}">
        <p14:creationId xmlns:p14="http://schemas.microsoft.com/office/powerpoint/2010/main" val="3580582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EA52F08-2F11-401C-8E9A-167462E66518}" type="datetimeFigureOut">
              <a:rPr lang="en-GB" smtClean="0"/>
              <a:t>18/03/2020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A9BB783-5340-423C-B75B-0FF72B98E96C}" type="slidenum">
              <a:rPr lang="en-GB" smtClean="0"/>
              <a:t>‹#›</a:t>
            </a:fld>
            <a:endParaRPr lang="en-GB"/>
          </a:p>
        </p:txBody>
      </p:sp>
    </p:spTree>
    <p:extLst>
      <p:ext uri="{BB962C8B-B14F-4D97-AF65-F5344CB8AC3E}">
        <p14:creationId xmlns:p14="http://schemas.microsoft.com/office/powerpoint/2010/main" val="22188676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9248279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3930155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1816692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536575"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448300"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0724640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GB"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41163695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8340684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GB"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282343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5250634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900428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41085663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167275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A52F08-2F11-401C-8E9A-167462E66518}" type="datetimeFigureOut">
              <a:rPr lang="en-GB" smtClean="0"/>
              <a:t>18/03/2020</a:t>
            </a:fld>
            <a:endParaRPr lang="en-GB"/>
          </a:p>
        </p:txBody>
      </p:sp>
      <p:sp>
        <p:nvSpPr>
          <p:cNvPr id="5" name="Footer Placeholder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9BB783-5340-423C-B75B-0FF72B98E96C}" type="slidenum">
              <a:rPr lang="en-GB" smtClean="0"/>
              <a:t>‹#›</a:t>
            </a:fld>
            <a:endParaRPr lang="en-GB"/>
          </a:p>
        </p:txBody>
      </p:sp>
    </p:spTree>
    <p:extLst>
      <p:ext uri="{BB962C8B-B14F-4D97-AF65-F5344CB8AC3E}">
        <p14:creationId xmlns:p14="http://schemas.microsoft.com/office/powerpoint/2010/main" val="15331044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CF3F18-3A35-4AAB-A9DA-5CBFC51CA3BE}" type="datetimeFigureOut">
              <a:rPr lang="en-GB" smtClean="0">
                <a:solidFill>
                  <a:prstClr val="black">
                    <a:tint val="75000"/>
                  </a:prstClr>
                </a:solidFill>
              </a:rPr>
              <a:pPr/>
              <a:t>18/03/2020</a:t>
            </a:fld>
            <a:endParaRPr lang="en-GB" dirty="0">
              <a:solidFill>
                <a:prstClr val="black">
                  <a:tint val="75000"/>
                </a:prstClr>
              </a:solidFill>
            </a:endParaRPr>
          </a:p>
        </p:txBody>
      </p:sp>
      <p:sp>
        <p:nvSpPr>
          <p:cNvPr id="5" name="Footer Placeholder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solidFill>
                <a:prstClr val="black">
                  <a:tint val="75000"/>
                </a:prstClr>
              </a:solidFill>
            </a:endParaRPr>
          </a:p>
        </p:txBody>
      </p:sp>
      <p:sp>
        <p:nvSpPr>
          <p:cNvPr id="6" name="Slide Number Placeholder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B52442-6D91-4A2F-BE34-76992EEB1C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3121814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sz="6600" dirty="0" smtClean="0">
                <a:solidFill>
                  <a:schemeClr val="bg1"/>
                </a:solidFill>
                <a:latin typeface="Consolas" panose="020B0609020204030204" pitchFamily="49" charset="0"/>
                <a:cs typeface="Consolas" panose="020B0609020204030204" pitchFamily="49" charset="0"/>
              </a:rPr>
              <a:t>Audience Theories</a:t>
            </a:r>
            <a:endParaRPr lang="en-GB" sz="6600" dirty="0">
              <a:solidFill>
                <a:schemeClr val="bg1"/>
              </a:solidFill>
              <a:latin typeface="Consolas" panose="020B0609020204030204" pitchFamily="49" charset="0"/>
              <a:cs typeface="Consolas" panose="020B0609020204030204" pitchFamily="49" charset="0"/>
            </a:endParaRPr>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26544645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2484276" y="0"/>
            <a:ext cx="4968552" cy="6858000"/>
          </a:xfrm>
          <a:prstGeom prst="ellipse">
            <a:avLst/>
          </a:prstGeom>
          <a:gradFill flip="none" rotWithShape="1">
            <a:gsLst>
              <a:gs pos="10000">
                <a:srgbClr val="0000FF"/>
              </a:gs>
              <a:gs pos="47000">
                <a:srgbClr val="0070C0"/>
              </a:gs>
              <a:gs pos="100000">
                <a:srgbClr val="00B0F0"/>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10" name="TextBox 9"/>
          <p:cNvSpPr txBox="1"/>
          <p:nvPr/>
        </p:nvSpPr>
        <p:spPr>
          <a:xfrm rot="16200000">
            <a:off x="-2833817" y="2722312"/>
            <a:ext cx="6858000" cy="1446550"/>
          </a:xfrm>
          <a:prstGeom prst="rect">
            <a:avLst/>
          </a:prstGeom>
          <a:noFill/>
        </p:spPr>
        <p:txBody>
          <a:bodyPr wrap="square" rtlCol="0">
            <a:spAutoFit/>
          </a:bodyPr>
          <a:lstStyle/>
          <a:p>
            <a:pPr algn="ctr"/>
            <a:r>
              <a:rPr lang="en-GB" sz="4400" b="1" dirty="0">
                <a:solidFill>
                  <a:prstClr val="white"/>
                </a:solidFill>
                <a:latin typeface="Trebuchet MS" panose="020B0603020202020204" pitchFamily="34" charset="0"/>
                <a:cs typeface="Aharoni" panose="02010803020104030203" pitchFamily="2" charset="-79"/>
              </a:rPr>
              <a:t>Bandura</a:t>
            </a:r>
          </a:p>
          <a:p>
            <a:pPr algn="ctr"/>
            <a:r>
              <a:rPr lang="en-GB" sz="4400" b="1" dirty="0">
                <a:solidFill>
                  <a:prstClr val="white"/>
                </a:solidFill>
                <a:latin typeface="Trebuchet MS" panose="020B0603020202020204" pitchFamily="34" charset="0"/>
                <a:cs typeface="Aharoni" panose="02010803020104030203" pitchFamily="2" charset="-79"/>
              </a:rPr>
              <a:t>Media modelling effects</a:t>
            </a:r>
          </a:p>
        </p:txBody>
      </p:sp>
      <p:sp>
        <p:nvSpPr>
          <p:cNvPr id="14" name="Oval 13"/>
          <p:cNvSpPr/>
          <p:nvPr/>
        </p:nvSpPr>
        <p:spPr>
          <a:xfrm>
            <a:off x="1838660" y="117150"/>
            <a:ext cx="1604628" cy="1512168"/>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Consolas" panose="020B0609020204030204" pitchFamily="49" charset="0"/>
                <a:ea typeface="Adobe Heiti Std R" pitchFamily="34" charset="-128"/>
                <a:cs typeface="Consolas" panose="020B0609020204030204" pitchFamily="49" charset="0"/>
              </a:rPr>
              <a:t>1</a:t>
            </a:r>
          </a:p>
        </p:txBody>
      </p:sp>
      <p:sp>
        <p:nvSpPr>
          <p:cNvPr id="17" name="Oval 16"/>
          <p:cNvSpPr/>
          <p:nvPr/>
        </p:nvSpPr>
        <p:spPr>
          <a:xfrm>
            <a:off x="1928664" y="5085184"/>
            <a:ext cx="1604628" cy="1512168"/>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Consolas" panose="020B0609020204030204" pitchFamily="49" charset="0"/>
                <a:ea typeface="Adobe Heiti Std R" pitchFamily="34" charset="-128"/>
                <a:cs typeface="Consolas" panose="020B0609020204030204" pitchFamily="49" charset="0"/>
              </a:rPr>
              <a:t>?</a:t>
            </a:r>
            <a:endParaRPr lang="en-GB" sz="15000" b="1" dirty="0">
              <a:solidFill>
                <a:prstClr val="white"/>
              </a:solidFill>
              <a:latin typeface="Consolas" panose="020B0609020204030204" pitchFamily="49" charset="0"/>
              <a:ea typeface="Adobe Heiti Std R" pitchFamily="34" charset="-128"/>
              <a:cs typeface="Consolas" panose="020B0609020204030204" pitchFamily="49" charset="0"/>
            </a:endParaRPr>
          </a:p>
        </p:txBody>
      </p:sp>
      <p:sp>
        <p:nvSpPr>
          <p:cNvPr id="19" name="Oval 18"/>
          <p:cNvSpPr/>
          <p:nvPr/>
        </p:nvSpPr>
        <p:spPr>
          <a:xfrm>
            <a:off x="2700300" y="2689502"/>
            <a:ext cx="1604628" cy="1512168"/>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Consolas" panose="020B0609020204030204" pitchFamily="49" charset="0"/>
                <a:ea typeface="Adobe Heiti Std R" pitchFamily="34" charset="-128"/>
                <a:cs typeface="Consolas" panose="020B0609020204030204" pitchFamily="49" charset="0"/>
              </a:rPr>
              <a:t>2</a:t>
            </a:r>
          </a:p>
        </p:txBody>
      </p:sp>
      <p:cxnSp>
        <p:nvCxnSpPr>
          <p:cNvPr id="20" name="Straight Connector 19"/>
          <p:cNvCxnSpPr/>
          <p:nvPr/>
        </p:nvCxnSpPr>
        <p:spPr>
          <a:xfrm>
            <a:off x="3080792" y="338602"/>
            <a:ext cx="1224136" cy="0"/>
          </a:xfrm>
          <a:prstGeom prst="line">
            <a:avLst/>
          </a:prstGeom>
          <a:ln>
            <a:solidFill>
              <a:srgbClr val="0070C0"/>
            </a:solidFill>
          </a:ln>
          <a:effectLst/>
        </p:spPr>
        <p:style>
          <a:lnRef idx="3">
            <a:schemeClr val="accent3"/>
          </a:lnRef>
          <a:fillRef idx="0">
            <a:schemeClr val="accent3"/>
          </a:fillRef>
          <a:effectRef idx="2">
            <a:schemeClr val="accent3"/>
          </a:effectRef>
          <a:fontRef idx="minor">
            <a:schemeClr val="tx1"/>
          </a:fontRef>
        </p:style>
      </p:cxnSp>
      <p:cxnSp>
        <p:nvCxnSpPr>
          <p:cNvPr id="31" name="Straight Connector 30"/>
          <p:cNvCxnSpPr/>
          <p:nvPr/>
        </p:nvCxnSpPr>
        <p:spPr>
          <a:xfrm>
            <a:off x="4048534" y="3238068"/>
            <a:ext cx="823182" cy="0"/>
          </a:xfrm>
          <a:prstGeom prst="line">
            <a:avLst/>
          </a:prstGeom>
          <a:ln>
            <a:solidFill>
              <a:srgbClr val="0070C0"/>
            </a:solidFill>
          </a:ln>
          <a:effectLst/>
        </p:spPr>
        <p:style>
          <a:lnRef idx="3">
            <a:schemeClr val="accent3"/>
          </a:lnRef>
          <a:fillRef idx="0">
            <a:schemeClr val="accent3"/>
          </a:fillRef>
          <a:effectRef idx="2">
            <a:schemeClr val="accent3"/>
          </a:effectRef>
          <a:fontRef idx="minor">
            <a:schemeClr val="tx1"/>
          </a:fontRef>
        </p:style>
      </p:cxnSp>
      <p:cxnSp>
        <p:nvCxnSpPr>
          <p:cNvPr id="32" name="Straight Connector 31"/>
          <p:cNvCxnSpPr/>
          <p:nvPr/>
        </p:nvCxnSpPr>
        <p:spPr>
          <a:xfrm>
            <a:off x="3320694" y="5445224"/>
            <a:ext cx="1224136" cy="0"/>
          </a:xfrm>
          <a:prstGeom prst="line">
            <a:avLst/>
          </a:prstGeom>
          <a:ln>
            <a:solidFill>
              <a:srgbClr val="0000FF"/>
            </a:solidFill>
          </a:ln>
          <a:effectLst/>
        </p:spPr>
        <p:style>
          <a:lnRef idx="3">
            <a:schemeClr val="accent3"/>
          </a:lnRef>
          <a:fillRef idx="0">
            <a:schemeClr val="accent3"/>
          </a:fillRef>
          <a:effectRef idx="2">
            <a:schemeClr val="accent3"/>
          </a:effectRef>
          <a:fontRef idx="minor">
            <a:schemeClr val="tx1"/>
          </a:fontRef>
        </p:style>
      </p:cxnSp>
      <p:sp>
        <p:nvSpPr>
          <p:cNvPr id="30" name="Rounded Rectangle 29"/>
          <p:cNvSpPr/>
          <p:nvPr/>
        </p:nvSpPr>
        <p:spPr>
          <a:xfrm>
            <a:off x="3692973" y="16585"/>
            <a:ext cx="6213140" cy="2116271"/>
          </a:xfrm>
          <a:prstGeom prst="roundRect">
            <a:avLst/>
          </a:prstGeom>
          <a:ln>
            <a:solidFill>
              <a:srgbClr val="0070C0"/>
            </a:solidFill>
          </a:ln>
        </p:spPr>
        <p:style>
          <a:lnRef idx="2">
            <a:schemeClr val="accent3"/>
          </a:lnRef>
          <a:fillRef idx="1">
            <a:schemeClr val="lt1"/>
          </a:fillRef>
          <a:effectRef idx="0">
            <a:schemeClr val="accent3"/>
          </a:effectRef>
          <a:fontRef idx="minor">
            <a:schemeClr val="dk1"/>
          </a:fontRef>
        </p:style>
        <p:txBody>
          <a:bodyPr rtlCol="0" anchor="ctr"/>
          <a:lstStyle/>
          <a:p>
            <a:r>
              <a:rPr lang="en-GB" sz="2000" i="1" dirty="0">
                <a:solidFill>
                  <a:prstClr val="black"/>
                </a:solidFill>
                <a:latin typeface="Consolas" panose="020B0609020204030204" pitchFamily="49" charset="0"/>
                <a:ea typeface="Adobe Heiti Std R" pitchFamily="34" charset="-128"/>
                <a:cs typeface="Consolas" panose="020B0609020204030204" pitchFamily="49" charset="0"/>
              </a:rPr>
              <a:t>v</a:t>
            </a:r>
            <a:r>
              <a:rPr lang="en-GB" sz="2000" i="1" dirty="0">
                <a:solidFill>
                  <a:prstClr val="black"/>
                </a:solidFill>
                <a:latin typeface="Consolas" panose="020B0609020204030204" pitchFamily="49" charset="0"/>
                <a:ea typeface="Adobe Heiti Std R" pitchFamily="34" charset="-128"/>
                <a:cs typeface="Consolas" panose="020B0609020204030204" pitchFamily="49" charset="0"/>
              </a:rPr>
              <a:t>iolent </a:t>
            </a:r>
            <a:r>
              <a:rPr lang="en-GB" sz="2000" b="1" i="1" dirty="0">
                <a:solidFill>
                  <a:prstClr val="black"/>
                </a:solidFill>
                <a:latin typeface="Consolas" panose="020B0609020204030204" pitchFamily="49" charset="0"/>
                <a:ea typeface="Adobe Heiti Std R" pitchFamily="34" charset="-128"/>
                <a:cs typeface="Consolas" panose="020B0609020204030204" pitchFamily="49" charset="0"/>
              </a:rPr>
              <a:t>behaviours are learned </a:t>
            </a:r>
            <a:r>
              <a:rPr lang="en-GB" sz="2000" i="1" dirty="0">
                <a:solidFill>
                  <a:prstClr val="black"/>
                </a:solidFill>
                <a:latin typeface="Consolas" panose="020B0609020204030204" pitchFamily="49" charset="0"/>
                <a:ea typeface="Adobe Heiti Std R" pitchFamily="34" charset="-128"/>
                <a:cs typeface="Consolas" panose="020B0609020204030204" pitchFamily="49" charset="0"/>
              </a:rPr>
              <a:t>through modelling</a:t>
            </a:r>
          </a:p>
          <a:p>
            <a:pPr marL="285750" indent="-285750">
              <a:buFont typeface="Arial" panose="020B0604020202020204" pitchFamily="34" charset="0"/>
              <a:buChar char="•"/>
            </a:pPr>
            <a:r>
              <a:rPr lang="en-GB" sz="1500" b="1" dirty="0">
                <a:solidFill>
                  <a:prstClr val="black"/>
                </a:solidFill>
                <a:latin typeface="Consolas" panose="020B0609020204030204" pitchFamily="49" charset="0"/>
                <a:ea typeface="Adobe Heiti Std R" pitchFamily="34" charset="-128"/>
                <a:cs typeface="Consolas" panose="020B0609020204030204" pitchFamily="49" charset="0"/>
              </a:rPr>
              <a:t>Humans learn much of their behaviour through social interaction.</a:t>
            </a:r>
          </a:p>
          <a:p>
            <a:pPr marL="285750" indent="-285750">
              <a:buFont typeface="Arial" panose="020B0604020202020204" pitchFamily="34" charset="0"/>
              <a:buChar char="•"/>
            </a:pPr>
            <a:r>
              <a:rPr lang="en-GB" sz="1500" dirty="0">
                <a:solidFill>
                  <a:prstClr val="black"/>
                </a:solidFill>
                <a:latin typeface="Consolas" panose="020B0609020204030204" pitchFamily="49" charset="0"/>
                <a:ea typeface="Adobe Heiti Std R" pitchFamily="34" charset="-128"/>
                <a:cs typeface="Consolas" panose="020B0609020204030204" pitchFamily="49" charset="0"/>
              </a:rPr>
              <a:t>Social learning can occur as a result of </a:t>
            </a:r>
            <a:r>
              <a:rPr lang="en-GB" sz="1500" b="1" dirty="0">
                <a:solidFill>
                  <a:prstClr val="black"/>
                </a:solidFill>
                <a:latin typeface="Consolas" panose="020B0609020204030204" pitchFamily="49" charset="0"/>
                <a:ea typeface="Adobe Heiti Std R" pitchFamily="34" charset="-128"/>
                <a:cs typeface="Consolas" panose="020B0609020204030204" pitchFamily="49" charset="0"/>
              </a:rPr>
              <a:t>first-hand experiences.</a:t>
            </a:r>
          </a:p>
          <a:p>
            <a:pPr marL="285750" indent="-285750">
              <a:buFont typeface="Arial" panose="020B0604020202020204" pitchFamily="34" charset="0"/>
              <a:buChar char="•"/>
            </a:pPr>
            <a:r>
              <a:rPr lang="en-GB" sz="1500" dirty="0">
                <a:solidFill>
                  <a:prstClr val="black"/>
                </a:solidFill>
                <a:latin typeface="Consolas" panose="020B0609020204030204" pitchFamily="49" charset="0"/>
                <a:ea typeface="Adobe Heiti Std R" pitchFamily="34" charset="-128"/>
                <a:cs typeface="Consolas" panose="020B0609020204030204" pitchFamily="49" charset="0"/>
              </a:rPr>
              <a:t>Social learning can also occur by </a:t>
            </a:r>
            <a:r>
              <a:rPr lang="en-GB" sz="1500" b="1" dirty="0">
                <a:solidFill>
                  <a:prstClr val="black"/>
                </a:solidFill>
                <a:latin typeface="Consolas" panose="020B0609020204030204" pitchFamily="49" charset="0"/>
                <a:ea typeface="Adobe Heiti Std R" pitchFamily="34" charset="-128"/>
                <a:cs typeface="Consolas" panose="020B0609020204030204" pitchFamily="49" charset="0"/>
              </a:rPr>
              <a:t>watching others’ experiences. </a:t>
            </a:r>
          </a:p>
        </p:txBody>
      </p:sp>
      <p:sp>
        <p:nvSpPr>
          <p:cNvPr id="2048" name="Rounded Rectangle 2047"/>
          <p:cNvSpPr/>
          <p:nvPr/>
        </p:nvSpPr>
        <p:spPr>
          <a:xfrm>
            <a:off x="4537077" y="2204864"/>
            <a:ext cx="5361283" cy="2232247"/>
          </a:xfrm>
          <a:prstGeom prst="roundRect">
            <a:avLst/>
          </a:prstGeom>
          <a:ln>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r>
              <a:rPr lang="en-GB" b="1" i="1" dirty="0">
                <a:solidFill>
                  <a:prstClr val="black"/>
                </a:solidFill>
                <a:latin typeface="Consolas" panose="020B0609020204030204" pitchFamily="49" charset="0"/>
                <a:ea typeface="Adobe Heiti Std R" pitchFamily="34" charset="-128"/>
                <a:cs typeface="Consolas" panose="020B0609020204030204" pitchFamily="49" charset="0"/>
              </a:rPr>
              <a:t>Audiences can copy media representations </a:t>
            </a:r>
            <a:r>
              <a:rPr lang="en-GB" i="1" dirty="0">
                <a:solidFill>
                  <a:prstClr val="black"/>
                </a:solidFill>
                <a:latin typeface="Consolas" panose="020B0609020204030204" pitchFamily="49" charset="0"/>
                <a:ea typeface="Adobe Heiti Std R" pitchFamily="34" charset="-128"/>
                <a:cs typeface="Consolas" panose="020B0609020204030204" pitchFamily="49" charset="0"/>
              </a:rPr>
              <a:t>of negative behaviour</a:t>
            </a:r>
          </a:p>
          <a:p>
            <a:pPr marL="171450" indent="-171450">
              <a:buFont typeface="Arial" panose="020B0604020202020204" pitchFamily="34" charset="0"/>
              <a:buChar char="•"/>
            </a:pPr>
            <a:r>
              <a:rPr lang="en-GB" sz="1400" dirty="0">
                <a:solidFill>
                  <a:prstClr val="black"/>
                </a:solidFill>
                <a:latin typeface="Consolas" panose="020B0609020204030204" pitchFamily="49" charset="0"/>
                <a:ea typeface="Adobe Heiti Std R" pitchFamily="34" charset="-128"/>
                <a:cs typeface="Consolas" panose="020B0609020204030204" pitchFamily="49" charset="0"/>
              </a:rPr>
              <a:t>Representational </a:t>
            </a:r>
            <a:r>
              <a:rPr lang="en-GB" sz="1400" b="1" dirty="0">
                <a:solidFill>
                  <a:prstClr val="black"/>
                </a:solidFill>
                <a:latin typeface="Consolas" panose="020B0609020204030204" pitchFamily="49" charset="0"/>
                <a:ea typeface="Adobe Heiti Std R" pitchFamily="34" charset="-128"/>
                <a:cs typeface="Consolas" panose="020B0609020204030204" pitchFamily="49" charset="0"/>
              </a:rPr>
              <a:t>modelling can have a powerful effect on the behaviours </a:t>
            </a:r>
            <a:r>
              <a:rPr lang="en-GB" sz="1400" dirty="0">
                <a:solidFill>
                  <a:prstClr val="black"/>
                </a:solidFill>
                <a:latin typeface="Consolas" panose="020B0609020204030204" pitchFamily="49" charset="0"/>
                <a:ea typeface="Adobe Heiti Std R" pitchFamily="34" charset="-128"/>
                <a:cs typeface="Consolas" panose="020B0609020204030204" pitchFamily="49" charset="0"/>
              </a:rPr>
              <a:t>of media audiences.</a:t>
            </a:r>
          </a:p>
          <a:p>
            <a:pPr marL="171450" indent="-171450">
              <a:buFont typeface="Arial" panose="020B0604020202020204" pitchFamily="34" charset="0"/>
              <a:buChar char="•"/>
            </a:pPr>
            <a:r>
              <a:rPr lang="en-GB" sz="1400" b="1" dirty="0">
                <a:solidFill>
                  <a:prstClr val="black"/>
                </a:solidFill>
                <a:latin typeface="Consolas" panose="020B0609020204030204" pitchFamily="49" charset="0"/>
                <a:ea typeface="Adobe Heiti Std R" pitchFamily="34" charset="-128"/>
                <a:cs typeface="Consolas" panose="020B0609020204030204" pitchFamily="49" charset="0"/>
              </a:rPr>
              <a:t>Modelled behaviours by role models and the vivid visual encoding systems of media products further concentrate the effects </a:t>
            </a:r>
            <a:r>
              <a:rPr lang="en-GB" sz="1400" dirty="0">
                <a:solidFill>
                  <a:prstClr val="black"/>
                </a:solidFill>
                <a:latin typeface="Consolas" panose="020B0609020204030204" pitchFamily="49" charset="0"/>
                <a:ea typeface="Adobe Heiti Std R" pitchFamily="34" charset="-128"/>
                <a:cs typeface="Consolas" panose="020B0609020204030204" pitchFamily="49" charset="0"/>
              </a:rPr>
              <a:t>of representational modelling.</a:t>
            </a:r>
          </a:p>
          <a:p>
            <a:pPr marL="171450" indent="-171450">
              <a:buFont typeface="Arial" panose="020B0604020202020204" pitchFamily="34" charset="0"/>
              <a:buChar char="•"/>
            </a:pPr>
            <a:r>
              <a:rPr lang="en-GB" sz="1400" b="1" dirty="0">
                <a:solidFill>
                  <a:prstClr val="black"/>
                </a:solidFill>
                <a:latin typeface="Consolas" panose="020B0609020204030204" pitchFamily="49" charset="0"/>
                <a:ea typeface="Adobe Heiti Std R" pitchFamily="34" charset="-128"/>
                <a:cs typeface="Consolas" panose="020B0609020204030204" pitchFamily="49" charset="0"/>
              </a:rPr>
              <a:t>Violence is an endemic feature of media content</a:t>
            </a:r>
            <a:r>
              <a:rPr lang="en-GB" sz="1400" dirty="0">
                <a:solidFill>
                  <a:prstClr val="black"/>
                </a:solidFill>
                <a:latin typeface="Consolas" panose="020B0609020204030204" pitchFamily="49" charset="0"/>
                <a:ea typeface="Adobe Heiti Std R" pitchFamily="34" charset="-128"/>
                <a:cs typeface="Consolas" panose="020B0609020204030204" pitchFamily="49" charset="0"/>
              </a:rPr>
              <a:t>.</a:t>
            </a:r>
          </a:p>
        </p:txBody>
      </p:sp>
      <p:sp>
        <p:nvSpPr>
          <p:cNvPr id="2049" name="Rounded Rectangle 2048"/>
          <p:cNvSpPr/>
          <p:nvPr/>
        </p:nvSpPr>
        <p:spPr>
          <a:xfrm>
            <a:off x="3692860" y="4581128"/>
            <a:ext cx="6213140" cy="2276873"/>
          </a:xfrm>
          <a:prstGeom prst="roundRect">
            <a:avLst/>
          </a:prstGeom>
          <a:ln>
            <a:solidFill>
              <a:srgbClr val="0000FF"/>
            </a:solidFill>
          </a:ln>
        </p:spPr>
        <p:style>
          <a:lnRef idx="2">
            <a:schemeClr val="accent6"/>
          </a:lnRef>
          <a:fillRef idx="1">
            <a:schemeClr val="lt1"/>
          </a:fillRef>
          <a:effectRef idx="0">
            <a:schemeClr val="accent6"/>
          </a:effectRef>
          <a:fontRef idx="minor">
            <a:schemeClr val="dk1"/>
          </a:fontRef>
        </p:style>
        <p:txBody>
          <a:bodyPr rtlCol="0" anchor="ctr"/>
          <a:lstStyle/>
          <a:p>
            <a:r>
              <a:rPr lang="en-GB" sz="1500" b="1" i="1" dirty="0">
                <a:solidFill>
                  <a:srgbClr val="0000FF"/>
                </a:solidFill>
                <a:latin typeface="Consolas" panose="020B0609020204030204" pitchFamily="49" charset="0"/>
                <a:ea typeface="Adobe Heiti Std R" pitchFamily="34" charset="-128"/>
                <a:cs typeface="Consolas" panose="020B0609020204030204" pitchFamily="49" charset="0"/>
              </a:rPr>
              <a:t>Three theorists who might challenge Bandura’s thinking:</a:t>
            </a:r>
            <a:endParaRPr lang="en-GB" sz="1500" b="1" i="1" dirty="0">
              <a:solidFill>
                <a:srgbClr val="0000FF"/>
              </a:solidFill>
              <a:latin typeface="Consolas" panose="020B0609020204030204" pitchFamily="49" charset="0"/>
              <a:ea typeface="Ebrima" panose="02000000000000000000" pitchFamily="2" charset="0"/>
              <a:cs typeface="Consolas" panose="020B0609020204030204" pitchFamily="49" charset="0"/>
            </a:endParaRPr>
          </a:p>
          <a:p>
            <a:r>
              <a:rPr lang="en-GB" sz="1200" b="1" dirty="0">
                <a:solidFill>
                  <a:srgbClr val="0000FF"/>
                </a:solidFill>
                <a:latin typeface="Consolas" panose="020B0609020204030204" pitchFamily="49" charset="0"/>
                <a:ea typeface="Adobe Heiti Std R" pitchFamily="34" charset="-128"/>
                <a:cs typeface="Consolas" panose="020B0609020204030204" pitchFamily="49" charset="0"/>
              </a:rPr>
              <a:t>Stuart Hall</a:t>
            </a:r>
            <a:r>
              <a:rPr lang="en-GB" sz="1200" b="1" dirty="0">
                <a:solidFill>
                  <a:prstClr val="black">
                    <a:lumMod val="95000"/>
                    <a:lumOff val="5000"/>
                  </a:prstClr>
                </a:solidFill>
                <a:latin typeface="Consolas" panose="020B0609020204030204" pitchFamily="49" charset="0"/>
                <a:ea typeface="Adobe Heiti Std R" pitchFamily="34" charset="-128"/>
                <a:cs typeface="Consolas" panose="020B0609020204030204" pitchFamily="49" charset="0"/>
              </a:rPr>
              <a:t>: </a:t>
            </a:r>
            <a:r>
              <a:rPr lang="en-GB" sz="1200" dirty="0">
                <a:solidFill>
                  <a:prstClr val="black">
                    <a:lumMod val="95000"/>
                    <a:lumOff val="5000"/>
                  </a:prstClr>
                </a:solidFill>
                <a:latin typeface="Consolas" panose="020B0609020204030204" pitchFamily="49" charset="0"/>
                <a:ea typeface="Adobe Heiti Std R" pitchFamily="34" charset="-128"/>
                <a:cs typeface="Consolas" panose="020B0609020204030204" pitchFamily="49" charset="0"/>
              </a:rPr>
              <a:t>would argue that media products do not produce a cause and effect learning response – audiences decode the media they engage with using contextual knowledge.</a:t>
            </a:r>
          </a:p>
          <a:p>
            <a:r>
              <a:rPr lang="en-GB" sz="1200" b="1" dirty="0">
                <a:solidFill>
                  <a:srgbClr val="0000FF"/>
                </a:solidFill>
                <a:latin typeface="Consolas" panose="020B0609020204030204" pitchFamily="49" charset="0"/>
                <a:ea typeface="Adobe Heiti Std R" pitchFamily="34" charset="-128"/>
                <a:cs typeface="Consolas" panose="020B0609020204030204" pitchFamily="49" charset="0"/>
              </a:rPr>
              <a:t>Henry Jenkins</a:t>
            </a:r>
            <a:r>
              <a:rPr lang="en-GB" sz="1200" dirty="0">
                <a:solidFill>
                  <a:prstClr val="black">
                    <a:lumMod val="95000"/>
                    <a:lumOff val="5000"/>
                  </a:prstClr>
                </a:solidFill>
                <a:latin typeface="Consolas" panose="020B0609020204030204" pitchFamily="49" charset="0"/>
                <a:ea typeface="Adobe Heiti Std R" pitchFamily="34" charset="-128"/>
                <a:cs typeface="Consolas" panose="020B0609020204030204" pitchFamily="49" charset="0"/>
              </a:rPr>
              <a:t>: emphasises the positive effects of media consumption – suggesting that the media forges communities and allows audiences to express themselves in positive and creative ways through fan engagement.</a:t>
            </a:r>
          </a:p>
          <a:p>
            <a:r>
              <a:rPr lang="en-GB" sz="1200" b="1" dirty="0">
                <a:solidFill>
                  <a:srgbClr val="0000FF"/>
                </a:solidFill>
                <a:latin typeface="Consolas" panose="020B0609020204030204" pitchFamily="49" charset="0"/>
                <a:ea typeface="Adobe Heiti Std R" pitchFamily="34" charset="-128"/>
                <a:cs typeface="Consolas" panose="020B0609020204030204" pitchFamily="49" charset="0"/>
              </a:rPr>
              <a:t>Gerbner</a:t>
            </a:r>
            <a:r>
              <a:rPr lang="en-GB" sz="1200" b="1" dirty="0">
                <a:solidFill>
                  <a:prstClr val="black">
                    <a:lumMod val="95000"/>
                    <a:lumOff val="5000"/>
                  </a:prstClr>
                </a:solidFill>
                <a:latin typeface="Consolas" panose="020B0609020204030204" pitchFamily="49" charset="0"/>
                <a:ea typeface="Adobe Heiti Std R" pitchFamily="34" charset="-128"/>
                <a:cs typeface="Consolas" panose="020B0609020204030204" pitchFamily="49" charset="0"/>
              </a:rPr>
              <a:t>: </a:t>
            </a:r>
            <a:r>
              <a:rPr lang="en-GB" sz="1200" dirty="0">
                <a:solidFill>
                  <a:prstClr val="black">
                    <a:lumMod val="95000"/>
                    <a:lumOff val="5000"/>
                  </a:prstClr>
                </a:solidFill>
                <a:latin typeface="Consolas" panose="020B0609020204030204" pitchFamily="49" charset="0"/>
                <a:ea typeface="Adobe Heiti Std R" pitchFamily="34" charset="-128"/>
                <a:cs typeface="Consolas" panose="020B0609020204030204" pitchFamily="49" charset="0"/>
              </a:rPr>
              <a:t>would argue that the media should not be measured just in terms of its impact on individual learning behaviours but also on the cumulative effect of mass media consumption on wide social attitudes. </a:t>
            </a:r>
            <a:endParaRPr lang="en-GB" sz="1200" dirty="0">
              <a:solidFill>
                <a:srgbClr val="CC0000"/>
              </a:solidFill>
              <a:latin typeface="Consolas" panose="020B0609020204030204" pitchFamily="49" charset="0"/>
              <a:ea typeface="Ebrima" panose="02000000000000000000" pitchFamily="2" charset="0"/>
              <a:cs typeface="Consolas" panose="020B0609020204030204" pitchFamily="49" charset="0"/>
            </a:endParaRPr>
          </a:p>
        </p:txBody>
      </p:sp>
      <p:sp>
        <p:nvSpPr>
          <p:cNvPr id="15" name="Rectangle 14"/>
          <p:cNvSpPr/>
          <p:nvPr/>
        </p:nvSpPr>
        <p:spPr>
          <a:xfrm>
            <a:off x="1424632" y="6303123"/>
            <a:ext cx="402674" cy="523220"/>
          </a:xfrm>
          <a:prstGeom prst="rect">
            <a:avLst/>
          </a:prstGeom>
        </p:spPr>
        <p:txBody>
          <a:bodyPr wrap="none">
            <a:spAutoFit/>
          </a:bodyPr>
          <a:lstStyle/>
          <a:p>
            <a:r>
              <a:rPr lang="en-GB" sz="2800" b="1" dirty="0">
                <a:solidFill>
                  <a:prstClr val="white"/>
                </a:solidFill>
              </a:rPr>
              <a:t>A</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1347143" y="3053209"/>
            <a:ext cx="766224" cy="823589"/>
          </a:xfrm>
          <a:prstGeom prst="rect">
            <a:avLst/>
          </a:prstGeom>
        </p:spPr>
      </p:pic>
    </p:spTree>
    <p:extLst>
      <p:ext uri="{BB962C8B-B14F-4D97-AF65-F5344CB8AC3E}">
        <p14:creationId xmlns:p14="http://schemas.microsoft.com/office/powerpoint/2010/main" val="2760439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2484276" y="0"/>
            <a:ext cx="4968552" cy="6858000"/>
          </a:xfrm>
          <a:prstGeom prst="ellipse">
            <a:avLst/>
          </a:prstGeom>
          <a:gradFill flip="none" rotWithShape="1">
            <a:gsLst>
              <a:gs pos="10000">
                <a:srgbClr val="0000FF"/>
              </a:gs>
              <a:gs pos="47000">
                <a:srgbClr val="6666FF"/>
              </a:gs>
              <a:gs pos="100000">
                <a:srgbClr val="CCCCFF"/>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10" name="TextBox 9"/>
          <p:cNvSpPr txBox="1"/>
          <p:nvPr/>
        </p:nvSpPr>
        <p:spPr>
          <a:xfrm rot="16200000">
            <a:off x="-2833817" y="2722312"/>
            <a:ext cx="6858000" cy="1446550"/>
          </a:xfrm>
          <a:prstGeom prst="rect">
            <a:avLst/>
          </a:prstGeom>
          <a:noFill/>
        </p:spPr>
        <p:txBody>
          <a:bodyPr wrap="square" rtlCol="0">
            <a:spAutoFit/>
          </a:bodyPr>
          <a:lstStyle/>
          <a:p>
            <a:pPr algn="ctr"/>
            <a:r>
              <a:rPr lang="en-GB" sz="4400" b="1" dirty="0">
                <a:solidFill>
                  <a:prstClr val="white"/>
                </a:solidFill>
                <a:latin typeface="Trebuchet MS" panose="020B0603020202020204" pitchFamily="34" charset="0"/>
                <a:cs typeface="Aharoni" panose="02010803020104030203" pitchFamily="2" charset="-79"/>
              </a:rPr>
              <a:t>Gerbner</a:t>
            </a:r>
          </a:p>
          <a:p>
            <a:pPr algn="ctr"/>
            <a:r>
              <a:rPr lang="en-GB" sz="4400" b="1" dirty="0">
                <a:solidFill>
                  <a:prstClr val="white"/>
                </a:solidFill>
                <a:latin typeface="Trebuchet MS" panose="020B0603020202020204" pitchFamily="34" charset="0"/>
                <a:cs typeface="Aharoni" panose="02010803020104030203" pitchFamily="2" charset="-79"/>
              </a:rPr>
              <a:t>Cultivation Theory</a:t>
            </a:r>
          </a:p>
        </p:txBody>
      </p:sp>
      <p:sp>
        <p:nvSpPr>
          <p:cNvPr id="14" name="Oval 13"/>
          <p:cNvSpPr/>
          <p:nvPr/>
        </p:nvSpPr>
        <p:spPr>
          <a:xfrm>
            <a:off x="1838660" y="117150"/>
            <a:ext cx="1604628" cy="1512168"/>
          </a:xfrm>
          <a:prstGeom prst="ellipse">
            <a:avLst/>
          </a:prstGeom>
          <a:solidFill>
            <a:srgbClr val="6666FF"/>
          </a:solidFill>
          <a:ln>
            <a:solidFill>
              <a:srgbClr val="66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Consolas" panose="020B0609020204030204" pitchFamily="49" charset="0"/>
                <a:ea typeface="Adobe Heiti Std R" pitchFamily="34" charset="-128"/>
                <a:cs typeface="Consolas" panose="020B0609020204030204" pitchFamily="49" charset="0"/>
              </a:rPr>
              <a:t>1</a:t>
            </a:r>
          </a:p>
        </p:txBody>
      </p:sp>
      <p:sp>
        <p:nvSpPr>
          <p:cNvPr id="17" name="Oval 16"/>
          <p:cNvSpPr/>
          <p:nvPr/>
        </p:nvSpPr>
        <p:spPr>
          <a:xfrm>
            <a:off x="1928664" y="5085184"/>
            <a:ext cx="1604628" cy="1512168"/>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Consolas" panose="020B0609020204030204" pitchFamily="49" charset="0"/>
                <a:ea typeface="Adobe Heiti Std R" pitchFamily="34" charset="-128"/>
                <a:cs typeface="Consolas" panose="020B0609020204030204" pitchFamily="49" charset="0"/>
              </a:rPr>
              <a:t>?</a:t>
            </a:r>
            <a:endParaRPr lang="en-GB" sz="15000" b="1" dirty="0">
              <a:solidFill>
                <a:prstClr val="white"/>
              </a:solidFill>
              <a:latin typeface="Consolas" panose="020B0609020204030204" pitchFamily="49" charset="0"/>
              <a:ea typeface="Adobe Heiti Std R" pitchFamily="34" charset="-128"/>
              <a:cs typeface="Consolas" panose="020B0609020204030204" pitchFamily="49" charset="0"/>
            </a:endParaRPr>
          </a:p>
        </p:txBody>
      </p:sp>
      <p:sp>
        <p:nvSpPr>
          <p:cNvPr id="19" name="Oval 18"/>
          <p:cNvSpPr/>
          <p:nvPr/>
        </p:nvSpPr>
        <p:spPr>
          <a:xfrm>
            <a:off x="2700300" y="2689502"/>
            <a:ext cx="1604628" cy="1512168"/>
          </a:xfrm>
          <a:prstGeom prst="ellipse">
            <a:avLst/>
          </a:prstGeom>
          <a:solidFill>
            <a:srgbClr val="6666FF"/>
          </a:solidFill>
          <a:ln>
            <a:solidFill>
              <a:srgbClr val="66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Consolas" panose="020B0609020204030204" pitchFamily="49" charset="0"/>
                <a:ea typeface="Adobe Heiti Std R" pitchFamily="34" charset="-128"/>
                <a:cs typeface="Consolas" panose="020B0609020204030204" pitchFamily="49" charset="0"/>
              </a:rPr>
              <a:t>2</a:t>
            </a:r>
          </a:p>
        </p:txBody>
      </p:sp>
      <p:cxnSp>
        <p:nvCxnSpPr>
          <p:cNvPr id="20" name="Straight Connector 19"/>
          <p:cNvCxnSpPr/>
          <p:nvPr/>
        </p:nvCxnSpPr>
        <p:spPr>
          <a:xfrm>
            <a:off x="3080792" y="338602"/>
            <a:ext cx="1224136" cy="0"/>
          </a:xfrm>
          <a:prstGeom prst="line">
            <a:avLst/>
          </a:prstGeom>
          <a:ln>
            <a:solidFill>
              <a:srgbClr val="6666FF"/>
            </a:solidFill>
          </a:ln>
          <a:effectLst/>
        </p:spPr>
        <p:style>
          <a:lnRef idx="3">
            <a:schemeClr val="accent3"/>
          </a:lnRef>
          <a:fillRef idx="0">
            <a:schemeClr val="accent3"/>
          </a:fillRef>
          <a:effectRef idx="2">
            <a:schemeClr val="accent3"/>
          </a:effectRef>
          <a:fontRef idx="minor">
            <a:schemeClr val="tx1"/>
          </a:fontRef>
        </p:style>
      </p:cxnSp>
      <p:cxnSp>
        <p:nvCxnSpPr>
          <p:cNvPr id="31" name="Straight Connector 30"/>
          <p:cNvCxnSpPr/>
          <p:nvPr/>
        </p:nvCxnSpPr>
        <p:spPr>
          <a:xfrm>
            <a:off x="4048534" y="3238068"/>
            <a:ext cx="823182" cy="0"/>
          </a:xfrm>
          <a:prstGeom prst="line">
            <a:avLst/>
          </a:prstGeom>
          <a:ln>
            <a:solidFill>
              <a:srgbClr val="6666FF"/>
            </a:solidFill>
          </a:ln>
          <a:effectLst/>
        </p:spPr>
        <p:style>
          <a:lnRef idx="3">
            <a:schemeClr val="accent3"/>
          </a:lnRef>
          <a:fillRef idx="0">
            <a:schemeClr val="accent3"/>
          </a:fillRef>
          <a:effectRef idx="2">
            <a:schemeClr val="accent3"/>
          </a:effectRef>
          <a:fontRef idx="minor">
            <a:schemeClr val="tx1"/>
          </a:fontRef>
        </p:style>
      </p:cxnSp>
      <p:cxnSp>
        <p:nvCxnSpPr>
          <p:cNvPr id="32" name="Straight Connector 31"/>
          <p:cNvCxnSpPr/>
          <p:nvPr/>
        </p:nvCxnSpPr>
        <p:spPr>
          <a:xfrm>
            <a:off x="3320694" y="5445224"/>
            <a:ext cx="1224136" cy="0"/>
          </a:xfrm>
          <a:prstGeom prst="line">
            <a:avLst/>
          </a:prstGeom>
          <a:ln>
            <a:solidFill>
              <a:srgbClr val="0000FF"/>
            </a:solidFill>
          </a:ln>
          <a:effectLst/>
        </p:spPr>
        <p:style>
          <a:lnRef idx="3">
            <a:schemeClr val="accent3"/>
          </a:lnRef>
          <a:fillRef idx="0">
            <a:schemeClr val="accent3"/>
          </a:fillRef>
          <a:effectRef idx="2">
            <a:schemeClr val="accent3"/>
          </a:effectRef>
          <a:fontRef idx="minor">
            <a:schemeClr val="tx1"/>
          </a:fontRef>
        </p:style>
      </p:cxnSp>
      <p:sp>
        <p:nvSpPr>
          <p:cNvPr id="30" name="Rounded Rectangle 29"/>
          <p:cNvSpPr/>
          <p:nvPr/>
        </p:nvSpPr>
        <p:spPr>
          <a:xfrm>
            <a:off x="3692973" y="16585"/>
            <a:ext cx="6213140" cy="2565433"/>
          </a:xfrm>
          <a:prstGeom prst="roundRect">
            <a:avLst/>
          </a:prstGeom>
          <a:ln>
            <a:solidFill>
              <a:srgbClr val="6666FF"/>
            </a:solidFill>
          </a:ln>
        </p:spPr>
        <p:style>
          <a:lnRef idx="2">
            <a:schemeClr val="accent3"/>
          </a:lnRef>
          <a:fillRef idx="1">
            <a:schemeClr val="lt1"/>
          </a:fillRef>
          <a:effectRef idx="0">
            <a:schemeClr val="accent3"/>
          </a:effectRef>
          <a:fontRef idx="minor">
            <a:schemeClr val="dk1"/>
          </a:fontRef>
        </p:style>
        <p:txBody>
          <a:bodyPr rtlCol="0" anchor="ctr"/>
          <a:lstStyle/>
          <a:p>
            <a:r>
              <a:rPr lang="en-GB" sz="1400" i="1" dirty="0">
                <a:solidFill>
                  <a:prstClr val="black"/>
                </a:solidFill>
                <a:latin typeface="Consolas" panose="020B0609020204030204" pitchFamily="49" charset="0"/>
                <a:ea typeface="Adobe Heiti Std R" pitchFamily="34" charset="-128"/>
                <a:cs typeface="Consolas" panose="020B0609020204030204" pitchFamily="49" charset="0"/>
              </a:rPr>
              <a:t>media products </a:t>
            </a:r>
            <a:r>
              <a:rPr lang="en-GB" sz="1400" b="1" i="1" dirty="0">
                <a:solidFill>
                  <a:prstClr val="black"/>
                </a:solidFill>
                <a:latin typeface="Consolas" panose="020B0609020204030204" pitchFamily="49" charset="0"/>
                <a:ea typeface="Adobe Heiti Std R" pitchFamily="34" charset="-128"/>
                <a:cs typeface="Consolas" panose="020B0609020204030204" pitchFamily="49" charset="0"/>
              </a:rPr>
              <a:t>shape attitudes and perceptions </a:t>
            </a:r>
            <a:r>
              <a:rPr lang="en-GB" sz="1400" i="1" dirty="0">
                <a:solidFill>
                  <a:prstClr val="black"/>
                </a:solidFill>
                <a:latin typeface="Consolas" panose="020B0609020204030204" pitchFamily="49" charset="0"/>
                <a:ea typeface="Adobe Heiti Std R" pitchFamily="34" charset="-128"/>
                <a:cs typeface="Consolas" panose="020B0609020204030204" pitchFamily="49" charset="0"/>
              </a:rPr>
              <a:t>of the world at large</a:t>
            </a:r>
          </a:p>
          <a:p>
            <a:pPr marL="342900" indent="-342900">
              <a:buFont typeface="Arial" panose="020B0604020202020204" pitchFamily="34" charset="0"/>
              <a:buChar char="•"/>
            </a:pPr>
            <a:r>
              <a:rPr lang="en-GB" sz="1200" b="1" dirty="0">
                <a:solidFill>
                  <a:prstClr val="black"/>
                </a:solidFill>
                <a:latin typeface="Consolas" panose="020B0609020204030204" pitchFamily="49" charset="0"/>
                <a:ea typeface="Adobe Heiti Std R" pitchFamily="34" charset="-128"/>
                <a:cs typeface="Consolas" panose="020B0609020204030204" pitchFamily="49" charset="0"/>
              </a:rPr>
              <a:t>Storytelling performs an encutluration role </a:t>
            </a:r>
            <a:r>
              <a:rPr lang="en-GB" sz="1200" dirty="0">
                <a:solidFill>
                  <a:prstClr val="black"/>
                </a:solidFill>
                <a:latin typeface="Consolas" panose="020B0609020204030204" pitchFamily="49" charset="0"/>
                <a:ea typeface="Adobe Heiti Std R" pitchFamily="34" charset="-128"/>
                <a:cs typeface="Consolas" panose="020B0609020204030204" pitchFamily="49" charset="0"/>
              </a:rPr>
              <a:t>helping to shape our attitudes and social values.</a:t>
            </a:r>
          </a:p>
          <a:p>
            <a:pPr marL="342900" indent="-342900">
              <a:buFont typeface="Arial" panose="020B0604020202020204" pitchFamily="34" charset="0"/>
              <a:buChar char="•"/>
            </a:pPr>
            <a:r>
              <a:rPr lang="en-GB" sz="1200" b="1" dirty="0">
                <a:solidFill>
                  <a:prstClr val="black"/>
                </a:solidFill>
                <a:latin typeface="Consolas" panose="020B0609020204030204" pitchFamily="49" charset="0"/>
                <a:ea typeface="Adobe Heiti Std R" pitchFamily="34" charset="-128"/>
                <a:cs typeface="Consolas" panose="020B0609020204030204" pitchFamily="49" charset="0"/>
              </a:rPr>
              <a:t>Mass media has replaces other institutions</a:t>
            </a:r>
            <a:r>
              <a:rPr lang="en-GB" sz="1200" dirty="0">
                <a:solidFill>
                  <a:prstClr val="black"/>
                </a:solidFill>
                <a:latin typeface="Consolas" panose="020B0609020204030204" pitchFamily="49" charset="0"/>
                <a:ea typeface="Adobe Heiti Std R" pitchFamily="34" charset="-128"/>
                <a:cs typeface="Consolas" panose="020B0609020204030204" pitchFamily="49" charset="0"/>
              </a:rPr>
              <a:t>, most notably religion and education as the principle constructor of symbolic storytelling.</a:t>
            </a:r>
          </a:p>
          <a:p>
            <a:pPr marL="342900" indent="-342900">
              <a:buFont typeface="Arial" panose="020B0604020202020204" pitchFamily="34" charset="0"/>
              <a:buChar char="•"/>
            </a:pPr>
            <a:r>
              <a:rPr lang="en-GB" sz="1200" b="1" dirty="0">
                <a:solidFill>
                  <a:prstClr val="black"/>
                </a:solidFill>
                <a:latin typeface="Consolas" panose="020B0609020204030204" pitchFamily="49" charset="0"/>
                <a:ea typeface="Adobe Heiti Std R" pitchFamily="34" charset="-128"/>
                <a:cs typeface="Consolas" panose="020B0609020204030204" pitchFamily="49" charset="0"/>
              </a:rPr>
              <a:t>Television has had a homogenising effect on society </a:t>
            </a:r>
            <a:r>
              <a:rPr lang="en-GB" sz="1200" dirty="0">
                <a:solidFill>
                  <a:prstClr val="black"/>
                </a:solidFill>
                <a:latin typeface="Consolas" panose="020B0609020204030204" pitchFamily="49" charset="0"/>
                <a:ea typeface="Adobe Heiti Std R" pitchFamily="34" charset="-128"/>
                <a:cs typeface="Consolas" panose="020B0609020204030204" pitchFamily="49" charset="0"/>
              </a:rPr>
              <a:t>– we all watch or engage in the same symbolic stories as a result of mass media.</a:t>
            </a:r>
          </a:p>
          <a:p>
            <a:pPr marL="342900" indent="-342900">
              <a:buFont typeface="Arial" panose="020B0604020202020204" pitchFamily="34" charset="0"/>
              <a:buChar char="•"/>
            </a:pPr>
            <a:r>
              <a:rPr lang="en-GB" sz="1200" dirty="0">
                <a:solidFill>
                  <a:prstClr val="black"/>
                </a:solidFill>
                <a:latin typeface="Consolas" panose="020B0609020204030204" pitchFamily="49" charset="0"/>
                <a:ea typeface="Adobe Heiti Std R" pitchFamily="34" charset="-128"/>
                <a:cs typeface="Consolas" panose="020B0609020204030204" pitchFamily="49" charset="0"/>
              </a:rPr>
              <a:t>Television schedules are saturated with violent content that cultivates a widespread fear in society – </a:t>
            </a:r>
            <a:r>
              <a:rPr lang="en-GB" sz="1200" b="1" dirty="0">
                <a:solidFill>
                  <a:prstClr val="black"/>
                </a:solidFill>
                <a:latin typeface="Consolas" panose="020B0609020204030204" pitchFamily="49" charset="0"/>
                <a:ea typeface="Adobe Heiti Std R" pitchFamily="34" charset="-128"/>
                <a:cs typeface="Consolas" panose="020B0609020204030204" pitchFamily="49" charset="0"/>
              </a:rPr>
              <a:t>‘mean world syndrome’.</a:t>
            </a:r>
          </a:p>
          <a:p>
            <a:pPr marL="342900" indent="-342900">
              <a:buFont typeface="Arial" panose="020B0604020202020204" pitchFamily="34" charset="0"/>
              <a:buChar char="•"/>
            </a:pPr>
            <a:r>
              <a:rPr lang="en-GB" sz="1200" dirty="0">
                <a:solidFill>
                  <a:prstClr val="black"/>
                </a:solidFill>
                <a:latin typeface="Consolas" panose="020B0609020204030204" pitchFamily="49" charset="0"/>
                <a:ea typeface="Adobe Heiti Std R" pitchFamily="34" charset="-128"/>
                <a:cs typeface="Consolas" panose="020B0609020204030204" pitchFamily="49" charset="0"/>
              </a:rPr>
              <a:t>The media can produce resonance or mainstreaming effects on audiences.</a:t>
            </a:r>
            <a:endParaRPr lang="en-GB" sz="1500" dirty="0">
              <a:solidFill>
                <a:prstClr val="black"/>
              </a:solidFill>
              <a:latin typeface="Consolas" panose="020B0609020204030204" pitchFamily="49" charset="0"/>
              <a:ea typeface="Adobe Heiti Std R" pitchFamily="34" charset="-128"/>
              <a:cs typeface="Consolas" panose="020B0609020204030204" pitchFamily="49" charset="0"/>
            </a:endParaRPr>
          </a:p>
        </p:txBody>
      </p:sp>
      <p:sp>
        <p:nvSpPr>
          <p:cNvPr id="2048" name="Rounded Rectangle 2047"/>
          <p:cNvSpPr/>
          <p:nvPr/>
        </p:nvSpPr>
        <p:spPr>
          <a:xfrm>
            <a:off x="4544830" y="2673462"/>
            <a:ext cx="5361283" cy="1855093"/>
          </a:xfrm>
          <a:prstGeom prst="roundRect">
            <a:avLst/>
          </a:prstGeom>
          <a:ln>
            <a:solidFill>
              <a:srgbClr val="6666FF"/>
            </a:solidFill>
          </a:ln>
        </p:spPr>
        <p:style>
          <a:lnRef idx="2">
            <a:schemeClr val="accent6"/>
          </a:lnRef>
          <a:fillRef idx="1">
            <a:schemeClr val="lt1"/>
          </a:fillRef>
          <a:effectRef idx="0">
            <a:schemeClr val="accent6"/>
          </a:effectRef>
          <a:fontRef idx="minor">
            <a:schemeClr val="dk1"/>
          </a:fontRef>
        </p:style>
        <p:txBody>
          <a:bodyPr rtlCol="0" anchor="ctr"/>
          <a:lstStyle/>
          <a:p>
            <a:r>
              <a:rPr lang="en-GB" sz="1600" b="1" i="1" dirty="0">
                <a:solidFill>
                  <a:prstClr val="black"/>
                </a:solidFill>
                <a:latin typeface="Consolas" panose="020B0609020204030204" pitchFamily="49" charset="0"/>
                <a:ea typeface="Adobe Heiti Std R" pitchFamily="34" charset="-128"/>
                <a:cs typeface="Consolas" panose="020B0609020204030204" pitchFamily="49" charset="0"/>
              </a:rPr>
              <a:t>m</a:t>
            </a:r>
            <a:r>
              <a:rPr lang="en-GB" sz="1600" b="1" i="1" dirty="0">
                <a:solidFill>
                  <a:prstClr val="black"/>
                </a:solidFill>
                <a:latin typeface="Consolas" panose="020B0609020204030204" pitchFamily="49" charset="0"/>
                <a:ea typeface="Adobe Heiti Std R" pitchFamily="34" charset="-128"/>
                <a:cs typeface="Consolas" panose="020B0609020204030204" pitchFamily="49" charset="0"/>
              </a:rPr>
              <a:t>edia consumption leads audiences to accept established power structures </a:t>
            </a:r>
            <a:r>
              <a:rPr lang="en-GB" sz="1600" i="1" dirty="0">
                <a:solidFill>
                  <a:prstClr val="black"/>
                </a:solidFill>
                <a:latin typeface="Consolas" panose="020B0609020204030204" pitchFamily="49" charset="0"/>
                <a:ea typeface="Adobe Heiti Std R" pitchFamily="34" charset="-128"/>
                <a:cs typeface="Consolas" panose="020B0609020204030204" pitchFamily="49" charset="0"/>
              </a:rPr>
              <a:t>and mainstream ideologies</a:t>
            </a:r>
          </a:p>
          <a:p>
            <a:pPr marL="285750" indent="-285750">
              <a:buFont typeface="Arial" panose="020B0604020202020204" pitchFamily="34" charset="0"/>
              <a:buChar char="•"/>
            </a:pPr>
            <a:r>
              <a:rPr lang="en-GB" sz="1200" dirty="0">
                <a:solidFill>
                  <a:prstClr val="black"/>
                </a:solidFill>
                <a:latin typeface="Consolas" panose="020B0609020204030204" pitchFamily="49" charset="0"/>
                <a:ea typeface="Adobe Heiti Std R" pitchFamily="34" charset="-128"/>
                <a:cs typeface="Consolas" panose="020B0609020204030204" pitchFamily="49" charset="0"/>
              </a:rPr>
              <a:t>Mass media narrative create symbolic representations of power that </a:t>
            </a:r>
            <a:r>
              <a:rPr lang="en-GB" sz="1200" b="1" dirty="0">
                <a:solidFill>
                  <a:prstClr val="black"/>
                </a:solidFill>
                <a:latin typeface="Consolas" panose="020B0609020204030204" pitchFamily="49" charset="0"/>
                <a:ea typeface="Adobe Heiti Std R" pitchFamily="34" charset="-128"/>
                <a:cs typeface="Consolas" panose="020B0609020204030204" pitchFamily="49" charset="0"/>
              </a:rPr>
              <a:t>affect our real-world view</a:t>
            </a:r>
            <a:r>
              <a:rPr lang="en-GB" sz="1200" dirty="0">
                <a:solidFill>
                  <a:prstClr val="black"/>
                </a:solidFill>
                <a:latin typeface="Consolas" panose="020B0609020204030204" pitchFamily="49" charset="0"/>
                <a:ea typeface="Adobe Heiti Std R" pitchFamily="34" charset="-128"/>
                <a:cs typeface="Consolas" panose="020B0609020204030204" pitchFamily="49" charset="0"/>
              </a:rPr>
              <a:t>.</a:t>
            </a:r>
          </a:p>
          <a:p>
            <a:pPr marL="285750" indent="-285750">
              <a:buFont typeface="Arial" panose="020B0604020202020204" pitchFamily="34" charset="0"/>
              <a:buChar char="•"/>
            </a:pPr>
            <a:r>
              <a:rPr lang="en-GB" sz="1200" dirty="0">
                <a:solidFill>
                  <a:prstClr val="black"/>
                </a:solidFill>
                <a:latin typeface="Consolas" panose="020B0609020204030204" pitchFamily="49" charset="0"/>
                <a:ea typeface="Adobe Heiti Std R" pitchFamily="34" charset="-128"/>
                <a:cs typeface="Consolas" panose="020B0609020204030204" pitchFamily="49" charset="0"/>
              </a:rPr>
              <a:t>Mass media products </a:t>
            </a:r>
            <a:r>
              <a:rPr lang="en-GB" sz="1200" b="1" dirty="0">
                <a:solidFill>
                  <a:prstClr val="black"/>
                </a:solidFill>
                <a:latin typeface="Consolas" panose="020B0609020204030204" pitchFamily="49" charset="0"/>
                <a:ea typeface="Adobe Heiti Std R" pitchFamily="34" charset="-128"/>
                <a:cs typeface="Consolas" panose="020B0609020204030204" pitchFamily="49" charset="0"/>
              </a:rPr>
              <a:t>over-exaggerate the power </a:t>
            </a:r>
            <a:r>
              <a:rPr lang="en-GB" sz="1200" dirty="0">
                <a:solidFill>
                  <a:prstClr val="black"/>
                </a:solidFill>
                <a:latin typeface="Consolas" panose="020B0609020204030204" pitchFamily="49" charset="0"/>
                <a:ea typeface="Adobe Heiti Std R" pitchFamily="34" charset="-128"/>
                <a:cs typeface="Consolas" panose="020B0609020204030204" pitchFamily="49" charset="0"/>
              </a:rPr>
              <a:t>and scope of real-world authorities.</a:t>
            </a:r>
          </a:p>
          <a:p>
            <a:pPr marL="285750" indent="-285750">
              <a:buFont typeface="Arial" panose="020B0604020202020204" pitchFamily="34" charset="0"/>
              <a:buChar char="•"/>
            </a:pPr>
            <a:r>
              <a:rPr lang="en-GB" sz="1200" dirty="0">
                <a:solidFill>
                  <a:prstClr val="black"/>
                </a:solidFill>
                <a:latin typeface="Consolas" panose="020B0609020204030204" pitchFamily="49" charset="0"/>
                <a:ea typeface="Adobe Heiti Std R" pitchFamily="34" charset="-128"/>
                <a:cs typeface="Consolas" panose="020B0609020204030204" pitchFamily="49" charset="0"/>
              </a:rPr>
              <a:t>Mass media products </a:t>
            </a:r>
            <a:r>
              <a:rPr lang="en-GB" sz="1200" b="1" dirty="0">
                <a:solidFill>
                  <a:prstClr val="black"/>
                </a:solidFill>
                <a:latin typeface="Consolas" panose="020B0609020204030204" pitchFamily="49" charset="0"/>
                <a:ea typeface="Adobe Heiti Std R" pitchFamily="34" charset="-128"/>
                <a:cs typeface="Consolas" panose="020B0609020204030204" pitchFamily="49" charset="0"/>
              </a:rPr>
              <a:t>marginalise alternative view</a:t>
            </a:r>
            <a:r>
              <a:rPr lang="en-GB" sz="1200" dirty="0">
                <a:solidFill>
                  <a:prstClr val="black"/>
                </a:solidFill>
                <a:latin typeface="Consolas" panose="020B0609020204030204" pitchFamily="49" charset="0"/>
                <a:ea typeface="Adobe Heiti Std R" pitchFamily="34" charset="-128"/>
                <a:cs typeface="Consolas" panose="020B0609020204030204" pitchFamily="49" charset="0"/>
              </a:rPr>
              <a:t>points as a result of middle-of-the-road reportage.</a:t>
            </a:r>
          </a:p>
        </p:txBody>
      </p:sp>
      <p:sp>
        <p:nvSpPr>
          <p:cNvPr id="2049" name="Rounded Rectangle 2048"/>
          <p:cNvSpPr/>
          <p:nvPr/>
        </p:nvSpPr>
        <p:spPr>
          <a:xfrm>
            <a:off x="3692860" y="4581128"/>
            <a:ext cx="6213140" cy="2276873"/>
          </a:xfrm>
          <a:prstGeom prst="roundRect">
            <a:avLst/>
          </a:prstGeom>
          <a:ln>
            <a:solidFill>
              <a:srgbClr val="0000FF"/>
            </a:solidFill>
          </a:ln>
        </p:spPr>
        <p:style>
          <a:lnRef idx="2">
            <a:schemeClr val="accent6"/>
          </a:lnRef>
          <a:fillRef idx="1">
            <a:schemeClr val="lt1"/>
          </a:fillRef>
          <a:effectRef idx="0">
            <a:schemeClr val="accent6"/>
          </a:effectRef>
          <a:fontRef idx="minor">
            <a:schemeClr val="dk1"/>
          </a:fontRef>
        </p:style>
        <p:txBody>
          <a:bodyPr rtlCol="0" anchor="ctr"/>
          <a:lstStyle/>
          <a:p>
            <a:r>
              <a:rPr lang="en-GB" sz="1600" b="1" i="1" dirty="0">
                <a:solidFill>
                  <a:srgbClr val="0000FF"/>
                </a:solidFill>
                <a:latin typeface="Consolas" panose="020B0609020204030204" pitchFamily="49" charset="0"/>
                <a:ea typeface="Adobe Heiti Std R" pitchFamily="34" charset="-128"/>
                <a:cs typeface="Consolas" panose="020B0609020204030204" pitchFamily="49" charset="0"/>
              </a:rPr>
              <a:t>Three theorists who challenge Gerbner’s thinking:</a:t>
            </a:r>
            <a:endParaRPr lang="en-GB" sz="1600" b="1" i="1" dirty="0">
              <a:solidFill>
                <a:srgbClr val="0000FF"/>
              </a:solidFill>
              <a:latin typeface="Consolas" panose="020B0609020204030204" pitchFamily="49" charset="0"/>
              <a:ea typeface="Ebrima" panose="02000000000000000000" pitchFamily="2" charset="0"/>
              <a:cs typeface="Consolas" panose="020B0609020204030204" pitchFamily="49" charset="0"/>
            </a:endParaRPr>
          </a:p>
          <a:p>
            <a:r>
              <a:rPr lang="en-GB" sz="1200" b="1" dirty="0">
                <a:solidFill>
                  <a:srgbClr val="0000FF"/>
                </a:solidFill>
                <a:latin typeface="Consolas" panose="020B0609020204030204" pitchFamily="49" charset="0"/>
                <a:ea typeface="Adobe Heiti Std R" pitchFamily="34" charset="-128"/>
                <a:cs typeface="Consolas" panose="020B0609020204030204" pitchFamily="49" charset="0"/>
              </a:rPr>
              <a:t>Stuart Hall</a:t>
            </a:r>
            <a:r>
              <a:rPr lang="en-GB" sz="1200" b="1" dirty="0">
                <a:solidFill>
                  <a:prstClr val="black">
                    <a:lumMod val="95000"/>
                    <a:lumOff val="5000"/>
                  </a:prstClr>
                </a:solidFill>
                <a:latin typeface="Consolas" panose="020B0609020204030204" pitchFamily="49" charset="0"/>
                <a:ea typeface="Adobe Heiti Std R" pitchFamily="34" charset="-128"/>
                <a:cs typeface="Consolas" panose="020B0609020204030204" pitchFamily="49" charset="0"/>
              </a:rPr>
              <a:t>: </a:t>
            </a:r>
            <a:r>
              <a:rPr lang="en-GB" sz="1200" dirty="0">
                <a:solidFill>
                  <a:prstClr val="black">
                    <a:lumMod val="95000"/>
                    <a:lumOff val="5000"/>
                  </a:prstClr>
                </a:solidFill>
                <a:latin typeface="Consolas" panose="020B0609020204030204" pitchFamily="49" charset="0"/>
                <a:ea typeface="Adobe Heiti Std R" pitchFamily="34" charset="-128"/>
                <a:cs typeface="Consolas" panose="020B0609020204030204" pitchFamily="49" charset="0"/>
              </a:rPr>
              <a:t>would argue that media products do not produce a cause and effect response – audiences decode the media using contextual knowledge.</a:t>
            </a:r>
          </a:p>
          <a:p>
            <a:r>
              <a:rPr lang="en-GB" sz="1200" b="1" dirty="0">
                <a:solidFill>
                  <a:srgbClr val="0000FF"/>
                </a:solidFill>
                <a:latin typeface="Consolas" panose="020B0609020204030204" pitchFamily="49" charset="0"/>
                <a:ea typeface="Adobe Heiti Std R" pitchFamily="34" charset="-128"/>
                <a:cs typeface="Consolas" panose="020B0609020204030204" pitchFamily="49" charset="0"/>
              </a:rPr>
              <a:t>Henry Jenkins</a:t>
            </a:r>
            <a:r>
              <a:rPr lang="en-GB" sz="1200" dirty="0">
                <a:solidFill>
                  <a:prstClr val="black">
                    <a:lumMod val="95000"/>
                    <a:lumOff val="5000"/>
                  </a:prstClr>
                </a:solidFill>
                <a:latin typeface="Consolas" panose="020B0609020204030204" pitchFamily="49" charset="0"/>
                <a:ea typeface="Adobe Heiti Std R" pitchFamily="34" charset="-128"/>
                <a:cs typeface="Consolas" panose="020B0609020204030204" pitchFamily="49" charset="0"/>
              </a:rPr>
              <a:t>: emphasises the positive effects of media consumption – suggesting that the media forges communities and allows audiences to express themselves in positive and creative ways through fan engagement.</a:t>
            </a:r>
          </a:p>
          <a:p>
            <a:r>
              <a:rPr lang="en-GB" sz="1200" b="1" dirty="0">
                <a:solidFill>
                  <a:srgbClr val="0000FF"/>
                </a:solidFill>
                <a:latin typeface="Consolas" panose="020B0609020204030204" pitchFamily="49" charset="0"/>
                <a:ea typeface="Adobe Heiti Std R" pitchFamily="34" charset="-128"/>
                <a:cs typeface="Consolas" panose="020B0609020204030204" pitchFamily="49" charset="0"/>
              </a:rPr>
              <a:t>Bandura: </a:t>
            </a:r>
            <a:r>
              <a:rPr lang="en-GB" sz="1200" dirty="0">
                <a:solidFill>
                  <a:prstClr val="black">
                    <a:lumMod val="95000"/>
                    <a:lumOff val="5000"/>
                  </a:prstClr>
                </a:solidFill>
                <a:latin typeface="Consolas" panose="020B0609020204030204" pitchFamily="49" charset="0"/>
                <a:ea typeface="Adobe Heiti Std R" pitchFamily="34" charset="-128"/>
                <a:cs typeface="Consolas" panose="020B0609020204030204" pitchFamily="49" charset="0"/>
              </a:rPr>
              <a:t>would argue that the media directly impacts and individual’s behaviour and induces consumers to be violent.  Gerbner, in contrast, suggest that media consumption prompts attitudinal rather than a behavioural response.</a:t>
            </a:r>
            <a:endParaRPr lang="en-GB" sz="1200" dirty="0">
              <a:solidFill>
                <a:prstClr val="black">
                  <a:lumMod val="95000"/>
                  <a:lumOff val="5000"/>
                </a:prstClr>
              </a:solidFill>
              <a:latin typeface="Consolas" panose="020B0609020204030204" pitchFamily="49" charset="0"/>
              <a:ea typeface="Adobe Heiti Std R" pitchFamily="34" charset="-128"/>
              <a:cs typeface="Consolas" panose="020B0609020204030204" pitchFamily="49" charset="0"/>
            </a:endParaRPr>
          </a:p>
        </p:txBody>
      </p:sp>
      <p:sp>
        <p:nvSpPr>
          <p:cNvPr id="15" name="Rectangle 14"/>
          <p:cNvSpPr/>
          <p:nvPr/>
        </p:nvSpPr>
        <p:spPr>
          <a:xfrm>
            <a:off x="1424632" y="6303123"/>
            <a:ext cx="402674" cy="523220"/>
          </a:xfrm>
          <a:prstGeom prst="rect">
            <a:avLst/>
          </a:prstGeom>
        </p:spPr>
        <p:txBody>
          <a:bodyPr wrap="none">
            <a:spAutoFit/>
          </a:bodyPr>
          <a:lstStyle/>
          <a:p>
            <a:r>
              <a:rPr lang="en-GB" sz="2800" b="1" dirty="0">
                <a:solidFill>
                  <a:prstClr val="white"/>
                </a:solidFill>
              </a:rPr>
              <a:t>A</a:t>
            </a: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15671" b="14825"/>
          <a:stretch/>
        </p:blipFill>
        <p:spPr>
          <a:xfrm rot="16200000">
            <a:off x="1088337" y="2910100"/>
            <a:ext cx="1477938" cy="821775"/>
          </a:xfrm>
          <a:prstGeom prst="rect">
            <a:avLst/>
          </a:prstGeom>
        </p:spPr>
      </p:pic>
    </p:spTree>
    <p:extLst>
      <p:ext uri="{BB962C8B-B14F-4D97-AF65-F5344CB8AC3E}">
        <p14:creationId xmlns:p14="http://schemas.microsoft.com/office/powerpoint/2010/main" val="24029359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2484276" y="0"/>
            <a:ext cx="4968552" cy="6858000"/>
          </a:xfrm>
          <a:prstGeom prst="ellipse">
            <a:avLst/>
          </a:prstGeom>
          <a:gradFill flip="none" rotWithShape="1">
            <a:gsLst>
              <a:gs pos="10000">
                <a:srgbClr val="0000FF"/>
              </a:gs>
              <a:gs pos="47000">
                <a:srgbClr val="006699"/>
              </a:gs>
              <a:gs pos="100000">
                <a:srgbClr val="92D050"/>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10" name="TextBox 9"/>
          <p:cNvSpPr txBox="1"/>
          <p:nvPr/>
        </p:nvSpPr>
        <p:spPr>
          <a:xfrm rot="16200000">
            <a:off x="-2833817" y="2722312"/>
            <a:ext cx="6858000" cy="1446550"/>
          </a:xfrm>
          <a:prstGeom prst="rect">
            <a:avLst/>
          </a:prstGeom>
          <a:noFill/>
        </p:spPr>
        <p:txBody>
          <a:bodyPr wrap="square" rtlCol="0">
            <a:spAutoFit/>
          </a:bodyPr>
          <a:lstStyle/>
          <a:p>
            <a:pPr algn="ctr"/>
            <a:r>
              <a:rPr lang="en-GB" sz="4400" b="1" dirty="0">
                <a:solidFill>
                  <a:prstClr val="white"/>
                </a:solidFill>
                <a:latin typeface="Trebuchet MS" panose="020B0603020202020204" pitchFamily="34" charset="0"/>
                <a:cs typeface="Aharoni" panose="02010803020104030203" pitchFamily="2" charset="-79"/>
              </a:rPr>
              <a:t>Stuart Hall</a:t>
            </a:r>
          </a:p>
          <a:p>
            <a:pPr algn="ctr"/>
            <a:r>
              <a:rPr lang="en-GB" sz="4400" b="1" dirty="0">
                <a:solidFill>
                  <a:prstClr val="white"/>
                </a:solidFill>
                <a:latin typeface="Trebuchet MS" panose="020B0603020202020204" pitchFamily="34" charset="0"/>
                <a:cs typeface="Aharoni" panose="02010803020104030203" pitchFamily="2" charset="-79"/>
              </a:rPr>
              <a:t>Reception Theory</a:t>
            </a:r>
          </a:p>
        </p:txBody>
      </p:sp>
      <p:sp>
        <p:nvSpPr>
          <p:cNvPr id="14" name="Oval 13"/>
          <p:cNvSpPr/>
          <p:nvPr/>
        </p:nvSpPr>
        <p:spPr>
          <a:xfrm>
            <a:off x="1838660" y="117150"/>
            <a:ext cx="1604628" cy="1512168"/>
          </a:xfrm>
          <a:prstGeom prst="ellipse">
            <a:avLst/>
          </a:prstGeom>
          <a:solidFill>
            <a:srgbClr val="006699"/>
          </a:solidFill>
          <a:ln>
            <a:solidFill>
              <a:srgbClr val="00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Consolas" panose="020B0609020204030204" pitchFamily="49" charset="0"/>
                <a:ea typeface="Adobe Heiti Std R" pitchFamily="34" charset="-128"/>
                <a:cs typeface="Consolas" panose="020B0609020204030204" pitchFamily="49" charset="0"/>
              </a:rPr>
              <a:t>1</a:t>
            </a:r>
          </a:p>
        </p:txBody>
      </p:sp>
      <p:sp>
        <p:nvSpPr>
          <p:cNvPr id="17" name="Oval 16"/>
          <p:cNvSpPr/>
          <p:nvPr/>
        </p:nvSpPr>
        <p:spPr>
          <a:xfrm>
            <a:off x="1928664" y="5085184"/>
            <a:ext cx="1604628" cy="1512168"/>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Consolas" panose="020B0609020204030204" pitchFamily="49" charset="0"/>
                <a:ea typeface="Adobe Heiti Std R" pitchFamily="34" charset="-128"/>
                <a:cs typeface="Consolas" panose="020B0609020204030204" pitchFamily="49" charset="0"/>
              </a:rPr>
              <a:t>?</a:t>
            </a:r>
            <a:endParaRPr lang="en-GB" sz="15000" b="1" dirty="0">
              <a:solidFill>
                <a:prstClr val="white"/>
              </a:solidFill>
              <a:latin typeface="Consolas" panose="020B0609020204030204" pitchFamily="49" charset="0"/>
              <a:ea typeface="Adobe Heiti Std R" pitchFamily="34" charset="-128"/>
              <a:cs typeface="Consolas" panose="020B0609020204030204" pitchFamily="49" charset="0"/>
            </a:endParaRPr>
          </a:p>
        </p:txBody>
      </p:sp>
      <p:sp>
        <p:nvSpPr>
          <p:cNvPr id="19" name="Oval 18"/>
          <p:cNvSpPr/>
          <p:nvPr/>
        </p:nvSpPr>
        <p:spPr>
          <a:xfrm>
            <a:off x="2700300" y="2689502"/>
            <a:ext cx="1604628" cy="1512168"/>
          </a:xfrm>
          <a:prstGeom prst="ellipse">
            <a:avLst/>
          </a:prstGeom>
          <a:solidFill>
            <a:srgbClr val="006699"/>
          </a:solidFill>
          <a:ln>
            <a:solidFill>
              <a:srgbClr val="00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Consolas" panose="020B0609020204030204" pitchFamily="49" charset="0"/>
                <a:ea typeface="Adobe Heiti Std R" pitchFamily="34" charset="-128"/>
                <a:cs typeface="Consolas" panose="020B0609020204030204" pitchFamily="49" charset="0"/>
              </a:rPr>
              <a:t>2</a:t>
            </a:r>
          </a:p>
        </p:txBody>
      </p:sp>
      <p:cxnSp>
        <p:nvCxnSpPr>
          <p:cNvPr id="20" name="Straight Connector 19"/>
          <p:cNvCxnSpPr/>
          <p:nvPr/>
        </p:nvCxnSpPr>
        <p:spPr>
          <a:xfrm>
            <a:off x="3080792" y="338602"/>
            <a:ext cx="1224136" cy="0"/>
          </a:xfrm>
          <a:prstGeom prst="line">
            <a:avLst/>
          </a:prstGeom>
          <a:ln>
            <a:solidFill>
              <a:srgbClr val="006699"/>
            </a:solidFill>
          </a:ln>
          <a:effectLst/>
        </p:spPr>
        <p:style>
          <a:lnRef idx="3">
            <a:schemeClr val="accent3"/>
          </a:lnRef>
          <a:fillRef idx="0">
            <a:schemeClr val="accent3"/>
          </a:fillRef>
          <a:effectRef idx="2">
            <a:schemeClr val="accent3"/>
          </a:effectRef>
          <a:fontRef idx="minor">
            <a:schemeClr val="tx1"/>
          </a:fontRef>
        </p:style>
      </p:cxnSp>
      <p:cxnSp>
        <p:nvCxnSpPr>
          <p:cNvPr id="31" name="Straight Connector 30"/>
          <p:cNvCxnSpPr/>
          <p:nvPr/>
        </p:nvCxnSpPr>
        <p:spPr>
          <a:xfrm>
            <a:off x="4048534" y="3238068"/>
            <a:ext cx="823182" cy="0"/>
          </a:xfrm>
          <a:prstGeom prst="line">
            <a:avLst/>
          </a:prstGeom>
          <a:ln>
            <a:solidFill>
              <a:srgbClr val="006699"/>
            </a:solidFill>
          </a:ln>
          <a:effectLst/>
        </p:spPr>
        <p:style>
          <a:lnRef idx="3">
            <a:schemeClr val="accent3"/>
          </a:lnRef>
          <a:fillRef idx="0">
            <a:schemeClr val="accent3"/>
          </a:fillRef>
          <a:effectRef idx="2">
            <a:schemeClr val="accent3"/>
          </a:effectRef>
          <a:fontRef idx="minor">
            <a:schemeClr val="tx1"/>
          </a:fontRef>
        </p:style>
      </p:cxnSp>
      <p:cxnSp>
        <p:nvCxnSpPr>
          <p:cNvPr id="32" name="Straight Connector 31"/>
          <p:cNvCxnSpPr/>
          <p:nvPr/>
        </p:nvCxnSpPr>
        <p:spPr>
          <a:xfrm>
            <a:off x="3320694" y="5445224"/>
            <a:ext cx="1224136" cy="0"/>
          </a:xfrm>
          <a:prstGeom prst="line">
            <a:avLst/>
          </a:prstGeom>
          <a:ln>
            <a:solidFill>
              <a:srgbClr val="0000FF"/>
            </a:solidFill>
          </a:ln>
          <a:effectLst/>
        </p:spPr>
        <p:style>
          <a:lnRef idx="3">
            <a:schemeClr val="accent3"/>
          </a:lnRef>
          <a:fillRef idx="0">
            <a:schemeClr val="accent3"/>
          </a:fillRef>
          <a:effectRef idx="2">
            <a:schemeClr val="accent3"/>
          </a:effectRef>
          <a:fontRef idx="minor">
            <a:schemeClr val="tx1"/>
          </a:fontRef>
        </p:style>
      </p:cxnSp>
      <p:sp>
        <p:nvSpPr>
          <p:cNvPr id="30" name="Rounded Rectangle 29"/>
          <p:cNvSpPr/>
          <p:nvPr/>
        </p:nvSpPr>
        <p:spPr>
          <a:xfrm>
            <a:off x="3692973" y="16585"/>
            <a:ext cx="6213140" cy="2044263"/>
          </a:xfrm>
          <a:prstGeom prst="roundRect">
            <a:avLst/>
          </a:prstGeom>
          <a:ln>
            <a:solidFill>
              <a:srgbClr val="006699"/>
            </a:solidFill>
          </a:ln>
        </p:spPr>
        <p:style>
          <a:lnRef idx="2">
            <a:schemeClr val="accent3"/>
          </a:lnRef>
          <a:fillRef idx="1">
            <a:schemeClr val="lt1"/>
          </a:fillRef>
          <a:effectRef idx="0">
            <a:schemeClr val="accent3"/>
          </a:effectRef>
          <a:fontRef idx="minor">
            <a:schemeClr val="dk1"/>
          </a:fontRef>
        </p:style>
        <p:txBody>
          <a:bodyPr rtlCol="0" anchor="ctr"/>
          <a:lstStyle/>
          <a:p>
            <a:r>
              <a:rPr lang="en-GB" sz="2000" b="1" i="1" dirty="0">
                <a:solidFill>
                  <a:prstClr val="black"/>
                </a:solidFill>
                <a:latin typeface="Consolas" panose="020B0609020204030204" pitchFamily="49" charset="0"/>
                <a:ea typeface="Adobe Heiti Std R" pitchFamily="34" charset="-128"/>
                <a:cs typeface="Consolas" panose="020B0609020204030204" pitchFamily="49" charset="0"/>
              </a:rPr>
              <a:t>e</a:t>
            </a:r>
            <a:r>
              <a:rPr lang="en-GB" sz="2000" b="1" i="1" dirty="0">
                <a:solidFill>
                  <a:prstClr val="black"/>
                </a:solidFill>
                <a:latin typeface="Consolas" panose="020B0609020204030204" pitchFamily="49" charset="0"/>
                <a:ea typeface="Adobe Heiti Std R" pitchFamily="34" charset="-128"/>
                <a:cs typeface="Consolas" panose="020B0609020204030204" pitchFamily="49" charset="0"/>
              </a:rPr>
              <a:t>ncoding and decoding</a:t>
            </a:r>
          </a:p>
          <a:p>
            <a:pPr marL="342900" indent="-342900">
              <a:buFont typeface="Arial" panose="020B0604020202020204" pitchFamily="34" charset="0"/>
              <a:buChar char="•"/>
            </a:pPr>
            <a:r>
              <a:rPr lang="en-GB" sz="1200" b="1" dirty="0">
                <a:solidFill>
                  <a:prstClr val="black"/>
                </a:solidFill>
                <a:latin typeface="Consolas" panose="020B0609020204030204" pitchFamily="49" charset="0"/>
                <a:ea typeface="Adobe Heiti Std R" pitchFamily="34" charset="-128"/>
                <a:cs typeface="Consolas" panose="020B0609020204030204" pitchFamily="49" charset="0"/>
              </a:rPr>
              <a:t>Professional media encodes messages </a:t>
            </a:r>
            <a:r>
              <a:rPr lang="en-GB" sz="1200" dirty="0">
                <a:solidFill>
                  <a:prstClr val="black"/>
                </a:solidFill>
                <a:latin typeface="Consolas" panose="020B0609020204030204" pitchFamily="49" charset="0"/>
                <a:ea typeface="Adobe Heiti Std R" pitchFamily="34" charset="-128"/>
                <a:cs typeface="Consolas" panose="020B0609020204030204" pitchFamily="49" charset="0"/>
              </a:rPr>
              <a:t>using visual and aural cues.</a:t>
            </a:r>
          </a:p>
          <a:p>
            <a:pPr marL="342900" indent="-342900">
              <a:buFont typeface="Arial" panose="020B0604020202020204" pitchFamily="34" charset="0"/>
              <a:buChar char="•"/>
            </a:pPr>
            <a:r>
              <a:rPr lang="en-GB" sz="1200" dirty="0">
                <a:solidFill>
                  <a:prstClr val="black"/>
                </a:solidFill>
                <a:latin typeface="Consolas" panose="020B0609020204030204" pitchFamily="49" charset="0"/>
                <a:ea typeface="Adobe Heiti Std R" pitchFamily="34" charset="-128"/>
                <a:cs typeface="Consolas" panose="020B0609020204030204" pitchFamily="49" charset="0"/>
              </a:rPr>
              <a:t>Media encoding is </a:t>
            </a:r>
            <a:r>
              <a:rPr lang="en-GB" sz="1200" b="1" dirty="0">
                <a:solidFill>
                  <a:prstClr val="black"/>
                </a:solidFill>
                <a:latin typeface="Consolas" panose="020B0609020204030204" pitchFamily="49" charset="0"/>
                <a:ea typeface="Adobe Heiti Std R" pitchFamily="34" charset="-128"/>
                <a:cs typeface="Consolas" panose="020B0609020204030204" pitchFamily="49" charset="0"/>
              </a:rPr>
              <a:t>affected by institutional context, media production processes and genre-driven routines</a:t>
            </a:r>
            <a:r>
              <a:rPr lang="en-GB" sz="1200" dirty="0">
                <a:solidFill>
                  <a:prstClr val="black"/>
                </a:solidFill>
                <a:latin typeface="Consolas" panose="020B0609020204030204" pitchFamily="49" charset="0"/>
                <a:ea typeface="Adobe Heiti Std R" pitchFamily="34" charset="-128"/>
                <a:cs typeface="Consolas" panose="020B0609020204030204" pitchFamily="49" charset="0"/>
              </a:rPr>
              <a:t>.</a:t>
            </a:r>
          </a:p>
          <a:p>
            <a:pPr marL="342900" indent="-342900">
              <a:buFont typeface="Arial" panose="020B0604020202020204" pitchFamily="34" charset="0"/>
              <a:buChar char="•"/>
            </a:pPr>
            <a:r>
              <a:rPr lang="en-GB" sz="1200" dirty="0">
                <a:solidFill>
                  <a:prstClr val="black"/>
                </a:solidFill>
                <a:latin typeface="Consolas" panose="020B0609020204030204" pitchFamily="49" charset="0"/>
                <a:ea typeface="Adobe Heiti Std R" pitchFamily="34" charset="-128"/>
                <a:cs typeface="Consolas" panose="020B0609020204030204" pitchFamily="49" charset="0"/>
              </a:rPr>
              <a:t>Media products are polysemic as a result of their use of visual signs.</a:t>
            </a:r>
          </a:p>
          <a:p>
            <a:pPr marL="342900" indent="-342900">
              <a:buFont typeface="Arial" panose="020B0604020202020204" pitchFamily="34" charset="0"/>
              <a:buChar char="•"/>
            </a:pPr>
            <a:r>
              <a:rPr lang="en-GB" sz="1200" dirty="0">
                <a:solidFill>
                  <a:prstClr val="black"/>
                </a:solidFill>
                <a:latin typeface="Consolas" panose="020B0609020204030204" pitchFamily="49" charset="0"/>
                <a:ea typeface="Adobe Heiti Std R" pitchFamily="34" charset="-128"/>
                <a:cs typeface="Consolas" panose="020B0609020204030204" pitchFamily="49" charset="0"/>
              </a:rPr>
              <a:t>Audience do not necessarily decode meanings that media produces effect in a straightforward way.</a:t>
            </a:r>
          </a:p>
          <a:p>
            <a:pPr marL="342900" indent="-342900">
              <a:buFont typeface="Arial" panose="020B0604020202020204" pitchFamily="34" charset="0"/>
              <a:buChar char="•"/>
            </a:pPr>
            <a:r>
              <a:rPr lang="en-GB" sz="1200" b="1" dirty="0">
                <a:solidFill>
                  <a:prstClr val="black"/>
                </a:solidFill>
                <a:latin typeface="Consolas" panose="020B0609020204030204" pitchFamily="49" charset="0"/>
                <a:ea typeface="Adobe Heiti Std R" pitchFamily="34" charset="-128"/>
                <a:cs typeface="Consolas" panose="020B0609020204030204" pitchFamily="49" charset="0"/>
              </a:rPr>
              <a:t>Audiences can misread products if they are too complex or untranslatable.</a:t>
            </a:r>
          </a:p>
        </p:txBody>
      </p:sp>
      <p:sp>
        <p:nvSpPr>
          <p:cNvPr id="2048" name="Rounded Rectangle 2047"/>
          <p:cNvSpPr/>
          <p:nvPr/>
        </p:nvSpPr>
        <p:spPr>
          <a:xfrm>
            <a:off x="4544830" y="2060848"/>
            <a:ext cx="5361283" cy="2467707"/>
          </a:xfrm>
          <a:prstGeom prst="roundRect">
            <a:avLst/>
          </a:prstGeom>
          <a:ln>
            <a:solidFill>
              <a:srgbClr val="006699"/>
            </a:solidFill>
          </a:ln>
        </p:spPr>
        <p:style>
          <a:lnRef idx="2">
            <a:schemeClr val="accent6"/>
          </a:lnRef>
          <a:fillRef idx="1">
            <a:schemeClr val="lt1"/>
          </a:fillRef>
          <a:effectRef idx="0">
            <a:schemeClr val="accent6"/>
          </a:effectRef>
          <a:fontRef idx="minor">
            <a:schemeClr val="dk1"/>
          </a:fontRef>
        </p:style>
        <p:txBody>
          <a:bodyPr rtlCol="0" anchor="ctr"/>
          <a:lstStyle/>
          <a:p>
            <a:r>
              <a:rPr lang="en-GB" sz="1600" b="1" i="1" dirty="0">
                <a:solidFill>
                  <a:prstClr val="black"/>
                </a:solidFill>
                <a:latin typeface="Consolas" panose="020B0609020204030204" pitchFamily="49" charset="0"/>
                <a:ea typeface="Adobe Heiti Std R" pitchFamily="34" charset="-128"/>
                <a:cs typeface="Consolas" panose="020B0609020204030204" pitchFamily="49" charset="0"/>
              </a:rPr>
              <a:t>d</a:t>
            </a:r>
            <a:r>
              <a:rPr lang="en-GB" sz="1600" b="1" i="1" dirty="0">
                <a:solidFill>
                  <a:prstClr val="black"/>
                </a:solidFill>
                <a:latin typeface="Consolas" panose="020B0609020204030204" pitchFamily="49" charset="0"/>
                <a:ea typeface="Adobe Heiti Std R" pitchFamily="34" charset="-128"/>
                <a:cs typeface="Consolas" panose="020B0609020204030204" pitchFamily="49" charset="0"/>
              </a:rPr>
              <a:t>ominant, negotiated and oppositional readings</a:t>
            </a:r>
          </a:p>
          <a:p>
            <a:pPr marL="171450" indent="-171450">
              <a:buFont typeface="Arial" panose="020B0604020202020204" pitchFamily="34" charset="0"/>
              <a:buChar char="•"/>
            </a:pPr>
            <a:r>
              <a:rPr lang="en-GB" sz="1200" b="1" dirty="0">
                <a:solidFill>
                  <a:prstClr val="black"/>
                </a:solidFill>
                <a:latin typeface="Consolas" panose="020B0609020204030204" pitchFamily="49" charset="0"/>
                <a:ea typeface="Adobe Heiti Std R" pitchFamily="34" charset="-128"/>
                <a:cs typeface="Consolas" panose="020B0609020204030204" pitchFamily="49" charset="0"/>
              </a:rPr>
              <a:t>Media products reinforce dominant ideologies and cultural hegemonies.</a:t>
            </a:r>
          </a:p>
          <a:p>
            <a:pPr marL="171450" indent="-171450">
              <a:buFont typeface="Arial" panose="020B0604020202020204" pitchFamily="34" charset="0"/>
              <a:buChar char="•"/>
            </a:pPr>
            <a:r>
              <a:rPr lang="en-GB" sz="1200" dirty="0">
                <a:solidFill>
                  <a:prstClr val="black"/>
                </a:solidFill>
                <a:latin typeface="Consolas" panose="020B0609020204030204" pitchFamily="49" charset="0"/>
                <a:ea typeface="Adobe Heiti Std R" pitchFamily="34" charset="-128"/>
                <a:cs typeface="Consolas" panose="020B0609020204030204" pitchFamily="49" charset="0"/>
              </a:rPr>
              <a:t>Dominant ideologies are subject to change – again, the media plays a crucial role in effecting those changes.</a:t>
            </a:r>
          </a:p>
          <a:p>
            <a:pPr marL="171450" indent="-171450">
              <a:buFont typeface="Arial" panose="020B0604020202020204" pitchFamily="34" charset="0"/>
              <a:buChar char="•"/>
            </a:pPr>
            <a:r>
              <a:rPr lang="en-GB" sz="1200" dirty="0">
                <a:solidFill>
                  <a:prstClr val="black"/>
                </a:solidFill>
                <a:latin typeface="Consolas" panose="020B0609020204030204" pitchFamily="49" charset="0"/>
                <a:ea typeface="Adobe Heiti Std R" pitchFamily="34" charset="-128"/>
                <a:cs typeface="Consolas" panose="020B0609020204030204" pitchFamily="49" charset="0"/>
              </a:rPr>
              <a:t>Audience use ‘situated logics’ to decode media messages.</a:t>
            </a:r>
          </a:p>
          <a:p>
            <a:pPr marL="171450" indent="-171450">
              <a:buFont typeface="Arial" panose="020B0604020202020204" pitchFamily="34" charset="0"/>
              <a:buChar char="•"/>
            </a:pPr>
            <a:r>
              <a:rPr lang="en-GB" sz="1200" dirty="0">
                <a:solidFill>
                  <a:prstClr val="black"/>
                </a:solidFill>
                <a:latin typeface="Consolas" panose="020B0609020204030204" pitchFamily="49" charset="0"/>
                <a:ea typeface="Adobe Heiti Std R" pitchFamily="34" charset="-128"/>
                <a:cs typeface="Consolas" panose="020B0609020204030204" pitchFamily="49" charset="0"/>
              </a:rPr>
              <a:t>Audiences can produce reading of products that accept the dominant ideologies they construct.</a:t>
            </a:r>
          </a:p>
          <a:p>
            <a:pPr marL="171450" indent="-171450">
              <a:buFont typeface="Arial" panose="020B0604020202020204" pitchFamily="34" charset="0"/>
              <a:buChar char="•"/>
            </a:pPr>
            <a:r>
              <a:rPr lang="en-GB" sz="1200" b="1" dirty="0">
                <a:solidFill>
                  <a:prstClr val="black"/>
                </a:solidFill>
                <a:latin typeface="Consolas" panose="020B0609020204030204" pitchFamily="49" charset="0"/>
                <a:ea typeface="Adobe Heiti Std R" pitchFamily="34" charset="-128"/>
                <a:cs typeface="Consolas" panose="020B0609020204030204" pitchFamily="49" charset="0"/>
              </a:rPr>
              <a:t>Audiences can use their contextual knowledge to read against the grain of a media product and to thus produce negotiated or oppositional decodings</a:t>
            </a:r>
            <a:r>
              <a:rPr lang="en-GB" sz="1200" dirty="0">
                <a:solidFill>
                  <a:prstClr val="black"/>
                </a:solidFill>
                <a:latin typeface="Consolas" panose="020B0609020204030204" pitchFamily="49" charset="0"/>
                <a:ea typeface="Adobe Heiti Std R" pitchFamily="34" charset="-128"/>
                <a:cs typeface="Consolas" panose="020B0609020204030204" pitchFamily="49" charset="0"/>
              </a:rPr>
              <a:t>.</a:t>
            </a:r>
          </a:p>
        </p:txBody>
      </p:sp>
      <p:sp>
        <p:nvSpPr>
          <p:cNvPr id="2049" name="Rounded Rectangle 2048"/>
          <p:cNvSpPr/>
          <p:nvPr/>
        </p:nvSpPr>
        <p:spPr>
          <a:xfrm>
            <a:off x="3692860" y="4581128"/>
            <a:ext cx="6213140" cy="2276873"/>
          </a:xfrm>
          <a:prstGeom prst="roundRect">
            <a:avLst/>
          </a:prstGeom>
          <a:ln>
            <a:solidFill>
              <a:srgbClr val="0000FF"/>
            </a:solidFill>
          </a:ln>
        </p:spPr>
        <p:style>
          <a:lnRef idx="2">
            <a:schemeClr val="accent6"/>
          </a:lnRef>
          <a:fillRef idx="1">
            <a:schemeClr val="lt1"/>
          </a:fillRef>
          <a:effectRef idx="0">
            <a:schemeClr val="accent6"/>
          </a:effectRef>
          <a:fontRef idx="minor">
            <a:schemeClr val="dk1"/>
          </a:fontRef>
        </p:style>
        <p:txBody>
          <a:bodyPr rtlCol="0" anchor="ctr"/>
          <a:lstStyle/>
          <a:p>
            <a:r>
              <a:rPr lang="en-GB" sz="1600" b="1" i="1" dirty="0">
                <a:solidFill>
                  <a:srgbClr val="0000FF"/>
                </a:solidFill>
                <a:latin typeface="Consolas" panose="020B0609020204030204" pitchFamily="49" charset="0"/>
                <a:ea typeface="Adobe Heiti Std R" pitchFamily="34" charset="-128"/>
                <a:cs typeface="Consolas" panose="020B0609020204030204" pitchFamily="49" charset="0"/>
              </a:rPr>
              <a:t>Three theorists who might challenge Hall’s thinking:</a:t>
            </a:r>
            <a:endParaRPr lang="en-GB" sz="1600" b="1" i="1" dirty="0">
              <a:solidFill>
                <a:srgbClr val="0000FF"/>
              </a:solidFill>
              <a:latin typeface="Consolas" panose="020B0609020204030204" pitchFamily="49" charset="0"/>
              <a:ea typeface="Ebrima" panose="02000000000000000000" pitchFamily="2" charset="0"/>
              <a:cs typeface="Consolas" panose="020B0609020204030204" pitchFamily="49" charset="0"/>
            </a:endParaRPr>
          </a:p>
          <a:p>
            <a:r>
              <a:rPr lang="en-GB" sz="1200" b="1" dirty="0">
                <a:solidFill>
                  <a:srgbClr val="0000FF"/>
                </a:solidFill>
                <a:latin typeface="Consolas" panose="020B0609020204030204" pitchFamily="49" charset="0"/>
                <a:ea typeface="Adobe Heiti Std R" pitchFamily="34" charset="-128"/>
                <a:cs typeface="Consolas" panose="020B0609020204030204" pitchFamily="49" charset="0"/>
              </a:rPr>
              <a:t>Gerbner: </a:t>
            </a:r>
            <a:r>
              <a:rPr lang="en-GB" sz="1200" dirty="0">
                <a:solidFill>
                  <a:prstClr val="black"/>
                </a:solidFill>
                <a:latin typeface="Consolas" panose="020B0609020204030204" pitchFamily="49" charset="0"/>
                <a:ea typeface="Adobe Heiti Std R" pitchFamily="34" charset="-128"/>
                <a:cs typeface="Consolas" panose="020B0609020204030204" pitchFamily="49" charset="0"/>
              </a:rPr>
              <a:t>would suggest that audiences find it difficult to resist the effects of media products.  Gerbner’s mainstreaming theory would suggest that even the least susceptible audience members experience attitudinal change as a result of media exposure.</a:t>
            </a:r>
          </a:p>
          <a:p>
            <a:r>
              <a:rPr lang="en-GB" sz="1200" b="1" dirty="0">
                <a:solidFill>
                  <a:srgbClr val="0000FF"/>
                </a:solidFill>
                <a:latin typeface="Consolas" panose="020B0609020204030204" pitchFamily="49" charset="0"/>
                <a:ea typeface="Adobe Heiti Std R" pitchFamily="34" charset="-128"/>
                <a:cs typeface="Consolas" panose="020B0609020204030204" pitchFamily="49" charset="0"/>
              </a:rPr>
              <a:t>Bandura: </a:t>
            </a:r>
            <a:r>
              <a:rPr lang="en-GB" sz="1200" dirty="0">
                <a:solidFill>
                  <a:prstClr val="black"/>
                </a:solidFill>
                <a:latin typeface="Consolas" panose="020B0609020204030204" pitchFamily="49" charset="0"/>
                <a:ea typeface="Adobe Heiti Std R" pitchFamily="34" charset="-128"/>
                <a:cs typeface="Consolas" panose="020B0609020204030204" pitchFamily="49" charset="0"/>
              </a:rPr>
              <a:t>his Bobo doll experiments would suggest that the media has a casual effect on audience behaviours and prompts audiences to copy behaviours they have seen in the media.</a:t>
            </a:r>
          </a:p>
          <a:p>
            <a:r>
              <a:rPr lang="en-GB" sz="1200" b="1" dirty="0">
                <a:solidFill>
                  <a:srgbClr val="CC0099"/>
                </a:solidFill>
                <a:latin typeface="Consolas" panose="020B0609020204030204" pitchFamily="49" charset="0"/>
                <a:ea typeface="Adobe Heiti Std R" pitchFamily="34" charset="-128"/>
                <a:cs typeface="Consolas" panose="020B0609020204030204" pitchFamily="49" charset="0"/>
              </a:rPr>
              <a:t>Guantlett: </a:t>
            </a:r>
            <a:r>
              <a:rPr lang="en-GB" sz="1200" dirty="0">
                <a:solidFill>
                  <a:prstClr val="black"/>
                </a:solidFill>
                <a:latin typeface="Consolas" panose="020B0609020204030204" pitchFamily="49" charset="0"/>
                <a:ea typeface="Adobe Heiti Std R" pitchFamily="34" charset="-128"/>
                <a:cs typeface="Consolas" panose="020B0609020204030204" pitchFamily="49" charset="0"/>
              </a:rPr>
              <a:t>would argue that media products do not necessarily reinforce cultural hegemonies.  Contemporary media products offer a wide range of identities and subversions that often work in opposition to dominant ideologies.</a:t>
            </a:r>
            <a:endParaRPr lang="en-GB" sz="1200" dirty="0">
              <a:solidFill>
                <a:prstClr val="black"/>
              </a:solidFill>
              <a:latin typeface="Consolas" panose="020B0609020204030204" pitchFamily="49" charset="0"/>
              <a:ea typeface="Adobe Heiti Std R" pitchFamily="34" charset="-128"/>
              <a:cs typeface="Consolas" panose="020B0609020204030204" pitchFamily="49" charset="0"/>
            </a:endParaRPr>
          </a:p>
        </p:txBody>
      </p:sp>
      <p:sp>
        <p:nvSpPr>
          <p:cNvPr id="15" name="Rectangle 14"/>
          <p:cNvSpPr/>
          <p:nvPr/>
        </p:nvSpPr>
        <p:spPr>
          <a:xfrm>
            <a:off x="1424632" y="6303123"/>
            <a:ext cx="402674" cy="523220"/>
          </a:xfrm>
          <a:prstGeom prst="rect">
            <a:avLst/>
          </a:prstGeom>
        </p:spPr>
        <p:txBody>
          <a:bodyPr wrap="none">
            <a:spAutoFit/>
          </a:bodyPr>
          <a:lstStyle/>
          <a:p>
            <a:r>
              <a:rPr lang="en-GB" sz="2800" b="1" dirty="0">
                <a:solidFill>
                  <a:prstClr val="white"/>
                </a:solidFill>
              </a:rPr>
              <a:t>A</a:t>
            </a: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r="19552"/>
          <a:stretch/>
        </p:blipFill>
        <p:spPr>
          <a:xfrm rot="16200000">
            <a:off x="1118790" y="2950184"/>
            <a:ext cx="1417033" cy="990802"/>
          </a:xfrm>
          <a:prstGeom prst="rect">
            <a:avLst/>
          </a:prstGeom>
        </p:spPr>
      </p:pic>
    </p:spTree>
    <p:extLst>
      <p:ext uri="{BB962C8B-B14F-4D97-AF65-F5344CB8AC3E}">
        <p14:creationId xmlns:p14="http://schemas.microsoft.com/office/powerpoint/2010/main" val="34239680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Straight Connector 20"/>
          <p:cNvCxnSpPr/>
          <p:nvPr/>
        </p:nvCxnSpPr>
        <p:spPr>
          <a:xfrm>
            <a:off x="3721648" y="3861048"/>
            <a:ext cx="823182" cy="0"/>
          </a:xfrm>
          <a:prstGeom prst="line">
            <a:avLst/>
          </a:prstGeom>
          <a:ln>
            <a:solidFill>
              <a:srgbClr val="6600FF"/>
            </a:solidFill>
          </a:ln>
          <a:effectLst/>
        </p:spPr>
        <p:style>
          <a:lnRef idx="3">
            <a:schemeClr val="accent3"/>
          </a:lnRef>
          <a:fillRef idx="0">
            <a:schemeClr val="accent3"/>
          </a:fillRef>
          <a:effectRef idx="2">
            <a:schemeClr val="accent3"/>
          </a:effectRef>
          <a:fontRef idx="minor">
            <a:schemeClr val="tx1"/>
          </a:fontRef>
        </p:style>
      </p:cxnSp>
      <p:sp>
        <p:nvSpPr>
          <p:cNvPr id="5" name="Oval 4"/>
          <p:cNvSpPr/>
          <p:nvPr/>
        </p:nvSpPr>
        <p:spPr>
          <a:xfrm>
            <a:off x="-2484276" y="0"/>
            <a:ext cx="4968552" cy="6858000"/>
          </a:xfrm>
          <a:prstGeom prst="ellipse">
            <a:avLst/>
          </a:prstGeom>
          <a:gradFill flip="none" rotWithShape="1">
            <a:gsLst>
              <a:gs pos="10000">
                <a:srgbClr val="0000FF"/>
              </a:gs>
              <a:gs pos="47000">
                <a:srgbClr val="6600FF"/>
              </a:gs>
              <a:gs pos="100000">
                <a:srgbClr val="9966FF"/>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10" name="TextBox 9"/>
          <p:cNvSpPr txBox="1"/>
          <p:nvPr/>
        </p:nvSpPr>
        <p:spPr>
          <a:xfrm rot="16200000">
            <a:off x="-2833817" y="2660756"/>
            <a:ext cx="6858000" cy="1569660"/>
          </a:xfrm>
          <a:prstGeom prst="rect">
            <a:avLst/>
          </a:prstGeom>
          <a:noFill/>
        </p:spPr>
        <p:txBody>
          <a:bodyPr wrap="square" rtlCol="0">
            <a:spAutoFit/>
          </a:bodyPr>
          <a:lstStyle/>
          <a:p>
            <a:pPr algn="ctr"/>
            <a:r>
              <a:rPr lang="en-GB" sz="4800" b="1" dirty="0">
                <a:solidFill>
                  <a:prstClr val="white"/>
                </a:solidFill>
                <a:latin typeface="Trebuchet MS" panose="020B0603020202020204" pitchFamily="34" charset="0"/>
                <a:cs typeface="Aharoni" panose="02010803020104030203" pitchFamily="2" charset="-79"/>
              </a:rPr>
              <a:t>Jenkins:</a:t>
            </a:r>
          </a:p>
          <a:p>
            <a:pPr algn="ctr"/>
            <a:r>
              <a:rPr lang="en-GB" sz="4800" b="1" dirty="0">
                <a:solidFill>
                  <a:prstClr val="white"/>
                </a:solidFill>
                <a:latin typeface="Trebuchet MS" panose="020B0603020202020204" pitchFamily="34" charset="0"/>
                <a:cs typeface="Aharoni" panose="02010803020104030203" pitchFamily="2" charset="-79"/>
              </a:rPr>
              <a:t>Fandom</a:t>
            </a:r>
          </a:p>
        </p:txBody>
      </p:sp>
      <p:sp>
        <p:nvSpPr>
          <p:cNvPr id="14" name="Oval 13"/>
          <p:cNvSpPr/>
          <p:nvPr/>
        </p:nvSpPr>
        <p:spPr>
          <a:xfrm>
            <a:off x="1838660" y="117150"/>
            <a:ext cx="1604628" cy="1512168"/>
          </a:xfrm>
          <a:prstGeom prst="ellipse">
            <a:avLst/>
          </a:prstGeom>
          <a:solidFill>
            <a:srgbClr val="6600FF"/>
          </a:solidFill>
          <a:ln>
            <a:solidFill>
              <a:srgbClr val="66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Consolas" panose="020B0609020204030204" pitchFamily="49" charset="0"/>
                <a:ea typeface="Adobe Heiti Std R" pitchFamily="34" charset="-128"/>
                <a:cs typeface="Consolas" panose="020B0609020204030204" pitchFamily="49" charset="0"/>
              </a:rPr>
              <a:t>1</a:t>
            </a:r>
          </a:p>
        </p:txBody>
      </p:sp>
      <p:sp>
        <p:nvSpPr>
          <p:cNvPr id="17" name="Oval 16"/>
          <p:cNvSpPr/>
          <p:nvPr/>
        </p:nvSpPr>
        <p:spPr>
          <a:xfrm>
            <a:off x="1962019" y="5035488"/>
            <a:ext cx="1604628" cy="1512168"/>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Consolas" panose="020B0609020204030204" pitchFamily="49" charset="0"/>
                <a:ea typeface="Adobe Heiti Std R" pitchFamily="34" charset="-128"/>
                <a:cs typeface="Consolas" panose="020B0609020204030204" pitchFamily="49" charset="0"/>
              </a:rPr>
              <a:t>?</a:t>
            </a:r>
            <a:endParaRPr lang="en-GB" sz="15000" b="1" dirty="0">
              <a:solidFill>
                <a:prstClr val="white"/>
              </a:solidFill>
              <a:latin typeface="Consolas" panose="020B0609020204030204" pitchFamily="49" charset="0"/>
              <a:ea typeface="Adobe Heiti Std R" pitchFamily="34" charset="-128"/>
              <a:cs typeface="Consolas" panose="020B0609020204030204" pitchFamily="49" charset="0"/>
            </a:endParaRPr>
          </a:p>
        </p:txBody>
      </p:sp>
      <p:sp>
        <p:nvSpPr>
          <p:cNvPr id="19" name="Oval 18"/>
          <p:cNvSpPr/>
          <p:nvPr/>
        </p:nvSpPr>
        <p:spPr>
          <a:xfrm>
            <a:off x="2634049" y="1764575"/>
            <a:ext cx="1604628" cy="1512168"/>
          </a:xfrm>
          <a:prstGeom prst="ellipse">
            <a:avLst/>
          </a:prstGeom>
          <a:solidFill>
            <a:srgbClr val="6600FF"/>
          </a:solidFill>
          <a:ln>
            <a:solidFill>
              <a:srgbClr val="66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Consolas" panose="020B0609020204030204" pitchFamily="49" charset="0"/>
                <a:ea typeface="Adobe Heiti Std R" pitchFamily="34" charset="-128"/>
                <a:cs typeface="Consolas" panose="020B0609020204030204" pitchFamily="49" charset="0"/>
              </a:rPr>
              <a:t>2</a:t>
            </a:r>
          </a:p>
        </p:txBody>
      </p:sp>
      <p:cxnSp>
        <p:nvCxnSpPr>
          <p:cNvPr id="20" name="Straight Connector 19"/>
          <p:cNvCxnSpPr/>
          <p:nvPr/>
        </p:nvCxnSpPr>
        <p:spPr>
          <a:xfrm>
            <a:off x="3080792" y="338602"/>
            <a:ext cx="1224136" cy="0"/>
          </a:xfrm>
          <a:prstGeom prst="line">
            <a:avLst/>
          </a:prstGeom>
          <a:ln>
            <a:solidFill>
              <a:srgbClr val="6600FF"/>
            </a:solidFill>
          </a:ln>
          <a:effectLst/>
        </p:spPr>
        <p:style>
          <a:lnRef idx="3">
            <a:schemeClr val="accent3"/>
          </a:lnRef>
          <a:fillRef idx="0">
            <a:schemeClr val="accent3"/>
          </a:fillRef>
          <a:effectRef idx="2">
            <a:schemeClr val="accent3"/>
          </a:effectRef>
          <a:fontRef idx="minor">
            <a:schemeClr val="tx1"/>
          </a:fontRef>
        </p:style>
      </p:cxnSp>
      <p:cxnSp>
        <p:nvCxnSpPr>
          <p:cNvPr id="31" name="Straight Connector 30"/>
          <p:cNvCxnSpPr/>
          <p:nvPr/>
        </p:nvCxnSpPr>
        <p:spPr>
          <a:xfrm>
            <a:off x="3893337" y="2132856"/>
            <a:ext cx="823182" cy="0"/>
          </a:xfrm>
          <a:prstGeom prst="line">
            <a:avLst/>
          </a:prstGeom>
          <a:ln>
            <a:solidFill>
              <a:srgbClr val="6600FF"/>
            </a:solidFill>
          </a:ln>
          <a:effectLst/>
        </p:spPr>
        <p:style>
          <a:lnRef idx="3">
            <a:schemeClr val="accent3"/>
          </a:lnRef>
          <a:fillRef idx="0">
            <a:schemeClr val="accent3"/>
          </a:fillRef>
          <a:effectRef idx="2">
            <a:schemeClr val="accent3"/>
          </a:effectRef>
          <a:fontRef idx="minor">
            <a:schemeClr val="tx1"/>
          </a:fontRef>
        </p:style>
      </p:cxnSp>
      <p:cxnSp>
        <p:nvCxnSpPr>
          <p:cNvPr id="32" name="Straight Connector 31"/>
          <p:cNvCxnSpPr/>
          <p:nvPr/>
        </p:nvCxnSpPr>
        <p:spPr>
          <a:xfrm>
            <a:off x="3320694" y="5445224"/>
            <a:ext cx="1224136" cy="0"/>
          </a:xfrm>
          <a:prstGeom prst="line">
            <a:avLst/>
          </a:prstGeom>
          <a:ln>
            <a:solidFill>
              <a:srgbClr val="0000FF"/>
            </a:solidFill>
          </a:ln>
          <a:effectLst/>
        </p:spPr>
        <p:style>
          <a:lnRef idx="3">
            <a:schemeClr val="accent3"/>
          </a:lnRef>
          <a:fillRef idx="0">
            <a:schemeClr val="accent3"/>
          </a:fillRef>
          <a:effectRef idx="2">
            <a:schemeClr val="accent3"/>
          </a:effectRef>
          <a:fontRef idx="minor">
            <a:schemeClr val="tx1"/>
          </a:fontRef>
        </p:style>
      </p:cxnSp>
      <p:sp>
        <p:nvSpPr>
          <p:cNvPr id="30" name="Rounded Rectangle 29"/>
          <p:cNvSpPr/>
          <p:nvPr/>
        </p:nvSpPr>
        <p:spPr>
          <a:xfrm>
            <a:off x="3692973" y="16585"/>
            <a:ext cx="6213140" cy="1756231"/>
          </a:xfrm>
          <a:prstGeom prst="roundRect">
            <a:avLst/>
          </a:prstGeom>
          <a:ln>
            <a:solidFill>
              <a:srgbClr val="6600FF"/>
            </a:solidFill>
          </a:ln>
        </p:spPr>
        <p:style>
          <a:lnRef idx="2">
            <a:schemeClr val="accent3"/>
          </a:lnRef>
          <a:fillRef idx="1">
            <a:schemeClr val="lt1"/>
          </a:fillRef>
          <a:effectRef idx="0">
            <a:schemeClr val="accent3"/>
          </a:effectRef>
          <a:fontRef idx="minor">
            <a:schemeClr val="dk1"/>
          </a:fontRef>
        </p:style>
        <p:txBody>
          <a:bodyPr rtlCol="0" anchor="ctr"/>
          <a:lstStyle/>
          <a:p>
            <a:r>
              <a:rPr lang="en-GB" sz="1400" b="1" i="1" dirty="0">
                <a:solidFill>
                  <a:prstClr val="black"/>
                </a:solidFill>
                <a:latin typeface="Consolas" panose="020B0609020204030204" pitchFamily="49" charset="0"/>
                <a:ea typeface="Adobe Heiti Std R" pitchFamily="34" charset="-128"/>
                <a:cs typeface="Consolas" panose="020B0609020204030204" pitchFamily="49" charset="0"/>
              </a:rPr>
              <a:t>f</a:t>
            </a:r>
            <a:r>
              <a:rPr lang="en-GB" sz="1400" b="1" i="1" dirty="0">
                <a:solidFill>
                  <a:prstClr val="black"/>
                </a:solidFill>
                <a:latin typeface="Consolas" panose="020B0609020204030204" pitchFamily="49" charset="0"/>
                <a:ea typeface="Adobe Heiti Std R" pitchFamily="34" charset="-128"/>
                <a:cs typeface="Consolas" panose="020B0609020204030204" pitchFamily="49" charset="0"/>
              </a:rPr>
              <a:t>ans appropriate media tex</a:t>
            </a:r>
            <a:r>
              <a:rPr lang="en-GB" sz="1400" i="1" dirty="0">
                <a:solidFill>
                  <a:prstClr val="black"/>
                </a:solidFill>
                <a:latin typeface="Consolas" panose="020B0609020204030204" pitchFamily="49" charset="0"/>
                <a:ea typeface="Adobe Heiti Std R" pitchFamily="34" charset="-128"/>
                <a:cs typeface="Consolas" panose="020B0609020204030204" pitchFamily="49" charset="0"/>
              </a:rPr>
              <a:t>ts, producing readings that are not fully authorised by the media producers</a:t>
            </a:r>
          </a:p>
          <a:p>
            <a:pPr marL="342900" indent="-342900">
              <a:buFont typeface="Arial" panose="020B0604020202020204" pitchFamily="34" charset="0"/>
              <a:buChar char="•"/>
            </a:pPr>
            <a:r>
              <a:rPr lang="en-GB" sz="1100" dirty="0">
                <a:solidFill>
                  <a:prstClr val="black"/>
                </a:solidFill>
                <a:latin typeface="Consolas" panose="020B0609020204030204" pitchFamily="49" charset="0"/>
                <a:ea typeface="Adobe Heiti Std R" pitchFamily="34" charset="-128"/>
                <a:cs typeface="Consolas" panose="020B0609020204030204" pitchFamily="49" charset="0"/>
              </a:rPr>
              <a:t>Jenkins suggest that audience are able to used professional texts as </a:t>
            </a:r>
            <a:r>
              <a:rPr lang="en-GB" sz="1100" b="1" dirty="0">
                <a:solidFill>
                  <a:prstClr val="black"/>
                </a:solidFill>
                <a:latin typeface="Consolas" panose="020B0609020204030204" pitchFamily="49" charset="0"/>
                <a:ea typeface="Adobe Heiti Std R" pitchFamily="34" charset="-128"/>
                <a:cs typeface="Consolas" panose="020B0609020204030204" pitchFamily="49" charset="0"/>
              </a:rPr>
              <a:t>‘creative scaffolding’ </a:t>
            </a:r>
            <a:r>
              <a:rPr lang="en-GB" sz="1100" dirty="0">
                <a:solidFill>
                  <a:prstClr val="black"/>
                </a:solidFill>
                <a:latin typeface="Consolas" panose="020B0609020204030204" pitchFamily="49" charset="0"/>
                <a:ea typeface="Adobe Heiti Std R" pitchFamily="34" charset="-128"/>
                <a:cs typeface="Consolas" panose="020B0609020204030204" pitchFamily="49" charset="0"/>
              </a:rPr>
              <a:t>on which they craft their own reading of products.</a:t>
            </a:r>
          </a:p>
          <a:p>
            <a:pPr marL="342900" indent="-342900">
              <a:buFont typeface="Arial" panose="020B0604020202020204" pitchFamily="34" charset="0"/>
              <a:buChar char="•"/>
            </a:pPr>
            <a:r>
              <a:rPr lang="en-GB" sz="1100" b="1" dirty="0">
                <a:solidFill>
                  <a:prstClr val="black"/>
                </a:solidFill>
                <a:latin typeface="Consolas" panose="020B0609020204030204" pitchFamily="49" charset="0"/>
                <a:ea typeface="Adobe Heiti Std R" pitchFamily="34" charset="-128"/>
                <a:cs typeface="Consolas" panose="020B0609020204030204" pitchFamily="49" charset="0"/>
              </a:rPr>
              <a:t>Textual poaching can be used by marginalised fans to explore alternative readings to mainstream culture.</a:t>
            </a:r>
          </a:p>
          <a:p>
            <a:pPr marL="342900" indent="-342900">
              <a:buFont typeface="Arial" panose="020B0604020202020204" pitchFamily="34" charset="0"/>
              <a:buChar char="•"/>
            </a:pPr>
            <a:r>
              <a:rPr lang="en-GB" sz="1100" dirty="0">
                <a:solidFill>
                  <a:prstClr val="black"/>
                </a:solidFill>
                <a:latin typeface="Consolas" panose="020B0609020204030204" pitchFamily="49" charset="0"/>
                <a:ea typeface="Adobe Heiti Std R" pitchFamily="34" charset="-128"/>
                <a:cs typeface="Consolas" panose="020B0609020204030204" pitchFamily="49" charset="0"/>
              </a:rPr>
              <a:t>Textual poaching in the digital age can take many forms, including fanfiction, remix culture, fan art or video parodies.</a:t>
            </a:r>
          </a:p>
        </p:txBody>
      </p:sp>
      <p:sp>
        <p:nvSpPr>
          <p:cNvPr id="2048" name="Rounded Rectangle 2047"/>
          <p:cNvSpPr/>
          <p:nvPr/>
        </p:nvSpPr>
        <p:spPr>
          <a:xfrm>
            <a:off x="4386375" y="1878616"/>
            <a:ext cx="5529177" cy="1414697"/>
          </a:xfrm>
          <a:prstGeom prst="roundRect">
            <a:avLst/>
          </a:prstGeom>
          <a:ln>
            <a:solidFill>
              <a:srgbClr val="6600FF"/>
            </a:solidFill>
          </a:ln>
        </p:spPr>
        <p:style>
          <a:lnRef idx="2">
            <a:schemeClr val="accent6"/>
          </a:lnRef>
          <a:fillRef idx="1">
            <a:schemeClr val="lt1"/>
          </a:fillRef>
          <a:effectRef idx="0">
            <a:schemeClr val="accent6"/>
          </a:effectRef>
          <a:fontRef idx="minor">
            <a:schemeClr val="dk1"/>
          </a:fontRef>
        </p:style>
        <p:txBody>
          <a:bodyPr rtlCol="0" anchor="ctr"/>
          <a:lstStyle/>
          <a:p>
            <a:r>
              <a:rPr lang="en-GB" sz="1300" b="1" i="1" dirty="0">
                <a:solidFill>
                  <a:prstClr val="black"/>
                </a:solidFill>
                <a:latin typeface="Consolas" panose="020B0609020204030204" pitchFamily="49" charset="0"/>
                <a:ea typeface="Adobe Heiti Std R" pitchFamily="34" charset="-128"/>
                <a:cs typeface="Consolas" panose="020B0609020204030204" pitchFamily="49" charset="0"/>
              </a:rPr>
              <a:t>f</a:t>
            </a:r>
            <a:r>
              <a:rPr lang="en-GB" sz="1300" b="1" i="1" dirty="0">
                <a:solidFill>
                  <a:prstClr val="black"/>
                </a:solidFill>
                <a:latin typeface="Consolas" panose="020B0609020204030204" pitchFamily="49" charset="0"/>
                <a:ea typeface="Adobe Heiti Std R" pitchFamily="34" charset="-128"/>
                <a:cs typeface="Consolas" panose="020B0609020204030204" pitchFamily="49" charset="0"/>
              </a:rPr>
              <a:t>ans and media makers have converged as a result of digital technology</a:t>
            </a:r>
          </a:p>
          <a:p>
            <a:pPr marL="171450" indent="-171450">
              <a:buFont typeface="Arial" panose="020B0604020202020204" pitchFamily="34" charset="0"/>
              <a:buChar char="•"/>
            </a:pPr>
            <a:r>
              <a:rPr lang="en-GB" sz="1050" b="1" dirty="0">
                <a:solidFill>
                  <a:prstClr val="black"/>
                </a:solidFill>
                <a:latin typeface="Consolas" panose="020B0609020204030204" pitchFamily="49" charset="0"/>
                <a:ea typeface="Adobe Heiti Std R" pitchFamily="34" charset="-128"/>
                <a:cs typeface="Consolas" panose="020B0609020204030204" pitchFamily="49" charset="0"/>
              </a:rPr>
              <a:t>Digital technologies have brought audiences and producers together.</a:t>
            </a:r>
          </a:p>
          <a:p>
            <a:pPr marL="171450" indent="-171450">
              <a:buFont typeface="Arial" panose="020B0604020202020204" pitchFamily="34" charset="0"/>
              <a:buChar char="•"/>
            </a:pPr>
            <a:r>
              <a:rPr lang="en-GB" sz="1050" dirty="0">
                <a:solidFill>
                  <a:prstClr val="black"/>
                </a:solidFill>
                <a:latin typeface="Consolas" panose="020B0609020204030204" pitchFamily="49" charset="0"/>
                <a:ea typeface="Adobe Heiti Std R" pitchFamily="34" charset="-128"/>
                <a:cs typeface="Consolas" panose="020B0609020204030204" pitchFamily="49" charset="0"/>
              </a:rPr>
              <a:t>The digital revolution has expanded the scope of fandoms.</a:t>
            </a:r>
          </a:p>
          <a:p>
            <a:pPr marL="171450" indent="-171450">
              <a:buFont typeface="Arial" panose="020B0604020202020204" pitchFamily="34" charset="0"/>
              <a:buChar char="•"/>
            </a:pPr>
            <a:r>
              <a:rPr lang="en-GB" sz="1050" b="1" dirty="0">
                <a:solidFill>
                  <a:prstClr val="black"/>
                </a:solidFill>
                <a:latin typeface="Consolas" panose="020B0609020204030204" pitchFamily="49" charset="0"/>
                <a:ea typeface="Adobe Heiti Std R" pitchFamily="34" charset="-128"/>
                <a:cs typeface="Consolas" panose="020B0609020204030204" pitchFamily="49" charset="0"/>
              </a:rPr>
              <a:t>Producers use their fans digital labour</a:t>
            </a:r>
            <a:r>
              <a:rPr lang="en-GB" sz="1050" dirty="0">
                <a:solidFill>
                  <a:prstClr val="black"/>
                </a:solidFill>
                <a:latin typeface="Consolas" panose="020B0609020204030204" pitchFamily="49" charset="0"/>
                <a:ea typeface="Adobe Heiti Std R" pitchFamily="34" charset="-128"/>
                <a:cs typeface="Consolas" panose="020B0609020204030204" pitchFamily="49" charset="0"/>
              </a:rPr>
              <a:t> to promote and market media.</a:t>
            </a:r>
          </a:p>
          <a:p>
            <a:pPr marL="171450" indent="-171450">
              <a:buFont typeface="Arial" panose="020B0604020202020204" pitchFamily="34" charset="0"/>
              <a:buChar char="•"/>
            </a:pPr>
            <a:r>
              <a:rPr lang="en-GB" sz="1050" dirty="0">
                <a:solidFill>
                  <a:prstClr val="black"/>
                </a:solidFill>
                <a:latin typeface="Consolas" panose="020B0609020204030204" pitchFamily="49" charset="0"/>
                <a:ea typeface="Adobe Heiti Std R" pitchFamily="34" charset="-128"/>
                <a:cs typeface="Consolas" panose="020B0609020204030204" pitchFamily="49" charset="0"/>
              </a:rPr>
              <a:t>Contemporary media producers deliberately construct material to engage fan interest.</a:t>
            </a:r>
          </a:p>
        </p:txBody>
      </p:sp>
      <p:sp>
        <p:nvSpPr>
          <p:cNvPr id="2049" name="Rounded Rectangle 2048"/>
          <p:cNvSpPr/>
          <p:nvPr/>
        </p:nvSpPr>
        <p:spPr>
          <a:xfrm>
            <a:off x="3692860" y="4725144"/>
            <a:ext cx="6213140" cy="2132857"/>
          </a:xfrm>
          <a:prstGeom prst="roundRect">
            <a:avLst/>
          </a:prstGeom>
          <a:ln>
            <a:solidFill>
              <a:srgbClr val="0000FF"/>
            </a:solidFill>
          </a:ln>
        </p:spPr>
        <p:style>
          <a:lnRef idx="2">
            <a:schemeClr val="accent6"/>
          </a:lnRef>
          <a:fillRef idx="1">
            <a:schemeClr val="lt1"/>
          </a:fillRef>
          <a:effectRef idx="0">
            <a:schemeClr val="accent6"/>
          </a:effectRef>
          <a:fontRef idx="minor">
            <a:schemeClr val="dk1"/>
          </a:fontRef>
        </p:style>
        <p:txBody>
          <a:bodyPr rtlCol="0" anchor="ctr"/>
          <a:lstStyle/>
          <a:p>
            <a:r>
              <a:rPr lang="en-GB" sz="1500" b="1" i="1" dirty="0">
                <a:solidFill>
                  <a:srgbClr val="0000FF"/>
                </a:solidFill>
                <a:latin typeface="Consolas" panose="020B0609020204030204" pitchFamily="49" charset="0"/>
                <a:ea typeface="Adobe Heiti Std R" pitchFamily="34" charset="-128"/>
                <a:cs typeface="Consolas" panose="020B0609020204030204" pitchFamily="49" charset="0"/>
              </a:rPr>
              <a:t>Three theorists who might challenge Jenkins’s thinking:</a:t>
            </a:r>
            <a:endParaRPr lang="en-GB" sz="1500" b="1" i="1" dirty="0">
              <a:solidFill>
                <a:srgbClr val="0000FF"/>
              </a:solidFill>
              <a:latin typeface="Consolas" panose="020B0609020204030204" pitchFamily="49" charset="0"/>
              <a:ea typeface="Ebrima" panose="02000000000000000000" pitchFamily="2" charset="0"/>
              <a:cs typeface="Consolas" panose="020B0609020204030204" pitchFamily="49" charset="0"/>
            </a:endParaRPr>
          </a:p>
          <a:p>
            <a:r>
              <a:rPr lang="en-GB" sz="1000" b="1" dirty="0">
                <a:solidFill>
                  <a:srgbClr val="CC0000"/>
                </a:solidFill>
                <a:latin typeface="Consolas" panose="020B0609020204030204" pitchFamily="49" charset="0"/>
                <a:ea typeface="Adobe Heiti Std R" pitchFamily="34" charset="-128"/>
                <a:cs typeface="Consolas" panose="020B0609020204030204" pitchFamily="49" charset="0"/>
              </a:rPr>
              <a:t>Curran and Seaton</a:t>
            </a:r>
            <a:r>
              <a:rPr lang="en-GB" sz="1000" b="1" dirty="0">
                <a:solidFill>
                  <a:prstClr val="black"/>
                </a:solidFill>
                <a:latin typeface="Consolas" panose="020B0609020204030204" pitchFamily="49" charset="0"/>
                <a:ea typeface="Adobe Heiti Std R" pitchFamily="34" charset="-128"/>
                <a:cs typeface="Consolas" panose="020B0609020204030204" pitchFamily="49" charset="0"/>
              </a:rPr>
              <a:t>: </a:t>
            </a:r>
            <a:r>
              <a:rPr lang="en-GB" sz="1000" dirty="0">
                <a:solidFill>
                  <a:prstClr val="black"/>
                </a:solidFill>
                <a:latin typeface="Consolas" panose="020B0609020204030204" pitchFamily="49" charset="0"/>
                <a:ea typeface="Adobe Heiti Std R" pitchFamily="34" charset="-128"/>
                <a:cs typeface="Consolas" panose="020B0609020204030204" pitchFamily="49" charset="0"/>
              </a:rPr>
              <a:t>argue that the internet is dominated by an oligopoly of commercial companies thus minimising the potential effect of participatory culture</a:t>
            </a:r>
            <a:r>
              <a:rPr lang="en-GB" sz="1000" dirty="0">
                <a:solidFill>
                  <a:srgbClr val="0000FF"/>
                </a:solidFill>
                <a:latin typeface="Consolas" panose="020B0609020204030204" pitchFamily="49" charset="0"/>
                <a:ea typeface="Adobe Heiti Std R" pitchFamily="34" charset="-128"/>
                <a:cs typeface="Consolas" panose="020B0609020204030204" pitchFamily="49" charset="0"/>
              </a:rPr>
              <a:t>.</a:t>
            </a:r>
          </a:p>
          <a:p>
            <a:r>
              <a:rPr lang="en-GB" sz="1000" b="1" dirty="0">
                <a:solidFill>
                  <a:srgbClr val="CC0000"/>
                </a:solidFill>
                <a:latin typeface="Consolas" panose="020B0609020204030204" pitchFamily="49" charset="0"/>
                <a:ea typeface="Adobe Heiti Std R" pitchFamily="34" charset="-128"/>
                <a:cs typeface="Consolas" panose="020B0609020204030204" pitchFamily="49" charset="0"/>
              </a:rPr>
              <a:t>Hesmondhalgh:</a:t>
            </a:r>
            <a:r>
              <a:rPr lang="en-GB" sz="1000" b="1" dirty="0">
                <a:solidFill>
                  <a:prstClr val="black"/>
                </a:solidFill>
                <a:latin typeface="Consolas" panose="020B0609020204030204" pitchFamily="49" charset="0"/>
                <a:ea typeface="Adobe Heiti Std R" pitchFamily="34" charset="-128"/>
                <a:cs typeface="Consolas" panose="020B0609020204030204" pitchFamily="49" charset="0"/>
              </a:rPr>
              <a:t> </a:t>
            </a:r>
            <a:r>
              <a:rPr lang="en-GB" sz="1000" dirty="0">
                <a:solidFill>
                  <a:prstClr val="black"/>
                </a:solidFill>
                <a:latin typeface="Consolas" panose="020B0609020204030204" pitchFamily="49" charset="0"/>
                <a:ea typeface="Adobe Heiti Std R" pitchFamily="34" charset="-128"/>
                <a:cs typeface="Consolas" panose="020B0609020204030204" pitchFamily="49" charset="0"/>
              </a:rPr>
              <a:t>might agree that the internet has resulted in audience-producer convergence, but would argue that the media industry is still heavily reliant upon traditional marketing activities to reduce product risk.  Media makes might engage in fan-based listening activities to construct or adapt products, but formulaic product design (using stars/genre codes) remains a consistent focus of product content.</a:t>
            </a:r>
          </a:p>
          <a:p>
            <a:r>
              <a:rPr lang="en-GB" sz="1000" b="1" dirty="0">
                <a:solidFill>
                  <a:srgbClr val="CC0000"/>
                </a:solidFill>
                <a:latin typeface="Consolas" panose="020B0609020204030204" pitchFamily="49" charset="0"/>
                <a:ea typeface="Adobe Heiti Std R" pitchFamily="34" charset="-128"/>
                <a:cs typeface="Consolas" panose="020B0609020204030204" pitchFamily="49" charset="0"/>
              </a:rPr>
              <a:t>Livingstone and Lunt: </a:t>
            </a:r>
            <a:r>
              <a:rPr lang="en-GB" sz="1000" dirty="0">
                <a:solidFill>
                  <a:prstClr val="black"/>
                </a:solidFill>
                <a:latin typeface="Consolas" panose="020B0609020204030204" pitchFamily="49" charset="0"/>
                <a:ea typeface="Adobe Heiti Std R" pitchFamily="34" charset="-128"/>
                <a:cs typeface="Consolas" panose="020B0609020204030204" pitchFamily="49" charset="0"/>
              </a:rPr>
              <a:t>suggest that the global nature of the net and the volume of material uploaded make effective regulation very difficult.  New technology might open up the media to democratising forces and the development of new communities, but it is also open to potential abuse</a:t>
            </a:r>
            <a:r>
              <a:rPr lang="en-GB" sz="1100" dirty="0">
                <a:solidFill>
                  <a:prstClr val="black"/>
                </a:solidFill>
                <a:latin typeface="Consolas" panose="020B0609020204030204" pitchFamily="49" charset="0"/>
                <a:ea typeface="Adobe Heiti Std R" pitchFamily="34" charset="-128"/>
                <a:cs typeface="Consolas" panose="020B0609020204030204" pitchFamily="49" charset="0"/>
              </a:rPr>
              <a:t>.</a:t>
            </a:r>
            <a:endParaRPr lang="en-GB" sz="1050" dirty="0">
              <a:solidFill>
                <a:prstClr val="black"/>
              </a:solidFill>
              <a:latin typeface="Consolas" panose="020B0609020204030204" pitchFamily="49" charset="0"/>
              <a:ea typeface="Adobe Heiti Std R" pitchFamily="34" charset="-128"/>
              <a:cs typeface="Consolas" panose="020B0609020204030204" pitchFamily="49" charset="0"/>
            </a:endParaRPr>
          </a:p>
        </p:txBody>
      </p:sp>
      <p:sp>
        <p:nvSpPr>
          <p:cNvPr id="15" name="Rectangle 14"/>
          <p:cNvSpPr/>
          <p:nvPr/>
        </p:nvSpPr>
        <p:spPr>
          <a:xfrm>
            <a:off x="1424632" y="6303123"/>
            <a:ext cx="402674" cy="523220"/>
          </a:xfrm>
          <a:prstGeom prst="rect">
            <a:avLst/>
          </a:prstGeom>
        </p:spPr>
        <p:txBody>
          <a:bodyPr wrap="none">
            <a:spAutoFit/>
          </a:bodyPr>
          <a:lstStyle/>
          <a:p>
            <a:r>
              <a:rPr lang="en-GB" sz="2800" b="1" dirty="0">
                <a:solidFill>
                  <a:prstClr val="white"/>
                </a:solidFill>
              </a:rPr>
              <a:t>A</a:t>
            </a: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4137" b="24745"/>
          <a:stretch/>
        </p:blipFill>
        <p:spPr>
          <a:xfrm rot="16200000">
            <a:off x="1085115" y="3001816"/>
            <a:ext cx="1386777" cy="887537"/>
          </a:xfrm>
          <a:prstGeom prst="rect">
            <a:avLst/>
          </a:prstGeom>
        </p:spPr>
      </p:pic>
      <p:sp>
        <p:nvSpPr>
          <p:cNvPr id="16" name="Rounded Rectangle 15"/>
          <p:cNvSpPr/>
          <p:nvPr/>
        </p:nvSpPr>
        <p:spPr>
          <a:xfrm>
            <a:off x="4282080" y="3358746"/>
            <a:ext cx="5633472" cy="1296143"/>
          </a:xfrm>
          <a:prstGeom prst="roundRect">
            <a:avLst/>
          </a:prstGeom>
          <a:ln>
            <a:solidFill>
              <a:srgbClr val="6600FF"/>
            </a:solidFill>
          </a:ln>
        </p:spPr>
        <p:style>
          <a:lnRef idx="2">
            <a:schemeClr val="accent6"/>
          </a:lnRef>
          <a:fillRef idx="1">
            <a:schemeClr val="lt1"/>
          </a:fillRef>
          <a:effectRef idx="0">
            <a:schemeClr val="accent6"/>
          </a:effectRef>
          <a:fontRef idx="minor">
            <a:schemeClr val="dk1"/>
          </a:fontRef>
        </p:style>
        <p:txBody>
          <a:bodyPr rtlCol="0" anchor="ctr"/>
          <a:lstStyle/>
          <a:p>
            <a:r>
              <a:rPr lang="en-GB" sz="1300" b="1" i="1" dirty="0">
                <a:solidFill>
                  <a:prstClr val="black"/>
                </a:solidFill>
                <a:latin typeface="Consolas" panose="020B0609020204030204" pitchFamily="49" charset="0"/>
                <a:ea typeface="Adobe Heiti Std R" pitchFamily="34" charset="-128"/>
                <a:cs typeface="Consolas" panose="020B0609020204030204" pitchFamily="49" charset="0"/>
              </a:rPr>
              <a:t>f</a:t>
            </a:r>
            <a:r>
              <a:rPr lang="en-GB" sz="1300" b="1" i="1" dirty="0">
                <a:solidFill>
                  <a:prstClr val="black"/>
                </a:solidFill>
                <a:latin typeface="Consolas" panose="020B0609020204030204" pitchFamily="49" charset="0"/>
                <a:ea typeface="Adobe Heiti Std R" pitchFamily="34" charset="-128"/>
                <a:cs typeface="Consolas" panose="020B0609020204030204" pitchFamily="49" charset="0"/>
              </a:rPr>
              <a:t>ans use participatory culture to effect wider social change</a:t>
            </a:r>
          </a:p>
          <a:p>
            <a:pPr marL="171450" indent="-171450">
              <a:buFont typeface="Arial" panose="020B0604020202020204" pitchFamily="34" charset="0"/>
              <a:buChar char="•"/>
            </a:pPr>
            <a:r>
              <a:rPr lang="en-GB" sz="1050" dirty="0">
                <a:solidFill>
                  <a:prstClr val="black"/>
                </a:solidFill>
                <a:latin typeface="Consolas" panose="020B0609020204030204" pitchFamily="49" charset="0"/>
                <a:ea typeface="Adobe Heiti Std R" pitchFamily="34" charset="-128"/>
                <a:cs typeface="Consolas" panose="020B0609020204030204" pitchFamily="49" charset="0"/>
              </a:rPr>
              <a:t>Participatory culture is distinctly different from the commercial activities of Web 2.0.</a:t>
            </a:r>
          </a:p>
          <a:p>
            <a:pPr marL="171450" indent="-171450">
              <a:buFont typeface="Arial" panose="020B0604020202020204" pitchFamily="34" charset="0"/>
              <a:buChar char="•"/>
            </a:pPr>
            <a:r>
              <a:rPr lang="en-GB" sz="1050" b="1" dirty="0">
                <a:solidFill>
                  <a:prstClr val="black"/>
                </a:solidFill>
                <a:latin typeface="Consolas" panose="020B0609020204030204" pitchFamily="49" charset="0"/>
                <a:ea typeface="Adobe Heiti Std R" pitchFamily="34" charset="-128"/>
                <a:cs typeface="Consolas" panose="020B0609020204030204" pitchFamily="49" charset="0"/>
              </a:rPr>
              <a:t>Participatory culture allows individual to share and develop ideas with like-minded community.</a:t>
            </a:r>
          </a:p>
          <a:p>
            <a:pPr marL="171450" indent="-171450">
              <a:buFont typeface="Arial" panose="020B0604020202020204" pitchFamily="34" charset="0"/>
              <a:buChar char="•"/>
            </a:pPr>
            <a:r>
              <a:rPr lang="en-GB" sz="1050" b="1" dirty="0">
                <a:solidFill>
                  <a:prstClr val="black"/>
                </a:solidFill>
                <a:latin typeface="Consolas" panose="020B0609020204030204" pitchFamily="49" charset="0"/>
                <a:ea typeface="Adobe Heiti Std R" pitchFamily="34" charset="-128"/>
                <a:cs typeface="Consolas" panose="020B0609020204030204" pitchFamily="49" charset="0"/>
              </a:rPr>
              <a:t>Participatory culture can create social change.</a:t>
            </a:r>
          </a:p>
        </p:txBody>
      </p:sp>
      <p:sp>
        <p:nvSpPr>
          <p:cNvPr id="18" name="Oval 17"/>
          <p:cNvSpPr/>
          <p:nvPr/>
        </p:nvSpPr>
        <p:spPr>
          <a:xfrm>
            <a:off x="2488832" y="3349931"/>
            <a:ext cx="1604628" cy="1512168"/>
          </a:xfrm>
          <a:prstGeom prst="ellipse">
            <a:avLst/>
          </a:prstGeom>
          <a:solidFill>
            <a:srgbClr val="6600FF"/>
          </a:solidFill>
          <a:ln>
            <a:solidFill>
              <a:srgbClr val="66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Consolas" panose="020B0609020204030204" pitchFamily="49" charset="0"/>
                <a:ea typeface="Adobe Heiti Std R" pitchFamily="34" charset="-128"/>
                <a:cs typeface="Consolas" panose="020B0609020204030204" pitchFamily="49" charset="0"/>
              </a:rPr>
              <a:t>3</a:t>
            </a:r>
          </a:p>
        </p:txBody>
      </p:sp>
    </p:spTree>
    <p:extLst>
      <p:ext uri="{BB962C8B-B14F-4D97-AF65-F5344CB8AC3E}">
        <p14:creationId xmlns:p14="http://schemas.microsoft.com/office/powerpoint/2010/main" val="13645837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2484276" y="0"/>
            <a:ext cx="4968552" cy="6858000"/>
          </a:xfrm>
          <a:prstGeom prst="ellipse">
            <a:avLst/>
          </a:prstGeom>
          <a:gradFill flip="none" rotWithShape="1">
            <a:gsLst>
              <a:gs pos="10000">
                <a:srgbClr val="0000FF"/>
              </a:gs>
              <a:gs pos="47000">
                <a:srgbClr val="00B0F0"/>
              </a:gs>
              <a:gs pos="100000">
                <a:srgbClr val="CCFFFF"/>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10" name="TextBox 9"/>
          <p:cNvSpPr txBox="1"/>
          <p:nvPr/>
        </p:nvSpPr>
        <p:spPr>
          <a:xfrm rot="16200000">
            <a:off x="-2833817" y="2722312"/>
            <a:ext cx="6858000" cy="1446550"/>
          </a:xfrm>
          <a:prstGeom prst="rect">
            <a:avLst/>
          </a:prstGeom>
          <a:noFill/>
        </p:spPr>
        <p:txBody>
          <a:bodyPr wrap="square" rtlCol="0">
            <a:spAutoFit/>
          </a:bodyPr>
          <a:lstStyle/>
          <a:p>
            <a:pPr algn="ctr"/>
            <a:r>
              <a:rPr lang="en-GB" sz="4400" b="1" dirty="0">
                <a:solidFill>
                  <a:prstClr val="white"/>
                </a:solidFill>
                <a:latin typeface="Trebuchet MS" panose="020B0603020202020204" pitchFamily="34" charset="0"/>
                <a:cs typeface="Aharoni" panose="02010803020104030203" pitchFamily="2" charset="-79"/>
              </a:rPr>
              <a:t>Clay Shirky:</a:t>
            </a:r>
          </a:p>
          <a:p>
            <a:pPr algn="ctr"/>
            <a:r>
              <a:rPr lang="en-GB" sz="4400" b="1" dirty="0">
                <a:solidFill>
                  <a:prstClr val="white"/>
                </a:solidFill>
                <a:latin typeface="Trebuchet MS" panose="020B0603020202020204" pitchFamily="34" charset="0"/>
                <a:cs typeface="Aharoni" panose="02010803020104030203" pitchFamily="2" charset="-79"/>
              </a:rPr>
              <a:t>The end of audience</a:t>
            </a:r>
          </a:p>
        </p:txBody>
      </p:sp>
      <p:sp>
        <p:nvSpPr>
          <p:cNvPr id="14" name="Oval 13"/>
          <p:cNvSpPr/>
          <p:nvPr/>
        </p:nvSpPr>
        <p:spPr>
          <a:xfrm>
            <a:off x="1838660" y="117150"/>
            <a:ext cx="1604628" cy="1512168"/>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Consolas" panose="020B0609020204030204" pitchFamily="49" charset="0"/>
                <a:ea typeface="Adobe Heiti Std R" pitchFamily="34" charset="-128"/>
                <a:cs typeface="Consolas" panose="020B0609020204030204" pitchFamily="49" charset="0"/>
              </a:rPr>
              <a:t>1</a:t>
            </a:r>
          </a:p>
        </p:txBody>
      </p:sp>
      <p:sp>
        <p:nvSpPr>
          <p:cNvPr id="17" name="Oval 16"/>
          <p:cNvSpPr/>
          <p:nvPr/>
        </p:nvSpPr>
        <p:spPr>
          <a:xfrm>
            <a:off x="1928664" y="5085184"/>
            <a:ext cx="1604628" cy="1512168"/>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Consolas" panose="020B0609020204030204" pitchFamily="49" charset="0"/>
                <a:ea typeface="Adobe Heiti Std R" pitchFamily="34" charset="-128"/>
                <a:cs typeface="Consolas" panose="020B0609020204030204" pitchFamily="49" charset="0"/>
              </a:rPr>
              <a:t>?</a:t>
            </a:r>
            <a:endParaRPr lang="en-GB" sz="15000" b="1" dirty="0">
              <a:solidFill>
                <a:prstClr val="white"/>
              </a:solidFill>
              <a:latin typeface="Consolas" panose="020B0609020204030204" pitchFamily="49" charset="0"/>
              <a:ea typeface="Adobe Heiti Std R" pitchFamily="34" charset="-128"/>
              <a:cs typeface="Consolas" panose="020B0609020204030204" pitchFamily="49" charset="0"/>
            </a:endParaRPr>
          </a:p>
        </p:txBody>
      </p:sp>
      <p:sp>
        <p:nvSpPr>
          <p:cNvPr id="19" name="Oval 18"/>
          <p:cNvSpPr/>
          <p:nvPr/>
        </p:nvSpPr>
        <p:spPr>
          <a:xfrm>
            <a:off x="2700300" y="2689502"/>
            <a:ext cx="1604628" cy="1512168"/>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0" b="1" dirty="0">
                <a:solidFill>
                  <a:prstClr val="white"/>
                </a:solidFill>
                <a:latin typeface="Consolas" panose="020B0609020204030204" pitchFamily="49" charset="0"/>
                <a:ea typeface="Adobe Heiti Std R" pitchFamily="34" charset="-128"/>
                <a:cs typeface="Consolas" panose="020B0609020204030204" pitchFamily="49" charset="0"/>
              </a:rPr>
              <a:t>2</a:t>
            </a:r>
          </a:p>
        </p:txBody>
      </p:sp>
      <p:cxnSp>
        <p:nvCxnSpPr>
          <p:cNvPr id="20" name="Straight Connector 19"/>
          <p:cNvCxnSpPr/>
          <p:nvPr/>
        </p:nvCxnSpPr>
        <p:spPr>
          <a:xfrm>
            <a:off x="3080792" y="338602"/>
            <a:ext cx="1224136" cy="0"/>
          </a:xfrm>
          <a:prstGeom prst="line">
            <a:avLst/>
          </a:prstGeom>
          <a:ln>
            <a:solidFill>
              <a:srgbClr val="00B0F0"/>
            </a:solidFill>
          </a:ln>
          <a:effectLst/>
        </p:spPr>
        <p:style>
          <a:lnRef idx="3">
            <a:schemeClr val="accent3"/>
          </a:lnRef>
          <a:fillRef idx="0">
            <a:schemeClr val="accent3"/>
          </a:fillRef>
          <a:effectRef idx="2">
            <a:schemeClr val="accent3"/>
          </a:effectRef>
          <a:fontRef idx="minor">
            <a:schemeClr val="tx1"/>
          </a:fontRef>
        </p:style>
      </p:cxnSp>
      <p:cxnSp>
        <p:nvCxnSpPr>
          <p:cNvPr id="31" name="Straight Connector 30"/>
          <p:cNvCxnSpPr/>
          <p:nvPr/>
        </p:nvCxnSpPr>
        <p:spPr>
          <a:xfrm>
            <a:off x="4048534" y="3238068"/>
            <a:ext cx="823182" cy="0"/>
          </a:xfrm>
          <a:prstGeom prst="line">
            <a:avLst/>
          </a:prstGeom>
          <a:ln>
            <a:solidFill>
              <a:srgbClr val="00B0F0"/>
            </a:solidFill>
          </a:ln>
          <a:effectLst/>
        </p:spPr>
        <p:style>
          <a:lnRef idx="3">
            <a:schemeClr val="accent3"/>
          </a:lnRef>
          <a:fillRef idx="0">
            <a:schemeClr val="accent3"/>
          </a:fillRef>
          <a:effectRef idx="2">
            <a:schemeClr val="accent3"/>
          </a:effectRef>
          <a:fontRef idx="minor">
            <a:schemeClr val="tx1"/>
          </a:fontRef>
        </p:style>
      </p:cxnSp>
      <p:cxnSp>
        <p:nvCxnSpPr>
          <p:cNvPr id="32" name="Straight Connector 31"/>
          <p:cNvCxnSpPr/>
          <p:nvPr/>
        </p:nvCxnSpPr>
        <p:spPr>
          <a:xfrm>
            <a:off x="3320694" y="5445224"/>
            <a:ext cx="1224136" cy="0"/>
          </a:xfrm>
          <a:prstGeom prst="line">
            <a:avLst/>
          </a:prstGeom>
          <a:ln>
            <a:solidFill>
              <a:srgbClr val="0000FF"/>
            </a:solidFill>
          </a:ln>
          <a:effectLst/>
        </p:spPr>
        <p:style>
          <a:lnRef idx="3">
            <a:schemeClr val="accent3"/>
          </a:lnRef>
          <a:fillRef idx="0">
            <a:schemeClr val="accent3"/>
          </a:fillRef>
          <a:effectRef idx="2">
            <a:schemeClr val="accent3"/>
          </a:effectRef>
          <a:fontRef idx="minor">
            <a:schemeClr val="tx1"/>
          </a:fontRef>
        </p:style>
      </p:cxnSp>
      <p:sp>
        <p:nvSpPr>
          <p:cNvPr id="30" name="Rounded Rectangle 29"/>
          <p:cNvSpPr/>
          <p:nvPr/>
        </p:nvSpPr>
        <p:spPr>
          <a:xfrm>
            <a:off x="3692973" y="16584"/>
            <a:ext cx="6213140" cy="2672917"/>
          </a:xfrm>
          <a:prstGeom prst="roundRect">
            <a:avLst/>
          </a:prstGeom>
          <a:ln>
            <a:solidFill>
              <a:srgbClr val="00B0F0"/>
            </a:solidFill>
          </a:ln>
        </p:spPr>
        <p:style>
          <a:lnRef idx="2">
            <a:schemeClr val="accent3"/>
          </a:lnRef>
          <a:fillRef idx="1">
            <a:schemeClr val="lt1"/>
          </a:fillRef>
          <a:effectRef idx="0">
            <a:schemeClr val="accent3"/>
          </a:effectRef>
          <a:fontRef idx="minor">
            <a:schemeClr val="dk1"/>
          </a:fontRef>
        </p:style>
        <p:txBody>
          <a:bodyPr rtlCol="0" anchor="ctr"/>
          <a:lstStyle/>
          <a:p>
            <a:r>
              <a:rPr lang="en-GB" sz="2000" b="1" i="1" dirty="0">
                <a:solidFill>
                  <a:prstClr val="black"/>
                </a:solidFill>
                <a:latin typeface="Consolas" panose="020B0609020204030204" pitchFamily="49" charset="0"/>
                <a:ea typeface="Adobe Heiti Std R" pitchFamily="34" charset="-128"/>
                <a:cs typeface="Consolas" panose="020B0609020204030204" pitchFamily="49" charset="0"/>
              </a:rPr>
              <a:t>e</a:t>
            </a:r>
            <a:r>
              <a:rPr lang="en-GB" sz="2000" b="1" i="1" dirty="0">
                <a:solidFill>
                  <a:prstClr val="black"/>
                </a:solidFill>
                <a:latin typeface="Consolas" panose="020B0609020204030204" pitchFamily="49" charset="0"/>
                <a:ea typeface="Adobe Heiti Std R" pitchFamily="34" charset="-128"/>
                <a:cs typeface="Consolas" panose="020B0609020204030204" pitchFamily="49" charset="0"/>
              </a:rPr>
              <a:t>verybody makes the media</a:t>
            </a:r>
          </a:p>
          <a:p>
            <a:pPr marL="342900" indent="-342900">
              <a:buFont typeface="Arial" panose="020B0604020202020204" pitchFamily="34" charset="0"/>
              <a:buChar char="•"/>
            </a:pPr>
            <a:r>
              <a:rPr lang="en-GB" sz="1400" dirty="0">
                <a:solidFill>
                  <a:prstClr val="black"/>
                </a:solidFill>
                <a:latin typeface="Consolas" panose="020B0609020204030204" pitchFamily="49" charset="0"/>
                <a:ea typeface="Adobe Heiti Std R" pitchFamily="34" charset="-128"/>
                <a:cs typeface="Consolas" panose="020B0609020204030204" pitchFamily="49" charset="0"/>
              </a:rPr>
              <a:t>Shirky highlights the revolutionary impact of digital technology in </a:t>
            </a:r>
            <a:r>
              <a:rPr lang="en-GB" sz="1400" b="1" dirty="0">
                <a:solidFill>
                  <a:prstClr val="black"/>
                </a:solidFill>
                <a:latin typeface="Consolas" panose="020B0609020204030204" pitchFamily="49" charset="0"/>
                <a:ea typeface="Adobe Heiti Std R" pitchFamily="34" charset="-128"/>
                <a:cs typeface="Consolas" panose="020B0609020204030204" pitchFamily="49" charset="0"/>
              </a:rPr>
              <a:t>speeding up media production processes</a:t>
            </a:r>
            <a:r>
              <a:rPr lang="en-GB" sz="1400" dirty="0">
                <a:solidFill>
                  <a:prstClr val="black"/>
                </a:solidFill>
                <a:latin typeface="Consolas" panose="020B0609020204030204" pitchFamily="49" charset="0"/>
                <a:ea typeface="Adobe Heiti Std R" pitchFamily="34" charset="-128"/>
                <a:cs typeface="Consolas" panose="020B0609020204030204" pitchFamily="49" charset="0"/>
              </a:rPr>
              <a:t>.</a:t>
            </a:r>
          </a:p>
          <a:p>
            <a:pPr marL="342900" indent="-342900">
              <a:buFont typeface="Arial" panose="020B0604020202020204" pitchFamily="34" charset="0"/>
              <a:buChar char="•"/>
            </a:pPr>
            <a:r>
              <a:rPr lang="en-GB" sz="1400" dirty="0">
                <a:solidFill>
                  <a:prstClr val="black"/>
                </a:solidFill>
                <a:latin typeface="Consolas" panose="020B0609020204030204" pitchFamily="49" charset="0"/>
                <a:ea typeface="Adobe Heiti Std R" pitchFamily="34" charset="-128"/>
                <a:cs typeface="Consolas" panose="020B0609020204030204" pitchFamily="49" charset="0"/>
              </a:rPr>
              <a:t>Media consumption patterns have changed from a </a:t>
            </a:r>
            <a:r>
              <a:rPr lang="en-GB" sz="1400" b="1" dirty="0">
                <a:solidFill>
                  <a:prstClr val="black"/>
                </a:solidFill>
                <a:latin typeface="Consolas" panose="020B0609020204030204" pitchFamily="49" charset="0"/>
                <a:ea typeface="Adobe Heiti Std R" pitchFamily="34" charset="-128"/>
                <a:cs typeface="Consolas" panose="020B0609020204030204" pitchFamily="49" charset="0"/>
              </a:rPr>
              <a:t>broadcast model </a:t>
            </a:r>
            <a:r>
              <a:rPr lang="en-GB" sz="1400" dirty="0">
                <a:solidFill>
                  <a:prstClr val="black"/>
                </a:solidFill>
                <a:latin typeface="Consolas" panose="020B0609020204030204" pitchFamily="49" charset="0"/>
                <a:ea typeface="Adobe Heiti Std R" pitchFamily="34" charset="-128"/>
                <a:cs typeface="Consolas" panose="020B0609020204030204" pitchFamily="49" charset="0"/>
              </a:rPr>
              <a:t>that involves one sender and many recipients to a </a:t>
            </a:r>
            <a:r>
              <a:rPr lang="en-GB" sz="1400" b="1" dirty="0">
                <a:solidFill>
                  <a:prstClr val="black"/>
                </a:solidFill>
                <a:latin typeface="Consolas" panose="020B0609020204030204" pitchFamily="49" charset="0"/>
                <a:ea typeface="Adobe Heiti Std R" pitchFamily="34" charset="-128"/>
                <a:cs typeface="Consolas" panose="020B0609020204030204" pitchFamily="49" charset="0"/>
              </a:rPr>
              <a:t>many-to-many model</a:t>
            </a:r>
            <a:r>
              <a:rPr lang="en-GB" sz="1400" dirty="0">
                <a:solidFill>
                  <a:prstClr val="black"/>
                </a:solidFill>
                <a:latin typeface="Consolas" panose="020B0609020204030204" pitchFamily="49" charset="0"/>
                <a:ea typeface="Adobe Heiti Std R" pitchFamily="34" charset="-128"/>
                <a:cs typeface="Consolas" panose="020B0609020204030204" pitchFamily="49" charset="0"/>
              </a:rPr>
              <a:t>.</a:t>
            </a:r>
          </a:p>
          <a:p>
            <a:pPr marL="342900" indent="-342900">
              <a:buFont typeface="Arial" panose="020B0604020202020204" pitchFamily="34" charset="0"/>
              <a:buChar char="•"/>
            </a:pPr>
            <a:r>
              <a:rPr lang="en-GB" sz="1400" dirty="0">
                <a:solidFill>
                  <a:prstClr val="black"/>
                </a:solidFill>
                <a:latin typeface="Consolas" panose="020B0609020204030204" pitchFamily="49" charset="0"/>
                <a:ea typeface="Adobe Heiti Std R" pitchFamily="34" charset="-128"/>
                <a:cs typeface="Consolas" panose="020B0609020204030204" pitchFamily="49" charset="0"/>
              </a:rPr>
              <a:t>Traditional media, Shirky argues, uses a ‘filter then publish’ model to provide quality content.</a:t>
            </a:r>
          </a:p>
          <a:p>
            <a:pPr marL="342900" indent="-342900">
              <a:buFont typeface="Arial" panose="020B0604020202020204" pitchFamily="34" charset="0"/>
              <a:buChar char="•"/>
            </a:pPr>
            <a:r>
              <a:rPr lang="en-GB" sz="1400" dirty="0">
                <a:solidFill>
                  <a:prstClr val="black"/>
                </a:solidFill>
                <a:latin typeface="Consolas" panose="020B0609020204030204" pitchFamily="49" charset="0"/>
                <a:ea typeface="Adobe Heiti Std R" pitchFamily="34" charset="-128"/>
                <a:cs typeface="Consolas" panose="020B0609020204030204" pitchFamily="49" charset="0"/>
              </a:rPr>
              <a:t>Shirky suggest that the internet has resulted in a </a:t>
            </a:r>
            <a:r>
              <a:rPr lang="en-GB" sz="1400" b="1" dirty="0">
                <a:solidFill>
                  <a:prstClr val="black"/>
                </a:solidFill>
                <a:latin typeface="Consolas" panose="020B0609020204030204" pitchFamily="49" charset="0"/>
                <a:ea typeface="Adobe Heiti Std R" pitchFamily="34" charset="-128"/>
                <a:cs typeface="Consolas" panose="020B0609020204030204" pitchFamily="49" charset="0"/>
              </a:rPr>
              <a:t>‘publish now, filter later’ </a:t>
            </a:r>
            <a:r>
              <a:rPr lang="en-GB" sz="1400" dirty="0">
                <a:solidFill>
                  <a:prstClr val="black"/>
                </a:solidFill>
                <a:latin typeface="Consolas" panose="020B0609020204030204" pitchFamily="49" charset="0"/>
                <a:ea typeface="Adobe Heiti Std R" pitchFamily="34" charset="-128"/>
                <a:cs typeface="Consolas" panose="020B0609020204030204" pitchFamily="49" charset="0"/>
              </a:rPr>
              <a:t>model due to lower production costs and reduced entry barriers to media production</a:t>
            </a:r>
            <a:r>
              <a:rPr lang="en-GB" sz="1300" dirty="0">
                <a:solidFill>
                  <a:prstClr val="black"/>
                </a:solidFill>
                <a:latin typeface="Consolas" panose="020B0609020204030204" pitchFamily="49" charset="0"/>
                <a:ea typeface="Adobe Heiti Std R" pitchFamily="34" charset="-128"/>
                <a:cs typeface="Consolas" panose="020B0609020204030204" pitchFamily="49" charset="0"/>
              </a:rPr>
              <a:t>.</a:t>
            </a:r>
          </a:p>
        </p:txBody>
      </p:sp>
      <p:sp>
        <p:nvSpPr>
          <p:cNvPr id="2048" name="Rounded Rectangle 2047"/>
          <p:cNvSpPr/>
          <p:nvPr/>
        </p:nvSpPr>
        <p:spPr>
          <a:xfrm>
            <a:off x="4544830" y="2689502"/>
            <a:ext cx="5361283" cy="1863134"/>
          </a:xfrm>
          <a:prstGeom prst="round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r>
              <a:rPr lang="en-GB" sz="2000" i="1" dirty="0">
                <a:solidFill>
                  <a:prstClr val="black"/>
                </a:solidFill>
                <a:latin typeface="Consolas" panose="020B0609020204030204" pitchFamily="49" charset="0"/>
                <a:ea typeface="Adobe Heiti Std R" pitchFamily="34" charset="-128"/>
                <a:cs typeface="Consolas" panose="020B0609020204030204" pitchFamily="49" charset="0"/>
              </a:rPr>
              <a:t>e</a:t>
            </a:r>
            <a:r>
              <a:rPr lang="en-GB" sz="2000" i="1" dirty="0">
                <a:solidFill>
                  <a:prstClr val="black"/>
                </a:solidFill>
                <a:latin typeface="Consolas" panose="020B0609020204030204" pitchFamily="49" charset="0"/>
                <a:ea typeface="Adobe Heiti Std R" pitchFamily="34" charset="-128"/>
                <a:cs typeface="Consolas" panose="020B0609020204030204" pitchFamily="49" charset="0"/>
              </a:rPr>
              <a:t>veryday</a:t>
            </a:r>
            <a:r>
              <a:rPr lang="en-GB" sz="2000" b="1" i="1" dirty="0">
                <a:solidFill>
                  <a:prstClr val="black"/>
                </a:solidFill>
                <a:latin typeface="Consolas" panose="020B0609020204030204" pitchFamily="49" charset="0"/>
                <a:ea typeface="Adobe Heiti Std R" pitchFamily="34" charset="-128"/>
                <a:cs typeface="Consolas" panose="020B0609020204030204" pitchFamily="49" charset="0"/>
              </a:rPr>
              <a:t> communities of practice</a:t>
            </a:r>
          </a:p>
          <a:p>
            <a:pPr marL="171450" indent="-171450">
              <a:buFont typeface="Arial" panose="020B0604020202020204" pitchFamily="34" charset="0"/>
              <a:buChar char="•"/>
            </a:pPr>
            <a:r>
              <a:rPr lang="en-GB" sz="1600" b="1" dirty="0">
                <a:solidFill>
                  <a:prstClr val="black"/>
                </a:solidFill>
                <a:latin typeface="Consolas" panose="020B0609020204030204" pitchFamily="49" charset="0"/>
                <a:ea typeface="Adobe Heiti Std R" pitchFamily="34" charset="-128"/>
                <a:cs typeface="Consolas" panose="020B0609020204030204" pitchFamily="49" charset="0"/>
              </a:rPr>
              <a:t>Audiences actively shape their own rules of engagement </a:t>
            </a:r>
            <a:r>
              <a:rPr lang="en-GB" sz="1600" dirty="0">
                <a:solidFill>
                  <a:prstClr val="black"/>
                </a:solidFill>
                <a:latin typeface="Consolas" panose="020B0609020204030204" pitchFamily="49" charset="0"/>
                <a:ea typeface="Adobe Heiti Std R" pitchFamily="34" charset="-128"/>
                <a:cs typeface="Consolas" panose="020B0609020204030204" pitchFamily="49" charset="0"/>
              </a:rPr>
              <a:t>with professional media products.</a:t>
            </a:r>
          </a:p>
          <a:p>
            <a:pPr marL="171450" indent="-171450">
              <a:buFont typeface="Arial" panose="020B0604020202020204" pitchFamily="34" charset="0"/>
              <a:buChar char="•"/>
            </a:pPr>
            <a:r>
              <a:rPr lang="en-GB" sz="1600" dirty="0">
                <a:solidFill>
                  <a:prstClr val="black"/>
                </a:solidFill>
                <a:latin typeface="Consolas" panose="020B0609020204030204" pitchFamily="49" charset="0"/>
                <a:ea typeface="Adobe Heiti Std R" pitchFamily="34" charset="-128"/>
                <a:cs typeface="Consolas" panose="020B0609020204030204" pitchFamily="49" charset="0"/>
              </a:rPr>
              <a:t>Digital technologies have resulted in an explosion of what Shirky calls ‘communities of practice’.</a:t>
            </a:r>
          </a:p>
        </p:txBody>
      </p:sp>
      <p:sp>
        <p:nvSpPr>
          <p:cNvPr id="2049" name="Rounded Rectangle 2048"/>
          <p:cNvSpPr/>
          <p:nvPr/>
        </p:nvSpPr>
        <p:spPr>
          <a:xfrm>
            <a:off x="3692860" y="4653136"/>
            <a:ext cx="6213140" cy="2204865"/>
          </a:xfrm>
          <a:prstGeom prst="roundRect">
            <a:avLst/>
          </a:prstGeom>
          <a:ln>
            <a:solidFill>
              <a:srgbClr val="0000FF"/>
            </a:solidFill>
          </a:ln>
        </p:spPr>
        <p:style>
          <a:lnRef idx="2">
            <a:schemeClr val="accent6"/>
          </a:lnRef>
          <a:fillRef idx="1">
            <a:schemeClr val="lt1"/>
          </a:fillRef>
          <a:effectRef idx="0">
            <a:schemeClr val="accent6"/>
          </a:effectRef>
          <a:fontRef idx="minor">
            <a:schemeClr val="dk1"/>
          </a:fontRef>
        </p:style>
        <p:txBody>
          <a:bodyPr rtlCol="0" anchor="ctr"/>
          <a:lstStyle/>
          <a:p>
            <a:r>
              <a:rPr lang="en-GB" sz="2000" b="1" i="1" dirty="0">
                <a:solidFill>
                  <a:srgbClr val="0000FF"/>
                </a:solidFill>
                <a:latin typeface="Consolas" panose="020B0609020204030204" pitchFamily="49" charset="0"/>
                <a:ea typeface="Adobe Heiti Std R" pitchFamily="34" charset="-128"/>
                <a:cs typeface="Consolas" panose="020B0609020204030204" pitchFamily="49" charset="0"/>
              </a:rPr>
              <a:t>Two theorists who might challenge Shirky’s thinking:</a:t>
            </a:r>
            <a:endParaRPr lang="en-GB" sz="2000" b="1" i="1" dirty="0">
              <a:solidFill>
                <a:srgbClr val="0000FF"/>
              </a:solidFill>
              <a:latin typeface="Consolas" panose="020B0609020204030204" pitchFamily="49" charset="0"/>
              <a:ea typeface="Ebrima" panose="02000000000000000000" pitchFamily="2" charset="0"/>
              <a:cs typeface="Consolas" panose="020B0609020204030204" pitchFamily="49" charset="0"/>
            </a:endParaRPr>
          </a:p>
          <a:p>
            <a:r>
              <a:rPr lang="en-GB" sz="1500" b="1" dirty="0">
                <a:solidFill>
                  <a:srgbClr val="CC0000"/>
                </a:solidFill>
                <a:latin typeface="Consolas" panose="020B0609020204030204" pitchFamily="49" charset="0"/>
                <a:ea typeface="Adobe Heiti Std R" pitchFamily="34" charset="-128"/>
                <a:cs typeface="Consolas" panose="020B0609020204030204" pitchFamily="49" charset="0"/>
              </a:rPr>
              <a:t>Curran and Seaton: </a:t>
            </a:r>
            <a:r>
              <a:rPr lang="en-GB" sz="1500" dirty="0">
                <a:solidFill>
                  <a:prstClr val="black"/>
                </a:solidFill>
                <a:latin typeface="Consolas" panose="020B0609020204030204" pitchFamily="49" charset="0"/>
                <a:ea typeface="Adobe Heiti Std R" pitchFamily="34" charset="-128"/>
                <a:cs typeface="Consolas" panose="020B0609020204030204" pitchFamily="49" charset="0"/>
              </a:rPr>
              <a:t>argue that the internet continues to be dominated by an oligopoly of commercial companies.</a:t>
            </a:r>
          </a:p>
          <a:p>
            <a:r>
              <a:rPr lang="en-GB" sz="1500" b="1" dirty="0">
                <a:solidFill>
                  <a:srgbClr val="CC0000"/>
                </a:solidFill>
                <a:latin typeface="Consolas" panose="020B0609020204030204" pitchFamily="49" charset="0"/>
                <a:ea typeface="Adobe Heiti Std R" pitchFamily="34" charset="-128"/>
                <a:cs typeface="Consolas" panose="020B0609020204030204" pitchFamily="49" charset="0"/>
              </a:rPr>
              <a:t>Hesmondhalgh:</a:t>
            </a:r>
            <a:r>
              <a:rPr lang="en-GB" sz="1500" b="1" dirty="0">
                <a:solidFill>
                  <a:prstClr val="black"/>
                </a:solidFill>
                <a:latin typeface="Consolas" panose="020B0609020204030204" pitchFamily="49" charset="0"/>
                <a:ea typeface="Adobe Heiti Std R" pitchFamily="34" charset="-128"/>
                <a:cs typeface="Consolas" panose="020B0609020204030204" pitchFamily="49" charset="0"/>
              </a:rPr>
              <a:t> </a:t>
            </a:r>
            <a:r>
              <a:rPr lang="en-GB" sz="1500" dirty="0">
                <a:solidFill>
                  <a:prstClr val="black"/>
                </a:solidFill>
                <a:latin typeface="Consolas" panose="020B0609020204030204" pitchFamily="49" charset="0"/>
                <a:ea typeface="Adobe Heiti Std R" pitchFamily="34" charset="-128"/>
                <a:cs typeface="Consolas" panose="020B0609020204030204" pitchFamily="49" charset="0"/>
              </a:rPr>
              <a:t>might agree that the internet has resulted in audience-producer convergence, but would argue that the media industry is still heavily reliant upon traditional marketing activities to reduce product risk.</a:t>
            </a:r>
            <a:endParaRPr lang="en-GB" sz="1500" dirty="0">
              <a:solidFill>
                <a:prstClr val="black"/>
              </a:solidFill>
              <a:latin typeface="Consolas" panose="020B0609020204030204" pitchFamily="49" charset="0"/>
              <a:ea typeface="Adobe Heiti Std R" pitchFamily="34" charset="-128"/>
              <a:cs typeface="Consolas" panose="020B0609020204030204" pitchFamily="49" charset="0"/>
            </a:endParaRPr>
          </a:p>
        </p:txBody>
      </p:sp>
      <p:sp>
        <p:nvSpPr>
          <p:cNvPr id="15" name="Rectangle 14"/>
          <p:cNvSpPr/>
          <p:nvPr/>
        </p:nvSpPr>
        <p:spPr>
          <a:xfrm>
            <a:off x="1424632" y="6303123"/>
            <a:ext cx="402674" cy="523220"/>
          </a:xfrm>
          <a:prstGeom prst="rect">
            <a:avLst/>
          </a:prstGeom>
        </p:spPr>
        <p:txBody>
          <a:bodyPr wrap="none">
            <a:spAutoFit/>
          </a:bodyPr>
          <a:lstStyle/>
          <a:p>
            <a:r>
              <a:rPr lang="en-GB" sz="2800" b="1" dirty="0">
                <a:solidFill>
                  <a:prstClr val="white"/>
                </a:solidFill>
              </a:rPr>
              <a:t>A</a:t>
            </a: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33517" b="10217"/>
          <a:stretch/>
        </p:blipFill>
        <p:spPr>
          <a:xfrm rot="16200000">
            <a:off x="886705" y="3035360"/>
            <a:ext cx="1863134" cy="787280"/>
          </a:xfrm>
          <a:prstGeom prst="rect">
            <a:avLst/>
          </a:prstGeom>
        </p:spPr>
      </p:pic>
    </p:spTree>
    <p:extLst>
      <p:ext uri="{BB962C8B-B14F-4D97-AF65-F5344CB8AC3E}">
        <p14:creationId xmlns:p14="http://schemas.microsoft.com/office/powerpoint/2010/main" val="309447225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1263</Words>
  <Application>Microsoft Office PowerPoint</Application>
  <PresentationFormat>A4 Paper (210x297 mm)</PresentationFormat>
  <Paragraphs>102</Paragraphs>
  <Slides>6</Slides>
  <Notes>0</Notes>
  <HiddenSlides>0</HiddenSlides>
  <MMClips>0</MMClips>
  <ScaleCrop>false</ScaleCrop>
  <HeadingPairs>
    <vt:vector size="4" baseType="variant">
      <vt:variant>
        <vt:lpstr>Theme</vt:lpstr>
      </vt:variant>
      <vt:variant>
        <vt:i4>2</vt:i4>
      </vt:variant>
      <vt:variant>
        <vt:lpstr>Slide Titles</vt:lpstr>
      </vt:variant>
      <vt:variant>
        <vt:i4>6</vt:i4>
      </vt:variant>
    </vt:vector>
  </HeadingPairs>
  <TitlesOfParts>
    <vt:vector size="8" baseType="lpstr">
      <vt:lpstr>Office Theme</vt:lpstr>
      <vt:lpstr>1_Office Theme</vt:lpstr>
      <vt:lpstr>Audience Theories</vt:lpstr>
      <vt:lpstr>PowerPoint Presentation</vt:lpstr>
      <vt:lpstr>PowerPoint Presentation</vt:lpstr>
      <vt:lpstr>PowerPoint Presentation</vt:lpstr>
      <vt:lpstr>PowerPoint Presentation</vt:lpstr>
      <vt:lpstr>PowerPoint Presentation</vt:lpstr>
    </vt:vector>
  </TitlesOfParts>
  <Company>Gordonstoun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Audience Theories</dc:title>
  <dc:creator>Georgina Black</dc:creator>
  <cp:lastModifiedBy>Georgina Black</cp:lastModifiedBy>
  <cp:revision>2</cp:revision>
  <dcterms:created xsi:type="dcterms:W3CDTF">2020-03-18T11:45:33Z</dcterms:created>
  <dcterms:modified xsi:type="dcterms:W3CDTF">2020-03-18T11:48:09Z</dcterms:modified>
</cp:coreProperties>
</file>